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607" r:id="rId16"/>
    <p:sldId id="608" r:id="rId17"/>
    <p:sldId id="271" r:id="rId18"/>
    <p:sldId id="270" r:id="rId19"/>
    <p:sldId id="272" r:id="rId20"/>
    <p:sldId id="273" r:id="rId21"/>
    <p:sldId id="274" r:id="rId22"/>
    <p:sldId id="275" r:id="rId23"/>
    <p:sldId id="276" r:id="rId24"/>
    <p:sldId id="604" r:id="rId25"/>
    <p:sldId id="605" r:id="rId26"/>
    <p:sldId id="606" r:id="rId27"/>
    <p:sldId id="609" r:id="rId28"/>
    <p:sldId id="603" r:id="rId29"/>
    <p:sldId id="600" r:id="rId30"/>
    <p:sldId id="601" r:id="rId31"/>
    <p:sldId id="602" r:id="rId32"/>
    <p:sldId id="277" r:id="rId33"/>
    <p:sldId id="278" r:id="rId34"/>
    <p:sldId id="279" r:id="rId35"/>
    <p:sldId id="280" r:id="rId36"/>
    <p:sldId id="281" r:id="rId37"/>
    <p:sldId id="282" r:id="rId38"/>
    <p:sldId id="283" r:id="rId39"/>
    <p:sldId id="539" r:id="rId40"/>
    <p:sldId id="541" r:id="rId41"/>
    <p:sldId id="540" r:id="rId42"/>
    <p:sldId id="284" r:id="rId43"/>
    <p:sldId id="285" r:id="rId44"/>
    <p:sldId id="286" r:id="rId45"/>
    <p:sldId id="287" r:id="rId46"/>
    <p:sldId id="288" r:id="rId47"/>
    <p:sldId id="289" r:id="rId48"/>
    <p:sldId id="290" r:id="rId49"/>
    <p:sldId id="291" r:id="rId50"/>
    <p:sldId id="292" r:id="rId51"/>
    <p:sldId id="293" r:id="rId52"/>
    <p:sldId id="294" r:id="rId53"/>
    <p:sldId id="296" r:id="rId54"/>
    <p:sldId id="295" r:id="rId55"/>
    <p:sldId id="297" r:id="rId56"/>
    <p:sldId id="298" r:id="rId57"/>
    <p:sldId id="301" r:id="rId58"/>
    <p:sldId id="299" r:id="rId59"/>
    <p:sldId id="300" r:id="rId60"/>
    <p:sldId id="610" r:id="rId61"/>
    <p:sldId id="611" r:id="rId62"/>
    <p:sldId id="612" r:id="rId63"/>
    <p:sldId id="613" r:id="rId6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50" d="100"/>
          <a:sy n="150" d="100"/>
        </p:scale>
        <p:origin x="2094" y="12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01AD2-C541-4E77-8525-5BBFA4085923}" type="datetimeFigureOut">
              <a:rPr lang="zh-CN" altLang="en-US" smtClean="0"/>
              <a:t>2022/12/6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46DA2-C5B5-42F1-BC2B-64FD02240846}" type="slidenum">
              <a:rPr lang="zh-CN" altLang="en-US" smtClean="0"/>
              <a:t>‹#›</a:t>
            </a:fld>
            <a:endParaRPr lang="zh-CN" altLang="en-US"/>
          </a:p>
        </p:txBody>
      </p:sp>
    </p:spTree>
    <p:extLst>
      <p:ext uri="{BB962C8B-B14F-4D97-AF65-F5344CB8AC3E}">
        <p14:creationId xmlns:p14="http://schemas.microsoft.com/office/powerpoint/2010/main" val="2049735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04040"/>
                </a:solidFill>
                <a:effectLst/>
                <a:latin typeface="Harmony"/>
              </a:rPr>
              <a:t>思路：只要给定点在矩阵两个横坐标之间和两个纵坐标之间，则在该矩阵内。</a:t>
            </a:r>
            <a:endParaRPr lang="en-US" altLang="zh-CN" b="0" i="0" dirty="0">
              <a:solidFill>
                <a:srgbClr val="404040"/>
              </a:solidFill>
              <a:effectLst/>
              <a:latin typeface="Harmony"/>
            </a:endParaRPr>
          </a:p>
          <a:p>
            <a:endParaRPr lang="zh-CN" altLang="en-US" dirty="0"/>
          </a:p>
        </p:txBody>
      </p:sp>
      <p:sp>
        <p:nvSpPr>
          <p:cNvPr id="4" name="灯片编号占位符 3"/>
          <p:cNvSpPr>
            <a:spLocks noGrp="1"/>
          </p:cNvSpPr>
          <p:nvPr>
            <p:ph type="sldNum" sz="quarter" idx="5"/>
          </p:nvPr>
        </p:nvSpPr>
        <p:spPr/>
        <p:txBody>
          <a:bodyPr/>
          <a:lstStyle/>
          <a:p>
            <a:fld id="{7A746DA2-C5B5-42F1-BC2B-64FD02240846}" type="slidenum">
              <a:rPr lang="zh-CN" altLang="en-US" smtClean="0"/>
              <a:t>16</a:t>
            </a:fld>
            <a:endParaRPr lang="zh-CN" altLang="en-US"/>
          </a:p>
        </p:txBody>
      </p:sp>
    </p:spTree>
    <p:extLst>
      <p:ext uri="{BB962C8B-B14F-4D97-AF65-F5344CB8AC3E}">
        <p14:creationId xmlns:p14="http://schemas.microsoft.com/office/powerpoint/2010/main" val="270344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stud[</a:t>
            </a:r>
            <a:r>
              <a:rPr lang="en-US" altLang="zh-CN" dirty="0" err="1"/>
              <a:t>i</a:t>
            </a:r>
            <a:r>
              <a:rPr lang="en-US" altLang="zh-CN" dirty="0"/>
              <a:t>].name</a:t>
            </a:r>
            <a:endParaRPr lang="zh-CN" altLang="en-US" dirty="0"/>
          </a:p>
        </p:txBody>
      </p:sp>
      <p:sp>
        <p:nvSpPr>
          <p:cNvPr id="4" name="灯片编号占位符 3"/>
          <p:cNvSpPr>
            <a:spLocks noGrp="1"/>
          </p:cNvSpPr>
          <p:nvPr>
            <p:ph type="sldNum" sz="quarter" idx="5"/>
          </p:nvPr>
        </p:nvSpPr>
        <p:spPr/>
        <p:txBody>
          <a:bodyPr/>
          <a:lstStyle/>
          <a:p>
            <a:fld id="{7A746DA2-C5B5-42F1-BC2B-64FD02240846}" type="slidenum">
              <a:rPr lang="zh-CN" altLang="en-US" smtClean="0"/>
              <a:t>24</a:t>
            </a:fld>
            <a:endParaRPr lang="zh-CN" altLang="en-US"/>
          </a:p>
        </p:txBody>
      </p:sp>
    </p:spTree>
    <p:extLst>
      <p:ext uri="{BB962C8B-B14F-4D97-AF65-F5344CB8AC3E}">
        <p14:creationId xmlns:p14="http://schemas.microsoft.com/office/powerpoint/2010/main" val="3182391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1,2,A,B</a:t>
            </a:r>
            <a:endParaRPr lang="zh-CN" altLang="en-US" dirty="0"/>
          </a:p>
        </p:txBody>
      </p:sp>
      <p:sp>
        <p:nvSpPr>
          <p:cNvPr id="4" name="灯片编号占位符 3"/>
          <p:cNvSpPr>
            <a:spLocks noGrp="1"/>
          </p:cNvSpPr>
          <p:nvPr>
            <p:ph type="sldNum" sz="quarter" idx="5"/>
          </p:nvPr>
        </p:nvSpPr>
        <p:spPr/>
        <p:txBody>
          <a:bodyPr/>
          <a:lstStyle/>
          <a:p>
            <a:fld id="{7A746DA2-C5B5-42F1-BC2B-64FD02240846}" type="slidenum">
              <a:rPr lang="zh-CN" altLang="en-US" smtClean="0"/>
              <a:t>25</a:t>
            </a:fld>
            <a:endParaRPr lang="zh-CN" altLang="en-US"/>
          </a:p>
        </p:txBody>
      </p:sp>
    </p:spTree>
    <p:extLst>
      <p:ext uri="{BB962C8B-B14F-4D97-AF65-F5344CB8AC3E}">
        <p14:creationId xmlns:p14="http://schemas.microsoft.com/office/powerpoint/2010/main" val="25990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23,wang,98.5,wang</a:t>
            </a:r>
            <a:endParaRPr lang="zh-CN" altLang="en-US"/>
          </a:p>
        </p:txBody>
      </p:sp>
      <p:sp>
        <p:nvSpPr>
          <p:cNvPr id="4" name="灯片编号占位符 3"/>
          <p:cNvSpPr>
            <a:spLocks noGrp="1"/>
          </p:cNvSpPr>
          <p:nvPr>
            <p:ph type="sldNum" sz="quarter" idx="5"/>
          </p:nvPr>
        </p:nvSpPr>
        <p:spPr/>
        <p:txBody>
          <a:bodyPr/>
          <a:lstStyle/>
          <a:p>
            <a:fld id="{7A746DA2-C5B5-42F1-BC2B-64FD02240846}" type="slidenum">
              <a:rPr lang="zh-CN" altLang="en-US" smtClean="0"/>
              <a:t>26</a:t>
            </a:fld>
            <a:endParaRPr lang="zh-CN" altLang="en-US"/>
          </a:p>
        </p:txBody>
      </p:sp>
    </p:spTree>
    <p:extLst>
      <p:ext uri="{BB962C8B-B14F-4D97-AF65-F5344CB8AC3E}">
        <p14:creationId xmlns:p14="http://schemas.microsoft.com/office/powerpoint/2010/main" val="905439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endParaRPr lang="zh-CN" altLang="en-US" dirty="0"/>
          </a:p>
        </p:txBody>
      </p:sp>
      <p:sp>
        <p:nvSpPr>
          <p:cNvPr id="4" name="灯片编号占位符 3"/>
          <p:cNvSpPr>
            <a:spLocks noGrp="1"/>
          </p:cNvSpPr>
          <p:nvPr>
            <p:ph type="sldNum" sz="quarter" idx="5"/>
          </p:nvPr>
        </p:nvSpPr>
        <p:spPr/>
        <p:txBody>
          <a:bodyPr/>
          <a:lstStyle/>
          <a:p>
            <a:fld id="{7A746DA2-C5B5-42F1-BC2B-64FD02240846}" type="slidenum">
              <a:rPr lang="zh-CN" altLang="en-US" smtClean="0"/>
              <a:t>60</a:t>
            </a:fld>
            <a:endParaRPr lang="zh-CN" altLang="en-US"/>
          </a:p>
        </p:txBody>
      </p:sp>
    </p:spTree>
    <p:extLst>
      <p:ext uri="{BB962C8B-B14F-4D97-AF65-F5344CB8AC3E}">
        <p14:creationId xmlns:p14="http://schemas.microsoft.com/office/powerpoint/2010/main" val="335941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0663" y="333375"/>
            <a:ext cx="2105025" cy="5975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333375"/>
            <a:ext cx="6167438" cy="5975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135438"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8663" y="1125538"/>
            <a:ext cx="4137025"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endParaRPr kumimoji="1" lang="zh-CN" altLang="en-US" sz="32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323850" y="333375"/>
            <a:ext cx="82819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23555" name="Rectangle 3"/>
          <p:cNvSpPr>
            <a:spLocks noGrp="1" noChangeArrowheads="1"/>
          </p:cNvSpPr>
          <p:nvPr>
            <p:ph type="body" idx="1"/>
          </p:nvPr>
        </p:nvSpPr>
        <p:spPr bwMode="auto">
          <a:xfrm>
            <a:off x="250825" y="1125538"/>
            <a:ext cx="8424863"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556" name="Rectangle 4"/>
          <p:cNvSpPr>
            <a:spLocks noGrp="1" noChangeArrowheads="1"/>
          </p:cNvSpPr>
          <p:nvPr>
            <p:ph type="dt" sz="half" idx="2"/>
          </p:nvPr>
        </p:nvSpPr>
        <p:spPr bwMode="auto">
          <a:xfrm>
            <a:off x="835025" y="6356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7" name="Rectangle 5"/>
          <p:cNvSpPr>
            <a:spLocks noGrp="1" noChangeArrowheads="1"/>
          </p:cNvSpPr>
          <p:nvPr>
            <p:ph type="ftr" sz="quarter" idx="3"/>
          </p:nvPr>
        </p:nvSpPr>
        <p:spPr bwMode="auto">
          <a:xfrm>
            <a:off x="3273425" y="6356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8" name="Rectangle 6"/>
          <p:cNvSpPr>
            <a:spLocks noGrp="1" noChangeArrowheads="1"/>
          </p:cNvSpPr>
          <p:nvPr>
            <p:ph type="sldNum" sz="quarter" idx="4"/>
          </p:nvPr>
        </p:nvSpPr>
        <p:spPr bwMode="auto">
          <a:xfrm>
            <a:off x="5330825" y="6356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atin typeface="Arial" panose="020B0604020202020204" pitchFamily="34" charset="0"/>
              </a:defRPr>
            </a:lvl1p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pic>
        <p:nvPicPr>
          <p:cNvPr id="1031" name="Picture 7" descr="back11">
            <a:hlinkClick r:id="" action="ppaction://hlinkshowjump?jump=firstslide"/>
          </p:cNvPr>
          <p:cNvPicPr>
            <a:picLocks noChangeAspect="1"/>
          </p:cNvPicPr>
          <p:nvPr/>
        </p:nvPicPr>
        <p:blipFill>
          <a:blip r:embed="rId14">
            <a:clrChange>
              <a:clrFrom>
                <a:srgbClr val="E2F0FB"/>
              </a:clrFrom>
              <a:clrTo>
                <a:srgbClr val="E2F0FB">
                  <a:alpha val="0"/>
                </a:srgbClr>
              </a:clrTo>
            </a:clrChange>
          </a:blip>
          <a:stretch>
            <a:fillRect/>
          </a:stretch>
        </p:blipFill>
        <p:spPr>
          <a:xfrm>
            <a:off x="7326313" y="6323013"/>
            <a:ext cx="419100" cy="419100"/>
          </a:xfrm>
          <a:prstGeom prst="rect">
            <a:avLst/>
          </a:prstGeom>
          <a:noFill/>
          <a:ln w="9525">
            <a:noFill/>
          </a:ln>
        </p:spPr>
      </p:pic>
      <p:pic>
        <p:nvPicPr>
          <p:cNvPr id="1032" name="Picture 8" descr="exit11">
            <a:hlinkClick r:id="" action="ppaction://noaction"/>
          </p:cNvPr>
          <p:cNvPicPr>
            <a:picLocks noChangeAspect="1"/>
          </p:cNvPicPr>
          <p:nvPr/>
        </p:nvPicPr>
        <p:blipFill>
          <a:blip r:embed="rId15">
            <a:clrChange>
              <a:clrFrom>
                <a:srgbClr val="E4EEF5"/>
              </a:clrFrom>
              <a:clrTo>
                <a:srgbClr val="E4EEF5">
                  <a:alpha val="0"/>
                </a:srgbClr>
              </a:clrTo>
            </a:clrChange>
          </a:blip>
          <a:stretch>
            <a:fillRect/>
          </a:stretch>
        </p:blipFill>
        <p:spPr>
          <a:xfrm>
            <a:off x="8545513" y="6323013"/>
            <a:ext cx="419100" cy="419100"/>
          </a:xfrm>
          <a:prstGeom prst="rect">
            <a:avLst/>
          </a:prstGeom>
          <a:noFill/>
          <a:ln w="9525">
            <a:noFill/>
          </a:ln>
        </p:spPr>
      </p:pic>
      <p:pic>
        <p:nvPicPr>
          <p:cNvPr id="1033" name="Picture 9" descr="next11">
            <a:hlinkClick r:id="" action="ppaction://hlinkshowjump?jump=nextslide"/>
          </p:cNvPr>
          <p:cNvPicPr>
            <a:picLocks noChangeAspect="1"/>
          </p:cNvPicPr>
          <p:nvPr/>
        </p:nvPicPr>
        <p:blipFill>
          <a:blip r:embed="rId16">
            <a:clrChange>
              <a:clrFrom>
                <a:srgbClr val="E2F0FF"/>
              </a:clrFrom>
              <a:clrTo>
                <a:srgbClr val="E2F0FF">
                  <a:alpha val="0"/>
                </a:srgbClr>
              </a:clrTo>
            </a:clrChange>
          </a:blip>
          <a:stretch>
            <a:fillRect/>
          </a:stretch>
        </p:blipFill>
        <p:spPr>
          <a:xfrm>
            <a:off x="8135938" y="6323013"/>
            <a:ext cx="419100" cy="419100"/>
          </a:xfrm>
          <a:prstGeom prst="rect">
            <a:avLst/>
          </a:prstGeom>
          <a:noFill/>
          <a:ln w="9525">
            <a:noFill/>
          </a:ln>
        </p:spPr>
      </p:pic>
      <p:pic>
        <p:nvPicPr>
          <p:cNvPr id="1034" name="Picture 10" descr="prev11">
            <a:hlinkClick r:id="" action="ppaction://hlinkshowjump?jump=previousslide"/>
          </p:cNvPr>
          <p:cNvPicPr>
            <a:picLocks noChangeAspect="1"/>
          </p:cNvPicPr>
          <p:nvPr/>
        </p:nvPicPr>
        <p:blipFill>
          <a:blip r:embed="rId17">
            <a:clrChange>
              <a:clrFrom>
                <a:srgbClr val="E2F0FF"/>
              </a:clrFrom>
              <a:clrTo>
                <a:srgbClr val="E2F0FF">
                  <a:alpha val="0"/>
                </a:srgbClr>
              </a:clrTo>
            </a:clrChange>
          </a:blip>
          <a:stretch>
            <a:fillRect/>
          </a:stretch>
        </p:blipFill>
        <p:spPr>
          <a:xfrm>
            <a:off x="7732713" y="6323013"/>
            <a:ext cx="419100" cy="419100"/>
          </a:xfrm>
          <a:prstGeom prst="rect">
            <a:avLst/>
          </a:prstGeom>
          <a:noFill/>
          <a:ln w="9525">
            <a:noFill/>
          </a:ln>
        </p:spPr>
      </p:pic>
      <p:sp>
        <p:nvSpPr>
          <p:cNvPr id="1035" name="Line 11"/>
          <p:cNvSpPr/>
          <p:nvPr/>
        </p:nvSpPr>
        <p:spPr>
          <a:xfrm flipV="1">
            <a:off x="250825" y="1052513"/>
            <a:ext cx="8294688" cy="0"/>
          </a:xfrm>
          <a:prstGeom prst="line">
            <a:avLst/>
          </a:prstGeom>
          <a:ln w="76200" cap="flat" cmpd="tri">
            <a:solidFill>
              <a:srgbClr val="CBE5FF"/>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kumimoji="1" sz="3200" b="1">
          <a:solidFill>
            <a:srgbClr val="6600CC"/>
          </a:solidFill>
          <a:effectLst>
            <a:outerShdw blurRad="38100" dist="38100" dir="2700000" algn="tl">
              <a:srgbClr val="C0C0C0"/>
            </a:outerShdw>
          </a:effectLst>
          <a:latin typeface="Arial" panose="020B0604020202020204" pitchFamily="34" charset="0"/>
          <a:ea typeface="+mj-ea"/>
          <a:cs typeface="+mj-cs"/>
        </a:defRPr>
      </a:lvl1pPr>
      <a:lvl2pPr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ctr" rtl="0" fontAlgn="base">
        <a:spcBef>
          <a:spcPct val="0"/>
        </a:spcBef>
        <a:spcAft>
          <a:spcPct val="0"/>
        </a:spcAft>
        <a:defRPr kumimoji="1" sz="3200" b="1">
          <a:solidFill>
            <a:srgbClr val="6600CC"/>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290830" indent="-290830" algn="l" rtl="0" fontAlgn="base">
        <a:lnSpc>
          <a:spcPct val="110000"/>
        </a:lnSpc>
        <a:spcBef>
          <a:spcPct val="20000"/>
        </a:spcBef>
        <a:spcAft>
          <a:spcPct val="20000"/>
        </a:spcAft>
        <a:buClr>
          <a:srgbClr val="CC0000"/>
        </a:buClr>
        <a:buSzPct val="110000"/>
        <a:buFont typeface="Wingdings" panose="05000000000000000000" pitchFamily="2" charset="2"/>
        <a:buChar char="v"/>
        <a:defRPr kumimoji="1" sz="2800" b="1">
          <a:solidFill>
            <a:srgbClr val="000099"/>
          </a:solidFill>
          <a:effectLst>
            <a:outerShdw blurRad="38100" dist="38100" dir="2700000" algn="tl">
              <a:srgbClr val="C0C0C0"/>
            </a:outerShdw>
          </a:effectLst>
          <a:latin typeface="Arial" panose="020B0604020202020204" pitchFamily="34" charset="0"/>
          <a:ea typeface="+mn-ea"/>
          <a:cs typeface="+mn-cs"/>
        </a:defRPr>
      </a:lvl1pPr>
      <a:lvl2pPr marL="662305" indent="-180975" algn="l" rtl="0" fontAlgn="base">
        <a:lnSpc>
          <a:spcPct val="110000"/>
        </a:lnSpc>
        <a:spcBef>
          <a:spcPct val="20000"/>
        </a:spcBef>
        <a:spcAft>
          <a:spcPct val="20000"/>
        </a:spcAft>
        <a:buClr>
          <a:srgbClr val="00CC00"/>
        </a:buClr>
        <a:buSzPct val="120000"/>
        <a:buFont typeface="Wingdings" panose="05000000000000000000" pitchFamily="2" charset="2"/>
        <a:buChar char="§"/>
        <a:defRPr kumimoji="1" sz="2800" b="1">
          <a:solidFill>
            <a:srgbClr val="000099"/>
          </a:solidFill>
          <a:effectLst>
            <a:outerShdw blurRad="38100" dist="38100" dir="2700000" algn="tl">
              <a:srgbClr val="C0C0C0"/>
            </a:outerShdw>
          </a:effectLst>
          <a:latin typeface="Arial" panose="020B0604020202020204" pitchFamily="34" charset="0"/>
          <a:ea typeface="+mn-ea"/>
        </a:defRPr>
      </a:lvl2pPr>
      <a:lvl3pPr marL="1044575" indent="-192405" algn="l" rtl="0" fontAlgn="base">
        <a:lnSpc>
          <a:spcPct val="110000"/>
        </a:lnSpc>
        <a:spcBef>
          <a:spcPct val="20000"/>
        </a:spcBef>
        <a:spcAft>
          <a:spcPct val="20000"/>
        </a:spcAft>
        <a:buClr>
          <a:srgbClr val="FF0066"/>
        </a:buClr>
        <a:buSzPct val="135000"/>
        <a:buChar char="•"/>
        <a:defRPr kumimoji="1" sz="2800" b="1">
          <a:solidFill>
            <a:srgbClr val="000099"/>
          </a:solidFill>
          <a:effectLst>
            <a:outerShdw blurRad="38100" dist="38100" dir="2700000" algn="tl">
              <a:srgbClr val="C0C0C0"/>
            </a:outerShdw>
          </a:effectLst>
          <a:latin typeface="Arial" panose="020B0604020202020204" pitchFamily="34" charset="0"/>
          <a:ea typeface="+mn-ea"/>
        </a:defRPr>
      </a:lvl3pPr>
      <a:lvl4pPr marL="1428750" indent="-193675" algn="l" rtl="0" fontAlgn="base">
        <a:lnSpc>
          <a:spcPct val="110000"/>
        </a:lnSpc>
        <a:spcBef>
          <a:spcPct val="20000"/>
        </a:spcBef>
        <a:spcAft>
          <a:spcPct val="20000"/>
        </a:spcAft>
        <a:buChar char="–"/>
        <a:defRPr kumimoji="1" sz="2600" b="1">
          <a:solidFill>
            <a:srgbClr val="000099"/>
          </a:solidFill>
          <a:effectLst>
            <a:outerShdw blurRad="38100" dist="38100" dir="2700000" algn="tl">
              <a:srgbClr val="C0C0C0"/>
            </a:outerShdw>
          </a:effectLst>
          <a:latin typeface="Arial" panose="020B0604020202020204" pitchFamily="34" charset="0"/>
          <a:ea typeface="+mn-ea"/>
        </a:defRPr>
      </a:lvl4pPr>
      <a:lvl5pPr marL="1812925" indent="-193675" algn="l" rtl="0" fontAlgn="base">
        <a:lnSpc>
          <a:spcPct val="110000"/>
        </a:lnSpc>
        <a:spcBef>
          <a:spcPct val="20000"/>
        </a:spcBef>
        <a:spcAft>
          <a:spcPct val="20000"/>
        </a:spcAft>
        <a:buChar char="–"/>
        <a:defRPr kumimoji="1" sz="2600" b="1">
          <a:solidFill>
            <a:srgbClr val="000099"/>
          </a:solidFill>
          <a:effectLst>
            <a:outerShdw blurRad="38100" dist="38100" dir="2700000" algn="tl">
              <a:srgbClr val="C0C0C0"/>
            </a:outerShdw>
          </a:effectLst>
          <a:latin typeface="Arial" panose="020B0604020202020204" pitchFamily="34" charset="0"/>
          <a:ea typeface="+mn-ea"/>
        </a:defRPr>
      </a:lvl5pPr>
      <a:lvl6pPr marL="2270125" indent="-193675" algn="l" rtl="0" fontAlgn="base">
        <a:lnSpc>
          <a:spcPct val="110000"/>
        </a:lnSpc>
        <a:spcBef>
          <a:spcPct val="20000"/>
        </a:spcBef>
        <a:spcAft>
          <a:spcPct val="20000"/>
        </a:spcAft>
        <a:buChar char="–"/>
        <a:defRPr kumimoji="1" sz="2600" b="1">
          <a:solidFill>
            <a:srgbClr val="000099"/>
          </a:solidFill>
          <a:effectLst>
            <a:outerShdw blurRad="38100" dist="38100" dir="2700000" algn="tl">
              <a:srgbClr val="C0C0C0"/>
            </a:outerShdw>
          </a:effectLst>
          <a:latin typeface="+mn-lt"/>
          <a:ea typeface="+mn-ea"/>
        </a:defRPr>
      </a:lvl6pPr>
      <a:lvl7pPr marL="2727325" indent="-193675" algn="l" rtl="0" fontAlgn="base">
        <a:lnSpc>
          <a:spcPct val="110000"/>
        </a:lnSpc>
        <a:spcBef>
          <a:spcPct val="20000"/>
        </a:spcBef>
        <a:spcAft>
          <a:spcPct val="20000"/>
        </a:spcAft>
        <a:buChar char="–"/>
        <a:defRPr kumimoji="1" sz="2600" b="1">
          <a:solidFill>
            <a:srgbClr val="000099"/>
          </a:solidFill>
          <a:effectLst>
            <a:outerShdw blurRad="38100" dist="38100" dir="2700000" algn="tl">
              <a:srgbClr val="C0C0C0"/>
            </a:outerShdw>
          </a:effectLst>
          <a:latin typeface="+mn-lt"/>
          <a:ea typeface="+mn-ea"/>
        </a:defRPr>
      </a:lvl7pPr>
      <a:lvl8pPr marL="3184525" indent="-193675" algn="l" rtl="0" fontAlgn="base">
        <a:lnSpc>
          <a:spcPct val="110000"/>
        </a:lnSpc>
        <a:spcBef>
          <a:spcPct val="20000"/>
        </a:spcBef>
        <a:spcAft>
          <a:spcPct val="20000"/>
        </a:spcAft>
        <a:buChar char="–"/>
        <a:defRPr kumimoji="1" sz="2600" b="1">
          <a:solidFill>
            <a:srgbClr val="000099"/>
          </a:solidFill>
          <a:effectLst>
            <a:outerShdw blurRad="38100" dist="38100" dir="2700000" algn="tl">
              <a:srgbClr val="C0C0C0"/>
            </a:outerShdw>
          </a:effectLst>
          <a:latin typeface="+mn-lt"/>
          <a:ea typeface="+mn-ea"/>
        </a:defRPr>
      </a:lvl8pPr>
      <a:lvl9pPr marL="3641725" indent="-193675" algn="l" rtl="0" fontAlgn="base">
        <a:lnSpc>
          <a:spcPct val="110000"/>
        </a:lnSpc>
        <a:spcBef>
          <a:spcPct val="20000"/>
        </a:spcBef>
        <a:spcAft>
          <a:spcPct val="20000"/>
        </a:spcAft>
        <a:buChar char="–"/>
        <a:defRPr kumimoji="1" sz="2600" b="1">
          <a:solidFill>
            <a:srgbClr val="0000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8.bin"/><Relationship Id="rId4" Type="http://schemas.openxmlformats.org/officeDocument/2006/relationships/image" Target="../media/image2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0.bin"/><Relationship Id="rId4" Type="http://schemas.openxmlformats.org/officeDocument/2006/relationships/image" Target="../media/image2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8.png"/><Relationship Id="rId4" Type="http://schemas.openxmlformats.org/officeDocument/2006/relationships/image" Target="../media/image2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486650" cy="14700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60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第</a:t>
            </a:r>
            <a:r>
              <a:rPr kumimoji="1" lang="en-US" altLang="zh-CN" sz="60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a:t>
            </a:r>
            <a:r>
              <a:rPr kumimoji="1" lang="zh-CN" altLang="en-US" sz="60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章  结构体</a:t>
            </a:r>
          </a:p>
        </p:txBody>
      </p:sp>
      <p:sp>
        <p:nvSpPr>
          <p:cNvPr id="2051" name="Rectangle 3"/>
          <p:cNvSpPr>
            <a:spLocks noGrp="1" noChangeArrowheads="1"/>
          </p:cNvSpPr>
          <p:nvPr>
            <p:ph type="subTitle" idx="1"/>
          </p:nvPr>
        </p:nvSpPr>
        <p:spPr/>
        <p:txBody>
          <a:bodyPr vert="horz" wrap="square" lIns="91440" tIns="45720" rIns="91440" bIns="45720" numCol="1" anchor="t" anchorCtr="0" compatLnSpc="1"/>
          <a:lstStyle/>
          <a:p>
            <a:pPr marL="0" marR="0" lvl="0" indent="0" algn="ctr"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None/>
              <a:defRPr/>
            </a:pPr>
            <a:endParaRPr kumimoji="1" lang="zh-CN" altLang="zh-CN"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9.1.3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结构体变量引用</a:t>
            </a:r>
          </a:p>
        </p:txBody>
      </p:sp>
      <p:sp>
        <p:nvSpPr>
          <p:cNvPr id="107523" name="Rectangle 3"/>
          <p:cNvSpPr>
            <a:spLocks noGrp="1" noChangeArrowheads="1"/>
          </p:cNvSpPr>
          <p:nvPr>
            <p:ph idx="1"/>
          </p:nvPr>
        </p:nvSpPr>
        <p:spPr>
          <a:xfrm>
            <a:off x="250825" y="981075"/>
            <a:ext cx="8893175" cy="5472113"/>
          </a:xfrm>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对结构类型数据的</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整体引用</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赋值运算</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mn-ea"/>
              </a:rPr>
              <a:t>ANSI C</a:t>
            </a:r>
            <a:r>
              <a:rPr kumimoji="1"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mn-ea"/>
              </a:rPr>
              <a:t>允许两个相同类型的结构变量直接赋值</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例</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rPr>
              <a:t> student2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rPr>
              <a:t>li,zhang</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Arial" panose="020B0604020202020204" pitchFamily="34" charset="0"/>
              </a:rPr>
              <a:t>={"zhangsan",20,78,92,83,75,69}; </a:t>
            </a:r>
            <a:endPar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li=</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zhang</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但赋值语句“结构变量名</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表达式列表 </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；”是非法的。</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endPar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例如：</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li={ “li si”,19,76,56,90,69,80};</a:t>
            </a:r>
            <a:r>
              <a:rPr kumimoji="1" lang="zh-CN" altLang="en-US" sz="2400" b="1" i="0" u="none" strike="noStrike" kern="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mn-ea"/>
              </a:rPr>
              <a:t>非法</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注意其与初始化的区别</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9.1.3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结构体变量引用</a:t>
            </a:r>
          </a:p>
        </p:txBody>
      </p:sp>
      <p:sp>
        <p:nvSpPr>
          <p:cNvPr id="108547" name="Rectangle 3"/>
          <p:cNvSpPr>
            <a:spLocks noGrp="1" noChangeArrowheads="1"/>
          </p:cNvSpPr>
          <p:nvPr>
            <p:ph idx="1"/>
          </p:nvPr>
        </p:nvSpPr>
        <p:spPr>
          <a:xfrm>
            <a:off x="250825" y="981075"/>
            <a:ext cx="8642350" cy="5472113"/>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20000"/>
              </a:spcBef>
              <a:spcAft>
                <a:spcPct val="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结构类型</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变量成员的引用</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引用规则</a:t>
            </a:r>
          </a:p>
          <a:p>
            <a:pPr marL="1044575" marR="0" lvl="2" indent="-192405" algn="l" defTabSz="914400" rtl="0" eaLnBrk="1" fontAlgn="base" latinLnBrk="0" hangingPunct="1">
              <a:lnSpc>
                <a:spcPct val="100000"/>
              </a:lnSpc>
              <a:spcBef>
                <a:spcPct val="20000"/>
              </a:spcBef>
              <a:spcAft>
                <a:spcPct val="0"/>
              </a:spcAft>
              <a:buClr>
                <a:srgbClr val="FF0066"/>
              </a:buClr>
              <a:buSzPct val="135000"/>
              <a:buFontTx/>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结构变量除同类型赋值外，</a:t>
            </a:r>
            <a:r>
              <a:rPr kumimoji="1" lang="zh-CN" altLang="en-US" sz="2400" b="1" i="0" u="none" strike="noStrike" kern="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mn-ea"/>
              </a:rPr>
              <a:t>不能整体引用</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只能引用 “</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lang="zh-CN" altLang="en-US" sz="2400" dirty="0"/>
              <a:t>变量</a:t>
            </a:r>
            <a:r>
              <a:rPr lang="zh-CN" altLang="en-US" sz="2400" dirty="0">
                <a:solidFill>
                  <a:schemeClr val="tx2"/>
                </a:solidFill>
              </a:rPr>
              <a:t>成员</a:t>
            </a:r>
          </a:p>
          <a:p>
            <a:pPr lvl="2">
              <a:lnSpc>
                <a:spcPct val="100000"/>
              </a:lnSpc>
              <a:spcAft>
                <a:spcPct val="0"/>
              </a:spcAft>
              <a:defRPr/>
            </a:pPr>
            <a:r>
              <a:rPr lang="zh-CN" altLang="en-US" sz="2400" dirty="0"/>
              <a:t>引用方式： </a:t>
            </a:r>
            <a:r>
              <a:rPr lang="zh-CN" altLang="en-US" sz="2400" dirty="0">
                <a:solidFill>
                  <a:srgbClr val="0000CC"/>
                </a:solidFill>
              </a:rPr>
              <a:t>结构变量名</a:t>
            </a:r>
            <a:r>
              <a:rPr lang="en-US" altLang="zh-CN" sz="2400" dirty="0">
                <a:solidFill>
                  <a:srgbClr val="FF3300"/>
                </a:solidFill>
              </a:rPr>
              <a:t>. </a:t>
            </a:r>
            <a:r>
              <a:rPr lang="zh-CN" altLang="en-US" sz="2400" dirty="0">
                <a:solidFill>
                  <a:srgbClr val="0000FF"/>
                </a:solidFill>
              </a:rPr>
              <a:t>成员名</a:t>
            </a:r>
          </a:p>
          <a:p>
            <a:pPr marL="1044575" marR="0" lvl="2" indent="-192405" algn="l" defTabSz="914400" rtl="0" eaLnBrk="1" fontAlgn="base" latinLnBrk="0" hangingPunct="1">
              <a:lnSpc>
                <a:spcPct val="100000"/>
              </a:lnSpc>
              <a:spcBef>
                <a:spcPct val="20000"/>
              </a:spcBef>
              <a:spcAft>
                <a:spcPct val="0"/>
              </a:spcAft>
              <a:buClr>
                <a:srgbClr val="FF0066"/>
              </a:buClr>
              <a:buSzPct val="135000"/>
              <a:buFontTx/>
              <a:buChar char="•"/>
              <a:defRPr/>
            </a:pP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为成员运算符，表示存取结构变量的某个成员。</a:t>
            </a:r>
          </a:p>
          <a:p>
            <a:pPr marL="1044575" marR="0" lvl="2" indent="-192405" algn="l" defTabSz="914400" rtl="0" eaLnBrk="1" fontAlgn="base" latinLnBrk="0" hangingPunct="1">
              <a:lnSpc>
                <a:spcPct val="100000"/>
              </a:lnSpc>
              <a:spcBef>
                <a:spcPct val="20000"/>
              </a:spcBef>
              <a:spcAft>
                <a:spcPct val="0"/>
              </a:spcAft>
              <a:buClr>
                <a:srgbClr val="FF0066"/>
              </a:buClr>
              <a:buSzPct val="135000"/>
              <a:buFontTx/>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在所有运算符中，成员运算符“</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的优先级是最高。可以把“结构变量名</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成员名”作为一个整体看待。</a:t>
            </a:r>
          </a:p>
          <a:p>
            <a:pPr marL="1044575" marR="0" lvl="2" indent="-192405" algn="l" defTabSz="914400" rtl="0" eaLnBrk="1" fontAlgn="base" latinLnBrk="0" hangingPunct="1">
              <a:lnSpc>
                <a:spcPct val="100000"/>
              </a:lnSpc>
              <a:spcBef>
                <a:spcPct val="20000"/>
              </a:spcBef>
              <a:spcAft>
                <a:spcPct val="0"/>
              </a:spcAft>
              <a:buClr>
                <a:srgbClr val="FF0066"/>
              </a:buClr>
              <a:buSzPct val="135000"/>
              <a:buFontTx/>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结构变量成员与同类型普通变量性质相同，可以进行相应的处理。 </a:t>
            </a:r>
          </a:p>
          <a:p>
            <a:pPr marL="1428750" marR="0" lvl="3" indent="-193675" algn="l" defTabSz="914400" rtl="0" eaLnBrk="1" fontAlgn="base" latinLnBrk="0" hangingPunct="1">
              <a:lnSpc>
                <a:spcPct val="100000"/>
              </a:lnSpc>
              <a:spcBef>
                <a:spcPct val="20000"/>
              </a:spcBef>
              <a:spcAft>
                <a:spcPct val="0"/>
              </a:spcAft>
              <a:buClrTx/>
              <a:buSzTx/>
              <a:buFontTx/>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例如，可以用以下语句进行赋值：</a:t>
            </a:r>
          </a:p>
          <a:p>
            <a:pPr marL="1428750" marR="0" lvl="3" indent="-193675"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zhang.age</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=20;</a:t>
            </a:r>
          </a:p>
          <a:p>
            <a:pPr marL="1428750" marR="0" lvl="3" indent="-193675"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strcpy</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(zhang.name,"</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张三</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anim calcmode="lin" valueType="num">
                                      <p:cBhvr additive="base">
                                        <p:cTn id="7" dur="5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8547">
                                            <p:txEl>
                                              <p:pRg st="2" end="2"/>
                                            </p:txEl>
                                          </p:spTgt>
                                        </p:tgtEl>
                                        <p:attrNameLst>
                                          <p:attrName>style.visibility</p:attrName>
                                        </p:attrNameLst>
                                      </p:cBhvr>
                                      <p:to>
                                        <p:strVal val="visible"/>
                                      </p:to>
                                    </p:set>
                                    <p:anim calcmode="lin" valueType="num">
                                      <p:cBhvr additive="base">
                                        <p:cTn id="11"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8547">
                                            <p:txEl>
                                              <p:pRg st="3" end="3"/>
                                            </p:txEl>
                                          </p:spTgt>
                                        </p:tgtEl>
                                        <p:attrNameLst>
                                          <p:attrName>style.visibility</p:attrName>
                                        </p:attrNameLst>
                                      </p:cBhvr>
                                      <p:to>
                                        <p:strVal val="visible"/>
                                      </p:to>
                                    </p:set>
                                    <p:anim calcmode="lin" valueType="num">
                                      <p:cBhvr additive="base">
                                        <p:cTn id="17" dur="5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8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8547">
                                            <p:txEl>
                                              <p:pRg st="4" end="4"/>
                                            </p:txEl>
                                          </p:spTgt>
                                        </p:tgtEl>
                                        <p:attrNameLst>
                                          <p:attrName>style.visibility</p:attrName>
                                        </p:attrNameLst>
                                      </p:cBhvr>
                                      <p:to>
                                        <p:strVal val="visible"/>
                                      </p:to>
                                    </p:set>
                                    <p:anim calcmode="lin" valueType="num">
                                      <p:cBhvr additive="base">
                                        <p:cTn id="23" dur="500" fill="hold"/>
                                        <p:tgtEl>
                                          <p:spTgt spid="1085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8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8547">
                                            <p:txEl>
                                              <p:pRg st="5" end="5"/>
                                            </p:txEl>
                                          </p:spTgt>
                                        </p:tgtEl>
                                        <p:attrNameLst>
                                          <p:attrName>style.visibility</p:attrName>
                                        </p:attrNameLst>
                                      </p:cBhvr>
                                      <p:to>
                                        <p:strVal val="visible"/>
                                      </p:to>
                                    </p:set>
                                    <p:anim calcmode="lin" valueType="num">
                                      <p:cBhvr additive="base">
                                        <p:cTn id="29" dur="500" fill="hold"/>
                                        <p:tgtEl>
                                          <p:spTgt spid="1085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8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8547">
                                            <p:txEl>
                                              <p:pRg st="6" end="6"/>
                                            </p:txEl>
                                          </p:spTgt>
                                        </p:tgtEl>
                                        <p:attrNameLst>
                                          <p:attrName>style.visibility</p:attrName>
                                        </p:attrNameLst>
                                      </p:cBhvr>
                                      <p:to>
                                        <p:strVal val="visible"/>
                                      </p:to>
                                    </p:set>
                                    <p:animEffect transition="in" filter="fade">
                                      <p:cBhvr>
                                        <p:cTn id="35" dur="1000"/>
                                        <p:tgtEl>
                                          <p:spTgt spid="108547">
                                            <p:txEl>
                                              <p:pRg st="6" end="6"/>
                                            </p:txEl>
                                          </p:spTgt>
                                        </p:tgtEl>
                                      </p:cBhvr>
                                    </p:animEffect>
                                    <p:anim calcmode="lin" valueType="num">
                                      <p:cBhvr>
                                        <p:cTn id="36" dur="1000" fill="hold"/>
                                        <p:tgtEl>
                                          <p:spTgt spid="10854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08547">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8547">
                                            <p:txEl>
                                              <p:pRg st="7" end="7"/>
                                            </p:txEl>
                                          </p:spTgt>
                                        </p:tgtEl>
                                        <p:attrNameLst>
                                          <p:attrName>style.visibility</p:attrName>
                                        </p:attrNameLst>
                                      </p:cBhvr>
                                      <p:to>
                                        <p:strVal val="visible"/>
                                      </p:to>
                                    </p:set>
                                    <p:animEffect transition="in" filter="fade">
                                      <p:cBhvr>
                                        <p:cTn id="40" dur="1000"/>
                                        <p:tgtEl>
                                          <p:spTgt spid="108547">
                                            <p:txEl>
                                              <p:pRg st="7" end="7"/>
                                            </p:txEl>
                                          </p:spTgt>
                                        </p:tgtEl>
                                      </p:cBhvr>
                                    </p:animEffect>
                                    <p:anim calcmode="lin" valueType="num">
                                      <p:cBhvr>
                                        <p:cTn id="41" dur="1000" fill="hold"/>
                                        <p:tgtEl>
                                          <p:spTgt spid="108547">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108547">
                                            <p:txEl>
                                              <p:pRg st="7" end="7"/>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08547">
                                            <p:txEl>
                                              <p:pRg st="8" end="8"/>
                                            </p:txEl>
                                          </p:spTgt>
                                        </p:tgtEl>
                                        <p:attrNameLst>
                                          <p:attrName>style.visibility</p:attrName>
                                        </p:attrNameLst>
                                      </p:cBhvr>
                                      <p:to>
                                        <p:strVal val="visible"/>
                                      </p:to>
                                    </p:set>
                                    <p:animEffect transition="in" filter="fade">
                                      <p:cBhvr>
                                        <p:cTn id="45" dur="1000"/>
                                        <p:tgtEl>
                                          <p:spTgt spid="108547">
                                            <p:txEl>
                                              <p:pRg st="8" end="8"/>
                                            </p:txEl>
                                          </p:spTgt>
                                        </p:tgtEl>
                                      </p:cBhvr>
                                    </p:animEffect>
                                    <p:anim calcmode="lin" valueType="num">
                                      <p:cBhvr>
                                        <p:cTn id="46" dur="1000" fill="hold"/>
                                        <p:tgtEl>
                                          <p:spTgt spid="108547">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108547">
                                            <p:txEl>
                                              <p:pRg st="8" end="8"/>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08547">
                                            <p:txEl>
                                              <p:pRg st="9" end="9"/>
                                            </p:txEl>
                                          </p:spTgt>
                                        </p:tgtEl>
                                        <p:attrNameLst>
                                          <p:attrName>style.visibility</p:attrName>
                                        </p:attrNameLst>
                                      </p:cBhvr>
                                      <p:to>
                                        <p:strVal val="visible"/>
                                      </p:to>
                                    </p:set>
                                    <p:animEffect transition="in" filter="fade">
                                      <p:cBhvr>
                                        <p:cTn id="50" dur="1000"/>
                                        <p:tgtEl>
                                          <p:spTgt spid="108547">
                                            <p:txEl>
                                              <p:pRg st="9" end="9"/>
                                            </p:txEl>
                                          </p:spTgt>
                                        </p:tgtEl>
                                      </p:cBhvr>
                                    </p:animEffect>
                                    <p:anim calcmode="lin" valueType="num">
                                      <p:cBhvr>
                                        <p:cTn id="51" dur="1000" fill="hold"/>
                                        <p:tgtEl>
                                          <p:spTgt spid="108547">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10854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0" y="115888"/>
            <a:ext cx="9144000" cy="6337300"/>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10000"/>
              </a:spcBef>
              <a:spcAft>
                <a:spcPct val="10000"/>
              </a:spcAft>
              <a:buClr>
                <a:srgbClr val="CC0000"/>
              </a:buClr>
              <a:buSzPct val="11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例</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9.1  </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假设学生的信息包括学号、姓名、性别、年龄、家庭地址及高考总分。用结构变量存储一个学生的信息，并输出该学生的信息。</a:t>
            </a:r>
            <a:endPar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endParaRP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stdio.h</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 </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student3    </a:t>
            </a:r>
            <a:r>
              <a:rPr kumimoji="1" lang="en-US" altLang="zh-CN" sz="2400" b="1" i="0" u="none" strike="noStrike" kern="0" cap="none" spc="0" normalizeH="0" baseline="0" noProof="0" dirty="0">
                <a:ln>
                  <a:noFill/>
                </a:ln>
                <a:solidFill>
                  <a:srgbClr val="00CC00"/>
                </a:solidFill>
                <a:effectLst>
                  <a:outerShdw blurRad="38100" dist="38100" dir="2700000" algn="tl">
                    <a:srgbClr val="C0C0C0"/>
                  </a:outerShdw>
                </a:effectLst>
                <a:uLnTx/>
                <a:uFillTx/>
                <a:latin typeface="Arial" panose="020B0604020202020204" pitchFamily="34" charset="0"/>
                <a:ea typeface="+mn-ea"/>
              </a:rPr>
              <a:t>// </a:t>
            </a:r>
            <a:r>
              <a:rPr kumimoji="1" lang="zh-CN" altLang="en-US" sz="2400" b="1" i="0" u="none" strike="noStrike" kern="0" cap="none" spc="0" normalizeH="0" baseline="0" noProof="0" dirty="0">
                <a:ln>
                  <a:noFill/>
                </a:ln>
                <a:solidFill>
                  <a:srgbClr val="00CC00"/>
                </a:solidFill>
                <a:effectLst>
                  <a:outerShdw blurRad="38100" dist="38100" dir="2700000" algn="tl">
                    <a:srgbClr val="C0C0C0"/>
                  </a:outerShdw>
                </a:effectLst>
                <a:uLnTx/>
                <a:uFillTx/>
                <a:latin typeface="Arial" panose="020B0604020202020204" pitchFamily="34" charset="0"/>
                <a:ea typeface="+mn-ea"/>
              </a:rPr>
              <a:t>定义结构类型</a:t>
            </a:r>
            <a:r>
              <a:rPr kumimoji="1" lang="en-US" altLang="zh-CN" sz="2400" b="1" i="0" u="none" strike="noStrike" kern="0" cap="none" spc="0" normalizeH="0" baseline="0" noProof="0" dirty="0">
                <a:ln>
                  <a:noFill/>
                </a:ln>
                <a:solidFill>
                  <a:srgbClr val="00CC00"/>
                </a:solidFill>
                <a:effectLst>
                  <a:outerShdw blurRad="38100" dist="38100" dir="2700000" algn="tl">
                    <a:srgbClr val="C0C0C0"/>
                  </a:outerShdw>
                </a:effectLst>
                <a:uLnTx/>
                <a:uFillTx/>
                <a:latin typeface="Arial" panose="020B0604020202020204" pitchFamily="34" charset="0"/>
                <a:ea typeface="+mn-ea"/>
              </a:rPr>
              <a:t>student3</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no;</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age;</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sex;</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addr</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[50];</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score;</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main()</a:t>
            </a:r>
          </a:p>
          <a:p>
            <a:pPr marL="290830" marR="0" lvl="0" indent="-290830" algn="l" defTabSz="914400" rtl="0" eaLnBrk="1" fontAlgn="base" latinLnBrk="0" hangingPunct="1">
              <a:lnSpc>
                <a:spcPct val="100000"/>
              </a:lnSpc>
              <a:spcBef>
                <a:spcPct val="10000"/>
              </a:spcBef>
              <a:spcAft>
                <a:spcPct val="10000"/>
              </a:spcAft>
              <a:buClr>
                <a:srgbClr val="CC0000"/>
              </a:buClr>
              <a:buSzPct val="11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student3 s={140114,"</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李红</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",19,'F',"</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杭州下沙学林街</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80</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号</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",655.5};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("%d %s %d %c %s %.1f\n",</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s.no,s.name,s.age,s.sex,s.add,s.score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return 0;</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p:txBody>
      </p:sp>
      <p:sp>
        <p:nvSpPr>
          <p:cNvPr id="109572" name="Text Box 4"/>
          <p:cNvSpPr txBox="1"/>
          <p:nvPr/>
        </p:nvSpPr>
        <p:spPr>
          <a:xfrm>
            <a:off x="2339975" y="2581275"/>
            <a:ext cx="6445250" cy="831850"/>
          </a:xfrm>
          <a:prstGeom prst="rect">
            <a:avLst/>
          </a:prstGeom>
          <a:solidFill>
            <a:schemeClr val="bg1"/>
          </a:solidFill>
          <a:ln w="38100" cap="flat" cmpd="sng">
            <a:solidFill>
              <a:schemeClr val="tx2"/>
            </a:solidFill>
            <a:prstDash val="solid"/>
            <a:miter/>
            <a:headEnd type="none" w="med" len="med"/>
            <a:tailEnd type="none" w="med" len="med"/>
          </a:ln>
        </p:spPr>
        <p:txBody>
          <a:bodyPr wrap="none">
            <a:spAutoFit/>
          </a:bodyPr>
          <a:lstStyle/>
          <a:p>
            <a:r>
              <a:rPr lang="zh-CN" altLang="en-US" b="1" dirty="0">
                <a:solidFill>
                  <a:srgbClr val="0000FF"/>
                </a:solidFill>
                <a:latin typeface="Arial" panose="020B0604020202020204" pitchFamily="34" charset="0"/>
              </a:rPr>
              <a:t>程序运行：</a:t>
            </a:r>
          </a:p>
          <a:p>
            <a:r>
              <a:rPr lang="en-US" altLang="zh-CN" b="1" dirty="0">
                <a:solidFill>
                  <a:srgbClr val="0000FF"/>
                </a:solidFill>
                <a:latin typeface="Arial" panose="020B0604020202020204" pitchFamily="34" charset="0"/>
              </a:rPr>
              <a:t>140114 </a:t>
            </a:r>
            <a:r>
              <a:rPr lang="zh-CN" altLang="en-US" b="1" dirty="0">
                <a:solidFill>
                  <a:srgbClr val="0000FF"/>
                </a:solidFill>
                <a:latin typeface="Arial" panose="020B0604020202020204" pitchFamily="34" charset="0"/>
              </a:rPr>
              <a:t>李红 </a:t>
            </a:r>
            <a:r>
              <a:rPr lang="en-US" altLang="zh-CN" b="1" dirty="0">
                <a:solidFill>
                  <a:srgbClr val="0000FF"/>
                </a:solidFill>
                <a:latin typeface="Arial" panose="020B0604020202020204" pitchFamily="34" charset="0"/>
              </a:rPr>
              <a:t>19 F </a:t>
            </a:r>
            <a:r>
              <a:rPr lang="zh-CN" altLang="en-US" b="1" dirty="0">
                <a:solidFill>
                  <a:srgbClr val="0000FF"/>
                </a:solidFill>
                <a:latin typeface="Arial" panose="020B0604020202020204" pitchFamily="34" charset="0"/>
              </a:rPr>
              <a:t>杭州下沙学林街</a:t>
            </a:r>
            <a:r>
              <a:rPr lang="en-US" altLang="zh-CN" b="1" dirty="0">
                <a:solidFill>
                  <a:srgbClr val="0000FF"/>
                </a:solidFill>
                <a:latin typeface="Arial" panose="020B0604020202020204" pitchFamily="34" charset="0"/>
              </a:rPr>
              <a:t>80</a:t>
            </a:r>
            <a:r>
              <a:rPr lang="zh-CN" altLang="en-US" b="1" dirty="0">
                <a:solidFill>
                  <a:srgbClr val="0000FF"/>
                </a:solidFill>
                <a:latin typeface="Arial" panose="020B0604020202020204" pitchFamily="34" charset="0"/>
              </a:rPr>
              <a:t>号 </a:t>
            </a:r>
            <a:r>
              <a:rPr lang="en-US" altLang="zh-CN" b="1" dirty="0">
                <a:solidFill>
                  <a:srgbClr val="0000FF"/>
                </a:solidFill>
                <a:latin typeface="Arial" panose="020B0604020202020204" pitchFamily="34" charset="0"/>
              </a:rPr>
              <a:t>655.5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0-#ppt_w/2"/>
                                          </p:val>
                                        </p:tav>
                                        <p:tav tm="100000">
                                          <p:val>
                                            <p:strVal val="#ppt_x"/>
                                          </p:val>
                                        </p:tav>
                                      </p:tavLst>
                                    </p:anim>
                                    <p:anim calcmode="lin" valueType="num">
                                      <p:cBhvr additive="base">
                                        <p:cTn id="8" dur="500" fill="hold"/>
                                        <p:tgtEl>
                                          <p:spTgt spid="109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idx="1"/>
          </p:nvPr>
        </p:nvSpPr>
        <p:spPr>
          <a:xfrm>
            <a:off x="250825" y="188913"/>
            <a:ext cx="8715375" cy="6337300"/>
          </a:xfrm>
        </p:spPr>
        <p:txBody>
          <a:bodyPr vert="horz" wrap="square" lIns="91440" tIns="45720" rIns="91440" bIns="45720" numCol="1" anchor="t" anchorCtr="0" compatLnSpc="1"/>
          <a:lstStyle/>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zh-CN"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例</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9.2  </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输入某个学生的信息（姓名、年龄，五门功课成绩），计算平均成绩并输出。</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#include &lt;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stdio.h</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&gt; </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student2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定义结构类型</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student2</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char name[10];</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age;</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float score[5],</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ave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main()</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student2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stu</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定义结构变量 </a:t>
            </a:r>
            <a:r>
              <a:rPr kumimoji="1" lang="en-US" altLang="zh-CN" sz="2000" b="1" i="0" u="none" strike="noStrike" kern="0" cap="none" spc="0" normalizeH="0" baseline="0" noProof="0" dirty="0" err="1">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stu</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stu.ave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=0;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存放平均成绩成员</a:t>
            </a:r>
            <a:r>
              <a:rPr kumimoji="1" lang="en-US" altLang="zh-CN" sz="2000" b="1" i="0" u="none" strike="noStrike" kern="0" cap="none" spc="0" normalizeH="0" baseline="0" noProof="0" dirty="0" err="1">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ave</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赋</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0</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scanf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s%d</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",stu.name,&amp;</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stu.age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输入学生的姓名及年龄</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for(</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=0;i&lt;5;i++){</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scanf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("%f",&amp;</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stu.score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输入学生的五门功课成绩</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stu.ave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stu.score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]/5.0; </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("Output:\n");</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("%s%4d\n",</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stu.name,stu.age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cs typeface="+mn-cs"/>
              </a:rPr>
              <a:t>输出学生信息</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for(</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=0;i&lt;5;i++) </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("%6.1f",stu.score[</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average=%6.1f\n",</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stu.ave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return 0;</a:t>
            </a:r>
          </a:p>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p>
        </p:txBody>
      </p:sp>
      <p:sp>
        <p:nvSpPr>
          <p:cNvPr id="110595" name="Text Box 3"/>
          <p:cNvSpPr txBox="1"/>
          <p:nvPr/>
        </p:nvSpPr>
        <p:spPr>
          <a:xfrm>
            <a:off x="2916238" y="1628775"/>
            <a:ext cx="6146800" cy="2308225"/>
          </a:xfrm>
          <a:prstGeom prst="rect">
            <a:avLst/>
          </a:prstGeom>
          <a:solidFill>
            <a:schemeClr val="bg1"/>
          </a:solidFill>
          <a:ln w="38100" cap="flat" cmpd="sng">
            <a:solidFill>
              <a:schemeClr val="tx2"/>
            </a:solidFill>
            <a:prstDash val="solid"/>
            <a:miter/>
            <a:headEnd type="none" w="med" len="med"/>
            <a:tailEnd type="none" w="med" len="med"/>
          </a:ln>
        </p:spPr>
        <p:txBody>
          <a:bodyPr wrap="none">
            <a:spAutoFit/>
          </a:bodyPr>
          <a:lstStyle/>
          <a:p>
            <a:r>
              <a:rPr lang="zh-CN" altLang="en-US" b="1" dirty="0">
                <a:solidFill>
                  <a:srgbClr val="0000FF"/>
                </a:solidFill>
                <a:latin typeface="Arial" panose="020B0604020202020204" pitchFamily="34" charset="0"/>
              </a:rPr>
              <a:t>程序运行：</a:t>
            </a:r>
          </a:p>
          <a:p>
            <a:r>
              <a:rPr lang="en-US" altLang="zh-CN" b="1" dirty="0">
                <a:solidFill>
                  <a:srgbClr val="0000FF"/>
                </a:solidFill>
                <a:latin typeface="Arial" panose="020B0604020202020204" pitchFamily="34" charset="0"/>
              </a:rPr>
              <a:t>zhangsan 20↙</a:t>
            </a:r>
          </a:p>
          <a:p>
            <a:r>
              <a:rPr lang="en-US" altLang="zh-CN" b="1" dirty="0">
                <a:solidFill>
                  <a:srgbClr val="0000FF"/>
                </a:solidFill>
                <a:latin typeface="Arial" panose="020B0604020202020204" pitchFamily="34" charset="0"/>
              </a:rPr>
              <a:t>78 92 83 75 69↙</a:t>
            </a:r>
          </a:p>
          <a:p>
            <a:r>
              <a:rPr lang="en-US" altLang="zh-CN" b="1" dirty="0">
                <a:solidFill>
                  <a:srgbClr val="0000FF"/>
                </a:solidFill>
                <a:latin typeface="Arial" panose="020B0604020202020204" pitchFamily="34" charset="0"/>
              </a:rPr>
              <a:t>Output :</a:t>
            </a:r>
          </a:p>
          <a:p>
            <a:r>
              <a:rPr lang="en-US" altLang="zh-CN" b="1" dirty="0">
                <a:solidFill>
                  <a:srgbClr val="0000FF"/>
                </a:solidFill>
                <a:latin typeface="Arial" panose="020B0604020202020204" pitchFamily="34" charset="0"/>
              </a:rPr>
              <a:t>zhangsan  20</a:t>
            </a:r>
          </a:p>
          <a:p>
            <a:r>
              <a:rPr lang="en-US" altLang="zh-CN" b="1" dirty="0">
                <a:solidFill>
                  <a:srgbClr val="0000FF"/>
                </a:solidFill>
                <a:latin typeface="Arial" panose="020B0604020202020204" pitchFamily="34" charset="0"/>
              </a:rPr>
              <a:t>78.0  92.0  83.0  75.0  69.0  average=  79.4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 calcmode="lin" valueType="num">
                                      <p:cBhvr additive="base">
                                        <p:cTn id="7" dur="500" fill="hold"/>
                                        <p:tgtEl>
                                          <p:spTgt spid="110595"/>
                                        </p:tgtEl>
                                        <p:attrNameLst>
                                          <p:attrName>ppt_x</p:attrName>
                                        </p:attrNameLst>
                                      </p:cBhvr>
                                      <p:tavLst>
                                        <p:tav tm="0">
                                          <p:val>
                                            <p:strVal val="0-#ppt_w/2"/>
                                          </p:val>
                                        </p:tav>
                                        <p:tav tm="100000">
                                          <p:val>
                                            <p:strVal val="#ppt_x"/>
                                          </p:val>
                                        </p:tav>
                                      </p:tavLst>
                                    </p:anim>
                                    <p:anim calcmode="lin" valueType="num">
                                      <p:cBhvr additive="base">
                                        <p:cTn id="8" dur="500" fill="hold"/>
                                        <p:tgtEl>
                                          <p:spTgt spid="1105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9.1.3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结构体变量引用</a:t>
            </a:r>
          </a:p>
        </p:txBody>
      </p:sp>
      <p:sp>
        <p:nvSpPr>
          <p:cNvPr id="111619" name="Rectangle 3"/>
          <p:cNvSpPr>
            <a:spLocks noGrp="1" noChangeArrowheads="1"/>
          </p:cNvSpPr>
          <p:nvPr>
            <p:ph idx="1"/>
          </p:nvPr>
        </p:nvSpPr>
        <p:spPr>
          <a:xfrm>
            <a:off x="250825" y="981075"/>
            <a:ext cx="8893175" cy="5472113"/>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20000"/>
              </a:spcBef>
              <a:spcAft>
                <a:spcPct val="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嵌套结构中成员的引用 </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通过成员运算符“</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一级一级运算，直到找到最低一级成员。 </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例如：</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date </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year,month,day</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student4 </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number[8];  </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date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bir,rx</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339933"/>
                </a:solidFill>
                <a:effectLst>
                  <a:outerShdw blurRad="38100" dist="38100" dir="2700000" algn="tl">
                    <a:srgbClr val="C0C0C0"/>
                  </a:outerShdw>
                </a:effectLst>
                <a:uLnTx/>
                <a:uFillTx/>
                <a:latin typeface="Arial" panose="020B0604020202020204" pitchFamily="34" charset="0"/>
                <a:ea typeface="+mn-ea"/>
              </a:rPr>
              <a:t>bir</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339933"/>
                </a:solidFill>
                <a:effectLst>
                  <a:outerShdw blurRad="38100" dist="38100" dir="2700000" algn="tl">
                    <a:srgbClr val="C0C0C0"/>
                  </a:outerShdw>
                </a:effectLst>
                <a:uLnTx/>
                <a:uFillTx/>
                <a:latin typeface="Arial" panose="020B0604020202020204" pitchFamily="34" charset="0"/>
                <a:ea typeface="+mn-ea"/>
              </a:rPr>
              <a:t>rx</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为结构类型，分别表示出生和入学日期</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}li;</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li.bir.year</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=1996</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表示学生</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li</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的出生年份为</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1996</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年</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li.rx.year</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=2014</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表示学生</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li</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的入学年份为</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2014</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年</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7B24F-AFF7-436F-8409-0A4C97D13CE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F21026B-7A02-450B-9CA8-396EBAFA03DE}"/>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8E961FFA-413A-4C86-95AE-B9BE6B61479E}"/>
              </a:ext>
            </a:extLst>
          </p:cNvPr>
          <p:cNvPicPr>
            <a:picLocks noChangeAspect="1"/>
          </p:cNvPicPr>
          <p:nvPr/>
        </p:nvPicPr>
        <p:blipFill rotWithShape="1">
          <a:blip r:embed="rId2"/>
          <a:srcRect t="11185"/>
          <a:stretch/>
        </p:blipFill>
        <p:spPr>
          <a:xfrm>
            <a:off x="311522" y="0"/>
            <a:ext cx="8276190" cy="2859008"/>
          </a:xfrm>
          <a:prstGeom prst="rect">
            <a:avLst/>
          </a:prstGeom>
        </p:spPr>
      </p:pic>
      <p:pic>
        <p:nvPicPr>
          <p:cNvPr id="7" name="图片 6">
            <a:extLst>
              <a:ext uri="{FF2B5EF4-FFF2-40B4-BE49-F238E27FC236}">
                <a16:creationId xmlns:a16="http://schemas.microsoft.com/office/drawing/2014/main" id="{B702D2B0-A48A-4AD5-AE6F-3205D82A08C5}"/>
              </a:ext>
            </a:extLst>
          </p:cNvPr>
          <p:cNvPicPr>
            <a:picLocks noChangeAspect="1"/>
          </p:cNvPicPr>
          <p:nvPr/>
        </p:nvPicPr>
        <p:blipFill rotWithShape="1">
          <a:blip r:embed="rId3"/>
          <a:srcRect t="-556" b="5968"/>
          <a:stretch/>
        </p:blipFill>
        <p:spPr>
          <a:xfrm>
            <a:off x="492474" y="2975368"/>
            <a:ext cx="7914286" cy="3549257"/>
          </a:xfrm>
          <a:prstGeom prst="rect">
            <a:avLst/>
          </a:prstGeom>
        </p:spPr>
      </p:pic>
    </p:spTree>
    <p:extLst>
      <p:ext uri="{BB962C8B-B14F-4D97-AF65-F5344CB8AC3E}">
        <p14:creationId xmlns:p14="http://schemas.microsoft.com/office/powerpoint/2010/main" val="80859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47682-E148-41C2-A079-4F73AC3B70F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71116C6-8FD9-45C7-A037-704CD765A4FF}"/>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7FBBEE8F-F98E-4A9A-B687-442849AC2734}"/>
              </a:ext>
            </a:extLst>
          </p:cNvPr>
          <p:cNvPicPr>
            <a:picLocks noChangeAspect="1"/>
          </p:cNvPicPr>
          <p:nvPr/>
        </p:nvPicPr>
        <p:blipFill>
          <a:blip r:embed="rId3"/>
          <a:stretch>
            <a:fillRect/>
          </a:stretch>
        </p:blipFill>
        <p:spPr>
          <a:xfrm>
            <a:off x="1961086" y="0"/>
            <a:ext cx="5221828" cy="6858000"/>
          </a:xfrm>
          <a:prstGeom prst="rect">
            <a:avLst/>
          </a:prstGeom>
        </p:spPr>
      </p:pic>
    </p:spTree>
    <p:extLst>
      <p:ext uri="{BB962C8B-B14F-4D97-AF65-F5344CB8AC3E}">
        <p14:creationId xmlns:p14="http://schemas.microsoft.com/office/powerpoint/2010/main" val="93200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结构体变量作函数参数</a:t>
            </a:r>
          </a:p>
        </p:txBody>
      </p:sp>
      <p:sp>
        <p:nvSpPr>
          <p:cNvPr id="113667"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将函数的形参定义为结构体类型，在函数调用时为形参开辟结构体存储单元，自动将实参变量的成员值全部复制给形参变量。</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例</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9.3  </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输入两个复数，比较这两个复数的模是否相等。要求定义比较两个复数模是否相等的函数。</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&lt;stdio.h&gt;</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&lt;math.h&gt;</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struct comp     </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x,y; </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m; </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250825" y="188913"/>
            <a:ext cx="8497888" cy="6480175"/>
          </a:xfrm>
        </p:spPr>
        <p:txBody>
          <a:bodyPr vert="horz" wrap="square" lIns="91440" tIns="45720" rIns="91440" bIns="45720" numCol="1" anchor="t" anchorCtr="0" compatLnSpc="1"/>
          <a:lstStyle/>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main()</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s1,s2;  </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compare(</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b);</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("Input :\n");</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("%lf%lf",&amp;s1.x,&amp;s1.y);</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("%lf%lf",&amp;s2.x,&amp;s2.y);</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if (compare(s1,s2)==0)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结构变量作为函数参数</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("Equal\n");</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else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("Unequal\n");	</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0;</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double compare(</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b) </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定义函数比较两个复数是否相等</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a.m</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sqrt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a.x</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a.x+a.y</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a.y</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b.m</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sqrt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b.x</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b.x+b.y</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b.y</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a.m-b.m</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若返回</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0</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，表示两个复数相等；否则不相等</a:t>
            </a:r>
          </a:p>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p>
        </p:txBody>
      </p:sp>
      <p:sp>
        <p:nvSpPr>
          <p:cNvPr id="112645" name="Text Box 5"/>
          <p:cNvSpPr txBox="1"/>
          <p:nvPr/>
        </p:nvSpPr>
        <p:spPr>
          <a:xfrm>
            <a:off x="6948488" y="1196975"/>
            <a:ext cx="1906587" cy="3781425"/>
          </a:xfrm>
          <a:prstGeom prst="rect">
            <a:avLst/>
          </a:prstGeom>
          <a:solidFill>
            <a:schemeClr val="bg1"/>
          </a:solidFill>
          <a:ln w="38100" cap="flat" cmpd="sng">
            <a:solidFill>
              <a:schemeClr val="tx2"/>
            </a:solidFill>
            <a:prstDash val="solid"/>
            <a:miter/>
            <a:headEnd type="none" w="med" len="med"/>
            <a:tailEnd type="none" w="med" len="med"/>
          </a:ln>
        </p:spPr>
        <p:txBody>
          <a:bodyPr wrap="none">
            <a:spAutoFit/>
          </a:bodyPr>
          <a:lstStyle/>
          <a:p>
            <a:r>
              <a:rPr lang="zh-CN" altLang="en-US" b="1" dirty="0">
                <a:solidFill>
                  <a:srgbClr val="0000FF"/>
                </a:solidFill>
                <a:latin typeface="Arial" panose="020B0604020202020204" pitchFamily="34" charset="0"/>
              </a:rPr>
              <a:t>程序执行</a:t>
            </a:r>
            <a:r>
              <a:rPr lang="en-US" altLang="zh-CN" b="1" dirty="0">
                <a:solidFill>
                  <a:srgbClr val="0000FF"/>
                </a:solidFill>
                <a:latin typeface="Arial" panose="020B0604020202020204" pitchFamily="34" charset="0"/>
              </a:rPr>
              <a:t>1</a:t>
            </a:r>
            <a:r>
              <a:rPr lang="zh-CN" altLang="en-US" b="1" dirty="0">
                <a:solidFill>
                  <a:srgbClr val="0000FF"/>
                </a:solidFill>
                <a:latin typeface="Arial" panose="020B0604020202020204" pitchFamily="34" charset="0"/>
              </a:rPr>
              <a:t>：</a:t>
            </a:r>
          </a:p>
          <a:p>
            <a:r>
              <a:rPr lang="en-US" altLang="zh-CN" b="1" dirty="0">
                <a:solidFill>
                  <a:srgbClr val="0000FF"/>
                </a:solidFill>
                <a:latin typeface="Arial" panose="020B0604020202020204" pitchFamily="34" charset="0"/>
              </a:rPr>
              <a:t>Input :</a:t>
            </a:r>
          </a:p>
          <a:p>
            <a:r>
              <a:rPr lang="en-US" altLang="zh-CN" b="1" dirty="0">
                <a:solidFill>
                  <a:srgbClr val="0000FF"/>
                </a:solidFill>
                <a:latin typeface="Arial" panose="020B0604020202020204" pitchFamily="34" charset="0"/>
              </a:rPr>
              <a:t>1  1↙</a:t>
            </a:r>
          </a:p>
          <a:p>
            <a:r>
              <a:rPr lang="en-US" altLang="zh-CN" b="1" dirty="0">
                <a:solidFill>
                  <a:srgbClr val="0000FF"/>
                </a:solidFill>
                <a:latin typeface="Arial" panose="020B0604020202020204" pitchFamily="34" charset="0"/>
              </a:rPr>
              <a:t>2  3↙</a:t>
            </a:r>
          </a:p>
          <a:p>
            <a:r>
              <a:rPr lang="en-US" altLang="zh-CN" b="1" dirty="0">
                <a:solidFill>
                  <a:srgbClr val="0000FF"/>
                </a:solidFill>
                <a:latin typeface="Arial" panose="020B0604020202020204" pitchFamily="34" charset="0"/>
              </a:rPr>
              <a:t>Unequal</a:t>
            </a:r>
          </a:p>
          <a:p>
            <a:r>
              <a:rPr lang="zh-CN" altLang="en-US" b="1" dirty="0">
                <a:solidFill>
                  <a:srgbClr val="0000FF"/>
                </a:solidFill>
                <a:latin typeface="Arial" panose="020B0604020202020204" pitchFamily="34" charset="0"/>
              </a:rPr>
              <a:t>程序执行</a:t>
            </a:r>
            <a:r>
              <a:rPr lang="en-US" altLang="zh-CN" b="1" dirty="0">
                <a:solidFill>
                  <a:srgbClr val="0000FF"/>
                </a:solidFill>
                <a:latin typeface="Arial" panose="020B0604020202020204" pitchFamily="34" charset="0"/>
              </a:rPr>
              <a:t>2</a:t>
            </a:r>
            <a:r>
              <a:rPr lang="zh-CN" altLang="en-US" b="1" dirty="0">
                <a:solidFill>
                  <a:srgbClr val="0000FF"/>
                </a:solidFill>
                <a:latin typeface="Arial" panose="020B0604020202020204" pitchFamily="34" charset="0"/>
              </a:rPr>
              <a:t>：</a:t>
            </a:r>
          </a:p>
          <a:p>
            <a:r>
              <a:rPr lang="en-US" altLang="zh-CN" b="1" dirty="0">
                <a:solidFill>
                  <a:srgbClr val="0000FF"/>
                </a:solidFill>
                <a:latin typeface="Arial" panose="020B0604020202020204" pitchFamily="34" charset="0"/>
              </a:rPr>
              <a:t>Input :</a:t>
            </a:r>
          </a:p>
          <a:p>
            <a:r>
              <a:rPr lang="en-US" altLang="zh-CN" b="1" dirty="0">
                <a:solidFill>
                  <a:srgbClr val="0000FF"/>
                </a:solidFill>
                <a:latin typeface="Arial" panose="020B0604020202020204" pitchFamily="34" charset="0"/>
              </a:rPr>
              <a:t>4  -1↙</a:t>
            </a:r>
          </a:p>
          <a:p>
            <a:r>
              <a:rPr lang="en-US" altLang="zh-CN" b="1" dirty="0">
                <a:solidFill>
                  <a:srgbClr val="0000FF"/>
                </a:solidFill>
                <a:latin typeface="Arial" panose="020B0604020202020204" pitchFamily="34" charset="0"/>
              </a:rPr>
              <a:t>4  -1↙</a:t>
            </a:r>
          </a:p>
          <a:p>
            <a:r>
              <a:rPr lang="en-US" altLang="zh-CN" b="1" dirty="0">
                <a:solidFill>
                  <a:srgbClr val="0000FF"/>
                </a:solidFill>
                <a:latin typeface="Arial" panose="020B0604020202020204" pitchFamily="34" charset="0"/>
              </a:rPr>
              <a:t>Equal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9.1. 5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结构体数据作为函数返回值</a:t>
            </a:r>
          </a:p>
        </p:txBody>
      </p:sp>
      <p:sp>
        <p:nvSpPr>
          <p:cNvPr id="114691"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9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函数可以带回一个结构类型的数据给主调函数。此时，必须将被调函数定义成返回值为结构类型，在主调函数中通过函数调用，将返回值赋值给结构变量。</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例</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9.4  </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输入两个复数，计算他们的和输出。要求将计算复数的和定义成函数。</a:t>
            </a:r>
          </a:p>
          <a:p>
            <a:pPr marL="662305" marR="0" lvl="1" indent="-180975" algn="l" defTabSz="914400" rtl="0" eaLnBrk="1" fontAlgn="base" latinLnBrk="0" hangingPunct="1">
              <a:lnSpc>
                <a:spcPct val="100000"/>
              </a:lnSpc>
              <a:spcBef>
                <a:spcPts val="600"/>
              </a:spcBef>
              <a:spcAft>
                <a:spcPts val="6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stdio.h</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p>
          <a:p>
            <a:pPr marL="662305" marR="0" lvl="1" indent="-180975" algn="l" defTabSz="914400" rtl="0" eaLnBrk="1" fontAlgn="base" latinLnBrk="0" hangingPunct="1">
              <a:lnSpc>
                <a:spcPct val="100000"/>
              </a:lnSpc>
              <a:spcBef>
                <a:spcPts val="600"/>
              </a:spcBef>
              <a:spcAft>
                <a:spcPts val="6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t>
            </a:r>
          </a:p>
          <a:p>
            <a:pPr marL="662305" marR="0" lvl="1" indent="-180975" algn="l" defTabSz="914400" rtl="0" eaLnBrk="1" fontAlgn="base" latinLnBrk="0" hangingPunct="1">
              <a:lnSpc>
                <a:spcPct val="100000"/>
              </a:lnSpc>
              <a:spcBef>
                <a:spcPts val="600"/>
              </a:spcBef>
              <a:spcAft>
                <a:spcPts val="6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ts val="600"/>
              </a:spcBef>
              <a:spcAft>
                <a:spcPts val="6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x,y</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ts val="600"/>
              </a:spcBef>
              <a:spcAft>
                <a:spcPts val="6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m; </a:t>
            </a:r>
          </a:p>
          <a:p>
            <a:pPr marL="662305" marR="0" lvl="1" indent="-180975" algn="l" defTabSz="914400" rtl="0" eaLnBrk="1" fontAlgn="base" latinLnBrk="0" hangingPunct="1">
              <a:lnSpc>
                <a:spcPct val="100000"/>
              </a:lnSpc>
              <a:spcBef>
                <a:spcPts val="600"/>
              </a:spcBef>
              <a:spcAft>
                <a:spcPts val="6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3850" y="333375"/>
            <a:ext cx="8281988" cy="863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第</a:t>
            </a:r>
            <a:r>
              <a:rPr kumimoji="1" lang="en-US" altLang="zh-CN" sz="40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a:t>
            </a:r>
            <a:r>
              <a:rPr kumimoji="1" lang="zh-CN" altLang="en-US" sz="40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章  结构体</a:t>
            </a:r>
          </a:p>
        </p:txBody>
      </p:sp>
      <p:sp>
        <p:nvSpPr>
          <p:cNvPr id="20483" name="Rectangle 3"/>
          <p:cNvSpPr>
            <a:spLocks noGrp="1" noChangeArrowheads="1"/>
          </p:cNvSpPr>
          <p:nvPr>
            <p:ph idx="1"/>
          </p:nvPr>
        </p:nvSpPr>
        <p:spPr>
          <a:xfrm>
            <a:off x="1908175" y="1484313"/>
            <a:ext cx="6767513" cy="4824413"/>
          </a:xfrm>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en-US" altLang="zh-CN"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9.1  </a:t>
            </a: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 构 体 概 念</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en-US" altLang="zh-CN"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9.2  </a:t>
            </a: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 构 数 组</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en-US" altLang="zh-CN"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9.3  </a:t>
            </a: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结构体指针</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r>
              <a:rPr kumimoji="1" lang="en-US" altLang="zh-CN"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9.4  </a:t>
            </a: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单 向 链 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idx="1"/>
          </p:nvPr>
        </p:nvSpPr>
        <p:spPr>
          <a:xfrm>
            <a:off x="250825" y="115888"/>
            <a:ext cx="8353425" cy="6480175"/>
          </a:xfrm>
        </p:spPr>
        <p:txBody>
          <a:bodyPr vert="horz" wrap="square" lIns="91440" tIns="45720" rIns="91440" bIns="45720" numCol="1" anchor="t" anchorCtr="0" compatLnSpc="1"/>
          <a:lstStyle/>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main()</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s1,s2,z;  </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add(</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b);</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("Input :\n");</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("%lf%lf",&amp;s1.x,&amp;s1.y);</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("%lf%lf",&amp;s2.x,&amp;s2.y);</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z=add(s1,s2);    </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("%.2f%+.2fi\n",</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z.x,z.y</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0;</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add(</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b) </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c;</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c.x</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a.x+b.x</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c.y</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a.y+b.y</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c ;		 </a:t>
            </a:r>
          </a:p>
          <a:p>
            <a:pPr marL="662305" marR="0" lvl="1" indent="-180975" algn="l" defTabSz="914400" rtl="0" eaLnBrk="1" fontAlgn="base" latinLnBrk="0" hangingPunct="1">
              <a:lnSpc>
                <a:spcPct val="100000"/>
              </a:lnSpc>
              <a:spcBef>
                <a:spcPts val="200"/>
              </a:spcBef>
              <a:spcAft>
                <a:spcPts val="2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p:txBody>
      </p:sp>
      <p:sp>
        <p:nvSpPr>
          <p:cNvPr id="115715" name="Text Box 3"/>
          <p:cNvSpPr txBox="1"/>
          <p:nvPr/>
        </p:nvSpPr>
        <p:spPr>
          <a:xfrm>
            <a:off x="5940425" y="1536700"/>
            <a:ext cx="1754188" cy="1955800"/>
          </a:xfrm>
          <a:prstGeom prst="rect">
            <a:avLst/>
          </a:prstGeom>
          <a:solidFill>
            <a:schemeClr val="bg1"/>
          </a:solidFill>
          <a:ln w="38100" cap="flat" cmpd="sng">
            <a:solidFill>
              <a:schemeClr val="tx2"/>
            </a:solidFill>
            <a:prstDash val="solid"/>
            <a:miter/>
            <a:headEnd type="none" w="med" len="med"/>
            <a:tailEnd type="none" w="med" len="med"/>
          </a:ln>
        </p:spPr>
        <p:txBody>
          <a:bodyPr wrap="none">
            <a:spAutoFit/>
          </a:bodyPr>
          <a:lstStyle/>
          <a:p>
            <a:r>
              <a:rPr lang="zh-CN" altLang="en-US" b="1" dirty="0">
                <a:solidFill>
                  <a:srgbClr val="0000FF"/>
                </a:solidFill>
                <a:latin typeface="Arial" panose="020B0604020202020204" pitchFamily="34" charset="0"/>
              </a:rPr>
              <a:t>程序执行：</a:t>
            </a:r>
          </a:p>
          <a:p>
            <a:r>
              <a:rPr lang="en-US" altLang="zh-CN" b="1" dirty="0">
                <a:solidFill>
                  <a:srgbClr val="0000FF"/>
                </a:solidFill>
                <a:latin typeface="Arial" panose="020B0604020202020204" pitchFamily="34" charset="0"/>
              </a:rPr>
              <a:t>Input :</a:t>
            </a:r>
          </a:p>
          <a:p>
            <a:r>
              <a:rPr lang="en-US" altLang="zh-CN" b="1" dirty="0">
                <a:solidFill>
                  <a:srgbClr val="0000FF"/>
                </a:solidFill>
                <a:latin typeface="Arial" panose="020B0604020202020204" pitchFamily="34" charset="0"/>
              </a:rPr>
              <a:t>3 9↙</a:t>
            </a:r>
          </a:p>
          <a:p>
            <a:r>
              <a:rPr lang="en-US" altLang="zh-CN" b="1" dirty="0">
                <a:solidFill>
                  <a:srgbClr val="0000FF"/>
                </a:solidFill>
                <a:latin typeface="Arial" panose="020B0604020202020204" pitchFamily="34" charset="0"/>
              </a:rPr>
              <a:t>2 -2↙</a:t>
            </a:r>
          </a:p>
          <a:p>
            <a:r>
              <a:rPr lang="en-US" altLang="zh-CN" b="1" dirty="0">
                <a:solidFill>
                  <a:srgbClr val="0000FF"/>
                </a:solidFill>
                <a:latin typeface="Arial" panose="020B0604020202020204" pitchFamily="34" charset="0"/>
              </a:rPr>
              <a:t>5.00+7.00i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 calcmode="lin" valueType="num">
                                      <p:cBhvr additive="base">
                                        <p:cTn id="7" dur="500" fill="hold"/>
                                        <p:tgtEl>
                                          <p:spTgt spid="115715"/>
                                        </p:tgtEl>
                                        <p:attrNameLst>
                                          <p:attrName>ppt_x</p:attrName>
                                        </p:attrNameLst>
                                      </p:cBhvr>
                                      <p:tavLst>
                                        <p:tav tm="0">
                                          <p:val>
                                            <p:strVal val="0-#ppt_w/2"/>
                                          </p:val>
                                        </p:tav>
                                        <p:tav tm="100000">
                                          <p:val>
                                            <p:strVal val="#ppt_x"/>
                                          </p:val>
                                        </p:tav>
                                      </p:tavLst>
                                    </p:anim>
                                    <p:anim calcmode="lin" valueType="num">
                                      <p:cBhvr additive="base">
                                        <p:cTn id="8" dur="500" fill="hold"/>
                                        <p:tgtEl>
                                          <p:spTgt spid="115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 构 数 组</a:t>
            </a:r>
          </a:p>
        </p:txBody>
      </p:sp>
      <p:sp>
        <p:nvSpPr>
          <p:cNvPr id="116739" name="Rectangle 3"/>
          <p:cNvSpPr>
            <a:spLocks noGrp="1" noChangeArrowheads="1"/>
          </p:cNvSpPr>
          <p:nvPr>
            <p:ph idx="1"/>
          </p:nvPr>
        </p:nvSpPr>
        <p:spPr>
          <a:xfrm>
            <a:off x="250825" y="908050"/>
            <a:ext cx="8424863" cy="5949950"/>
          </a:xfrm>
        </p:spPr>
        <p:txBody>
          <a:bodyPr vert="horz" wrap="square" lIns="91440" tIns="45720" rIns="91440" bIns="45720" numCol="1" anchor="t" anchorCtr="0" compatLnSpc="1"/>
          <a:lstStyle/>
          <a:p>
            <a:pPr marL="290830" marR="0" lvl="0" indent="-290830" algn="just" defTabSz="914400" rtl="0" eaLnBrk="1" fontAlgn="base" latinLnBrk="0" hangingPunct="1">
              <a:lnSpc>
                <a:spcPct val="115000"/>
              </a:lnSpc>
              <a:spcBef>
                <a:spcPct val="0"/>
              </a:spcBef>
              <a:spcAft>
                <a:spcPct val="0"/>
              </a:spcAft>
              <a:buClr>
                <a:srgbClr val="CC0000"/>
              </a:buClr>
              <a:buSzPct val="110000"/>
              <a:buFont typeface="Wingdings" panose="05000000000000000000" pitchFamily="2" charset="2"/>
              <a:buChar char="v"/>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9.2.1  </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结构数组定义</a:t>
            </a:r>
          </a:p>
          <a:p>
            <a:pPr marL="662305" marR="0" lvl="1" indent="-180975" algn="l" defTabSz="914400" rtl="0" eaLnBrk="1" fontAlgn="base" latinLnBrk="0" hangingPunct="1">
              <a:lnSpc>
                <a:spcPct val="115000"/>
              </a:lnSpc>
              <a:spcBef>
                <a:spcPct val="0"/>
              </a:spcBef>
              <a:spcAft>
                <a:spcPct val="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结构数组的定义 </a:t>
            </a:r>
          </a:p>
          <a:p>
            <a:pPr marL="1044575" marR="0" lvl="2" indent="-192405" algn="l" defTabSz="914400" rtl="0" eaLnBrk="1" fontAlgn="base" latinLnBrk="0" hangingPunct="1">
              <a:lnSpc>
                <a:spcPct val="115000"/>
              </a:lnSpc>
              <a:spcBef>
                <a:spcPct val="0"/>
              </a:spcBef>
              <a:spcAft>
                <a:spcPct val="0"/>
              </a:spcAft>
              <a:buClr>
                <a:srgbClr val="FF0066"/>
              </a:buClr>
              <a:buSzPct val="135000"/>
              <a:buFontTx/>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与定义结构变量一样，只要将其定义为数组即可。</a:t>
            </a:r>
          </a:p>
          <a:p>
            <a:pPr marL="1428750" marR="0" lvl="3" indent="-193675" algn="l" defTabSz="914400" rtl="0" eaLnBrk="1" fontAlgn="base" latinLnBrk="0" hangingPunct="1">
              <a:lnSpc>
                <a:spcPct val="115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例如，有如下结构定义：</a:t>
            </a:r>
          </a:p>
          <a:p>
            <a:pPr marL="1428750" marR="0" lvl="3" indent="-193675" algn="l" defTabSz="914400" rtl="0" eaLnBrk="1" fontAlgn="base" latinLnBrk="0" hangingPunct="1">
              <a:lnSpc>
                <a:spcPct val="115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struct student5 </a:t>
            </a:r>
          </a:p>
          <a:p>
            <a:pPr marL="1428750" marR="0" lvl="3" indent="-193675" algn="l" defTabSz="914400" rtl="0" eaLnBrk="1" fontAlgn="base" latinLnBrk="0" hangingPunct="1">
              <a:lnSpc>
                <a:spcPct val="115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number[8];</a:t>
            </a:r>
          </a:p>
          <a:p>
            <a:pPr marL="1428750" marR="0" lvl="3" indent="-193675" algn="l" defTabSz="914400" rtl="0" eaLnBrk="1" fontAlgn="base" latinLnBrk="0" hangingPunct="1">
              <a:lnSpc>
                <a:spcPct val="115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a:t>
            </a:r>
          </a:p>
          <a:p>
            <a:pPr marL="1428750" marR="0" lvl="3" indent="-193675" algn="l" defTabSz="914400" rtl="0" eaLnBrk="1" fontAlgn="base" latinLnBrk="0" hangingPunct="1">
              <a:lnSpc>
                <a:spcPct val="115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sex;</a:t>
            </a:r>
          </a:p>
          <a:p>
            <a:pPr marL="1428750" marR="0" lvl="3" indent="-193675" algn="l" defTabSz="914400" rtl="0" eaLnBrk="1" fontAlgn="base" latinLnBrk="0" hangingPunct="1">
              <a:lnSpc>
                <a:spcPct val="115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int age;</a:t>
            </a:r>
          </a:p>
          <a:p>
            <a:pPr marL="1428750" marR="0" lvl="3" indent="-193675" algn="l" defTabSz="914400" rtl="0" eaLnBrk="1" fontAlgn="base" latinLnBrk="0" hangingPunct="1">
              <a:lnSpc>
                <a:spcPct val="115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float score[3]; </a:t>
            </a:r>
          </a:p>
          <a:p>
            <a:pPr marL="1428750" marR="0" lvl="3" indent="-193675" algn="l" defTabSz="914400" rtl="0" eaLnBrk="1" fontAlgn="base" latinLnBrk="0" hangingPunct="1">
              <a:lnSpc>
                <a:spcPct val="115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1428750" marR="0" lvl="3" indent="-193675" algn="l" defTabSz="914400" rtl="0" eaLnBrk="1" fontAlgn="base" latinLnBrk="0" hangingPunct="1">
              <a:lnSpc>
                <a:spcPct val="115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则可以定义</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student5</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结构类型的数组：</a:t>
            </a:r>
          </a:p>
          <a:p>
            <a:pPr marL="1428750" marR="0" lvl="3" indent="-193675" algn="l" defTabSz="914400" rtl="0" eaLnBrk="1" fontAlgn="base" latinLnBrk="0" hangingPunct="1">
              <a:lnSpc>
                <a:spcPct val="115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struct student5 stud[30];</a:t>
            </a:r>
          </a:p>
        </p:txBody>
      </p:sp>
      <p:sp>
        <p:nvSpPr>
          <p:cNvPr id="20484" name="Rectangle 5"/>
          <p:cNvSpPr/>
          <p:nvPr/>
        </p:nvSpPr>
        <p:spPr>
          <a:xfrm>
            <a:off x="0" y="180340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0485" name="Object 4"/>
          <p:cNvGraphicFramePr>
            <a:graphicFrameLocks noChangeAspect="1"/>
          </p:cNvGraphicFramePr>
          <p:nvPr/>
        </p:nvGraphicFramePr>
        <p:xfrm>
          <a:off x="4427538" y="2159000"/>
          <a:ext cx="4716462" cy="3430588"/>
        </p:xfrm>
        <a:graphic>
          <a:graphicData uri="http://schemas.openxmlformats.org/presentationml/2006/ole">
            <mc:AlternateContent xmlns:mc="http://schemas.openxmlformats.org/markup-compatibility/2006">
              <mc:Choice xmlns:v="urn:schemas-microsoft-com:vml" Requires="v">
                <p:oleObj spid="_x0000_s4111" r:id="rId3" imgW="5003800" imgH="2870200" progId="Word.Document.8">
                  <p:embed/>
                </p:oleObj>
              </mc:Choice>
              <mc:Fallback>
                <p:oleObj r:id="rId3" imgW="5003800" imgH="2870200" progId="Word.Document.8">
                  <p:embed/>
                  <p:pic>
                    <p:nvPicPr>
                      <p:cNvPr id="0" name="图片 3075"/>
                      <p:cNvPicPr/>
                      <p:nvPr/>
                    </p:nvPicPr>
                    <p:blipFill>
                      <a:blip r:embed="rId4"/>
                      <a:srcRect l="2856" t="1993" r="8440" b="798"/>
                      <a:stretch>
                        <a:fillRect/>
                      </a:stretch>
                    </p:blipFill>
                    <p:spPr>
                      <a:xfrm>
                        <a:off x="4427538" y="2159000"/>
                        <a:ext cx="4716462" cy="3430588"/>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 构 数 组</a:t>
            </a:r>
          </a:p>
        </p:txBody>
      </p:sp>
      <p:sp>
        <p:nvSpPr>
          <p:cNvPr id="117763" name="Rectangle 3"/>
          <p:cNvSpPr>
            <a:spLocks noGrp="1" noChangeArrowheads="1"/>
          </p:cNvSpPr>
          <p:nvPr>
            <p:ph idx="1"/>
          </p:nvPr>
        </p:nvSpPr>
        <p:spPr>
          <a:xfrm>
            <a:off x="250825" y="981075"/>
            <a:ext cx="8424863" cy="5616575"/>
          </a:xfrm>
        </p:spPr>
        <p:txBody>
          <a:bodyPr vert="horz" wrap="square" lIns="91440" tIns="45720" rIns="91440" bIns="45720" numCol="1" anchor="t" anchorCtr="0" compatLnSpc="1"/>
          <a:lstStyle/>
          <a:p>
            <a:pPr marL="290830" marR="0" lvl="0" indent="-290830" algn="just" defTabSz="914400" rtl="0" eaLnBrk="1" fontAlgn="base" latinLnBrk="0" hangingPunct="1">
              <a:lnSpc>
                <a:spcPct val="110000"/>
              </a:lnSpc>
              <a:spcBef>
                <a:spcPct val="0"/>
              </a:spcBef>
              <a:spcAft>
                <a:spcPct val="0"/>
              </a:spcAft>
              <a:buClr>
                <a:srgbClr val="CC0000"/>
              </a:buClr>
              <a:buSzPct val="110000"/>
              <a:buFont typeface="Wingdings" panose="05000000000000000000" pitchFamily="2" charset="2"/>
              <a:buChar char="v"/>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9.2.1  </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结构数组定义</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结构数组的初始化</a:t>
            </a:r>
          </a:p>
          <a:p>
            <a:pPr marL="1044575" marR="0" lvl="2" indent="-192405" algn="l" defTabSz="914400" rtl="0" eaLnBrk="1" fontAlgn="base" latinLnBrk="0" hangingPunct="1">
              <a:lnSpc>
                <a:spcPct val="110000"/>
              </a:lnSpc>
              <a:spcBef>
                <a:spcPct val="0"/>
              </a:spcBef>
              <a:spcAft>
                <a:spcPct val="0"/>
              </a:spcAft>
              <a:buClr>
                <a:srgbClr val="FF0066"/>
              </a:buClr>
              <a:buSzPct val="135000"/>
              <a:buFontTx/>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结构数组初始化方法与普通的二维数组初始化相似。如：</a:t>
            </a:r>
          </a:p>
          <a:p>
            <a:pPr marL="1044575" marR="0" lvl="2" indent="-192405" algn="l" defTabSz="914400" rtl="0" eaLnBrk="1" fontAlgn="base" latinLnBrk="0" hangingPunct="1">
              <a:lnSpc>
                <a:spcPct val="110000"/>
              </a:lnSpc>
              <a:spcBef>
                <a:spcPct val="0"/>
              </a:spcBef>
              <a:spcAft>
                <a:spcPct val="0"/>
              </a:spcAft>
              <a:buClr>
                <a:srgbClr val="FF0066"/>
              </a:buClr>
              <a:buSzPct val="135000"/>
              <a:buFontTx/>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student5 </a:t>
            </a:r>
          </a:p>
          <a:p>
            <a:pPr marL="1044575" marR="0" lvl="2" indent="-192405" algn="l" defTabSz="914400" rtl="0" eaLnBrk="1" fontAlgn="base" latinLnBrk="0" hangingPunct="1">
              <a:lnSpc>
                <a:spcPct val="110000"/>
              </a:lnSpc>
              <a:spcBef>
                <a:spcPct val="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number[8];</a:t>
            </a:r>
          </a:p>
          <a:p>
            <a:pPr marL="1044575" marR="0" lvl="2" indent="-192405" algn="l" defTabSz="914400" rtl="0" eaLnBrk="1" fontAlgn="base" latinLnBrk="0" hangingPunct="1">
              <a:lnSpc>
                <a:spcPct val="110000"/>
              </a:lnSpc>
              <a:spcBef>
                <a:spcPct val="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a:t>
            </a:r>
          </a:p>
          <a:p>
            <a:pPr marL="1044575" marR="0" lvl="2" indent="-192405" algn="l" defTabSz="914400" rtl="0" eaLnBrk="1" fontAlgn="base" latinLnBrk="0" hangingPunct="1">
              <a:lnSpc>
                <a:spcPct val="110000"/>
              </a:lnSpc>
              <a:spcBef>
                <a:spcPct val="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sex;</a:t>
            </a:r>
          </a:p>
          <a:p>
            <a:pPr marL="1044575" marR="0" lvl="2" indent="-192405" algn="l" defTabSz="914400" rtl="0" eaLnBrk="1" fontAlgn="base" latinLnBrk="0" hangingPunct="1">
              <a:lnSpc>
                <a:spcPct val="110000"/>
              </a:lnSpc>
              <a:spcBef>
                <a:spcPct val="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age;</a:t>
            </a:r>
          </a:p>
          <a:p>
            <a:pPr marL="1044575" marR="0" lvl="2" indent="-192405" algn="l" defTabSz="914400" rtl="0" eaLnBrk="1" fontAlgn="base" latinLnBrk="0" hangingPunct="1">
              <a:lnSpc>
                <a:spcPct val="110000"/>
              </a:lnSpc>
              <a:spcBef>
                <a:spcPct val="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float score[3];</a:t>
            </a:r>
          </a:p>
          <a:p>
            <a:pPr marL="1044575" marR="0" lvl="2" indent="-192405" algn="l" defTabSz="914400" rtl="0" eaLnBrk="1" fontAlgn="base" latinLnBrk="0" hangingPunct="1">
              <a:lnSpc>
                <a:spcPct val="110000"/>
              </a:lnSpc>
              <a:spcBef>
                <a:spcPct val="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stud[6]={{“1441101","</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张三</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",'M',20,89.5,78,64},</a:t>
            </a:r>
          </a:p>
          <a:p>
            <a:pPr marL="1044575" marR="0" lvl="2" indent="-192405" algn="l" defTabSz="914400" rtl="0" eaLnBrk="1" fontAlgn="base" latinLnBrk="0" hangingPunct="1">
              <a:lnSpc>
                <a:spcPct val="110000"/>
              </a:lnSpc>
              <a:spcBef>
                <a:spcPct val="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{“1441206","</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李四</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",'W',19,72,95,81}};</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定义结构数组时，如果将其所有元素的初始化值都写出来了，数组长度可以不指定。 </a:t>
            </a:r>
          </a:p>
        </p:txBody>
      </p:sp>
      <p:sp>
        <p:nvSpPr>
          <p:cNvPr id="21508" name="Rectangle 4"/>
          <p:cNvSpPr/>
          <p:nvPr/>
        </p:nvSpPr>
        <p:spPr>
          <a:xfrm>
            <a:off x="0" y="180340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9.2.2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结构数组引用</a:t>
            </a:r>
          </a:p>
        </p:txBody>
      </p:sp>
      <p:sp>
        <p:nvSpPr>
          <p:cNvPr id="118787" name="Rectangle 3"/>
          <p:cNvSpPr>
            <a:spLocks noGrp="1" noChangeArrowheads="1"/>
          </p:cNvSpPr>
          <p:nvPr>
            <p:ph idx="1"/>
          </p:nvPr>
        </p:nvSpPr>
        <p:spPr>
          <a:xfrm>
            <a:off x="250825" y="981075"/>
            <a:ext cx="8424863" cy="5616575"/>
          </a:xfrm>
        </p:spPr>
        <p:txBody>
          <a:bodyPr vert="horz" wrap="square" lIns="91440" tIns="45720" rIns="91440" bIns="45720" numCol="1" anchor="t" anchorCtr="0" compatLnSpc="1"/>
          <a:lstStyle/>
          <a:p>
            <a:pPr marL="290830" marR="0" lvl="0" indent="-290830" algn="just"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结构数组元素的引用 </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单个的结构数组元素的引用</a:t>
            </a:r>
          </a:p>
          <a:p>
            <a:pPr marL="1044575" marR="0" lvl="2" indent="-192405" algn="l" defTabSz="914400" rtl="0" eaLnBrk="1" fontAlgn="base" latinLnBrk="0" hangingPunct="1">
              <a:lnSpc>
                <a:spcPct val="110000"/>
              </a:lnSpc>
              <a:spcBef>
                <a:spcPct val="20000"/>
              </a:spcBef>
              <a:spcAft>
                <a:spcPct val="20000"/>
              </a:spcAft>
              <a:buClr>
                <a:srgbClr val="FF0066"/>
              </a:buClr>
              <a:buSzPct val="135000"/>
              <a:buFontTx/>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相当于一个结构变量，可以将它赋值给同类型结构变量或数组元素。 </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结构数组元素成员的引用</a:t>
            </a:r>
          </a:p>
          <a:p>
            <a:pPr marL="1044575" marR="0" lvl="2" indent="-192405" algn="l" defTabSz="914400" rtl="0" eaLnBrk="1" fontAlgn="base" latinLnBrk="0" hangingPunct="1">
              <a:lnSpc>
                <a:spcPct val="110000"/>
              </a:lnSpc>
              <a:spcBef>
                <a:spcPct val="20000"/>
              </a:spcBef>
              <a:spcAft>
                <a:spcPct val="20000"/>
              </a:spcAft>
              <a:buClr>
                <a:srgbClr val="FF0066"/>
              </a:buClr>
              <a:buSzPct val="135000"/>
              <a:buFontTx/>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结构数组元素成员的引用与结构变量成员的引用相同。 </a:t>
            </a:r>
          </a:p>
          <a:p>
            <a:pPr marL="1428750" marR="0" lvl="3" indent="-193675" algn="l" defTabSz="914400" rtl="0" eaLnBrk="1" fontAlgn="base" latinLnBrk="0" hangingPunct="1">
              <a:lnSpc>
                <a:spcPct val="110000"/>
              </a:lnSpc>
              <a:spcBef>
                <a:spcPct val="20000"/>
              </a:spcBef>
              <a:spcAft>
                <a:spcPct val="20000"/>
              </a:spcAft>
              <a:buClrTx/>
              <a:buSzTx/>
              <a:buFontTx/>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例</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9.5</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中计算复数的模语句</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].m=sqrt(a[</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].x*a[</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x+a</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].y*a[</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1428750" marR="0" lvl="3" indent="-193675" algn="l" defTabSz="914400" rtl="0" eaLnBrk="1" fontAlgn="base" latinLnBrk="0" hangingPunct="1">
              <a:lnSpc>
                <a:spcPct val="110000"/>
              </a:lnSpc>
              <a:spcBef>
                <a:spcPct val="20000"/>
              </a:spcBef>
              <a:spcAft>
                <a:spcPct val="20000"/>
              </a:spcAft>
              <a:buClrTx/>
              <a:buSzTx/>
              <a:buFontTx/>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通过</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中的</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x</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成员和</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中的</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成员作运算后再把值赋给</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的</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m</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成员。 </a:t>
            </a:r>
          </a:p>
        </p:txBody>
      </p:sp>
      <p:sp>
        <p:nvSpPr>
          <p:cNvPr id="22532" name="Rectangle 4"/>
          <p:cNvSpPr/>
          <p:nvPr/>
        </p:nvSpPr>
        <p:spPr>
          <a:xfrm>
            <a:off x="0" y="180340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fade">
                                      <p:cBhvr>
                                        <p:cTn id="7" dur="500"/>
                                        <p:tgtEl>
                                          <p:spTgt spid="11878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animEffect transition="in" filter="fade">
                                      <p:cBhvr>
                                        <p:cTn id="10" dur="500"/>
                                        <p:tgtEl>
                                          <p:spTgt spid="11878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animEffect transition="in" filter="fade">
                                      <p:cBhvr>
                                        <p:cTn id="13" dur="500"/>
                                        <p:tgtEl>
                                          <p:spTgt spid="1187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8787">
                                            <p:txEl>
                                              <p:pRg st="3" end="3"/>
                                            </p:txEl>
                                          </p:spTgt>
                                        </p:tgtEl>
                                        <p:attrNameLst>
                                          <p:attrName>style.visibility</p:attrName>
                                        </p:attrNameLst>
                                      </p:cBhvr>
                                      <p:to>
                                        <p:strVal val="visible"/>
                                      </p:to>
                                    </p:set>
                                    <p:anim calcmode="lin" valueType="num">
                                      <p:cBhvr additive="base">
                                        <p:cTn id="18"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8787">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18787">
                                            <p:txEl>
                                              <p:pRg st="4" end="4"/>
                                            </p:txEl>
                                          </p:spTgt>
                                        </p:tgtEl>
                                        <p:attrNameLst>
                                          <p:attrName>style.visibility</p:attrName>
                                        </p:attrNameLst>
                                      </p:cBhvr>
                                      <p:to>
                                        <p:strVal val="visible"/>
                                      </p:to>
                                    </p:set>
                                    <p:anim calcmode="lin" valueType="num">
                                      <p:cBhvr additive="base">
                                        <p:cTn id="22"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8787">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18787">
                                            <p:txEl>
                                              <p:pRg st="5" end="5"/>
                                            </p:txEl>
                                          </p:spTgt>
                                        </p:tgtEl>
                                        <p:attrNameLst>
                                          <p:attrName>style.visibility</p:attrName>
                                        </p:attrNameLst>
                                      </p:cBhvr>
                                      <p:to>
                                        <p:strVal val="visible"/>
                                      </p:to>
                                    </p:set>
                                    <p:anim calcmode="lin" valueType="num">
                                      <p:cBhvr additive="base">
                                        <p:cTn id="26" dur="500" fill="hold"/>
                                        <p:tgtEl>
                                          <p:spTgt spid="118787">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8787">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18787">
                                            <p:txEl>
                                              <p:pRg st="6" end="6"/>
                                            </p:txEl>
                                          </p:spTgt>
                                        </p:tgtEl>
                                        <p:attrNameLst>
                                          <p:attrName>style.visibility</p:attrName>
                                        </p:attrNameLst>
                                      </p:cBhvr>
                                      <p:to>
                                        <p:strVal val="visible"/>
                                      </p:to>
                                    </p:set>
                                    <p:anim calcmode="lin" valueType="num">
                                      <p:cBhvr additive="base">
                                        <p:cTn id="30" dur="500" fill="hold"/>
                                        <p:tgtEl>
                                          <p:spTgt spid="118787">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87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20336-A61D-4F9C-A411-8FD6679D01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BECFE51-F832-43AC-ADF1-0E48CA340F7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29033A7A-BE3B-4853-8F54-A3E3DBB67D36}"/>
              </a:ext>
            </a:extLst>
          </p:cNvPr>
          <p:cNvPicPr>
            <a:picLocks noChangeAspect="1"/>
          </p:cNvPicPr>
          <p:nvPr/>
        </p:nvPicPr>
        <p:blipFill>
          <a:blip r:embed="rId3"/>
          <a:stretch>
            <a:fillRect/>
          </a:stretch>
        </p:blipFill>
        <p:spPr>
          <a:xfrm>
            <a:off x="57714" y="57571"/>
            <a:ext cx="9028571" cy="6742857"/>
          </a:xfrm>
          <a:prstGeom prst="rect">
            <a:avLst/>
          </a:prstGeom>
        </p:spPr>
      </p:pic>
    </p:spTree>
    <p:extLst>
      <p:ext uri="{BB962C8B-B14F-4D97-AF65-F5344CB8AC3E}">
        <p14:creationId xmlns:p14="http://schemas.microsoft.com/office/powerpoint/2010/main" val="259706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F589B-B735-4B05-B55A-FB2C031186E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9B5483-AA08-4C98-8AE5-34B5F78296D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810836D-30C9-4E4A-B5AF-174DBF100FDA}"/>
              </a:ext>
            </a:extLst>
          </p:cNvPr>
          <p:cNvPicPr>
            <a:picLocks noChangeAspect="1"/>
          </p:cNvPicPr>
          <p:nvPr/>
        </p:nvPicPr>
        <p:blipFill>
          <a:blip r:embed="rId3"/>
          <a:stretch>
            <a:fillRect/>
          </a:stretch>
        </p:blipFill>
        <p:spPr>
          <a:xfrm>
            <a:off x="352952" y="1143285"/>
            <a:ext cx="8438095" cy="4571429"/>
          </a:xfrm>
          <a:prstGeom prst="rect">
            <a:avLst/>
          </a:prstGeom>
        </p:spPr>
      </p:pic>
    </p:spTree>
    <p:extLst>
      <p:ext uri="{BB962C8B-B14F-4D97-AF65-F5344CB8AC3E}">
        <p14:creationId xmlns:p14="http://schemas.microsoft.com/office/powerpoint/2010/main" val="4265657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B3BB6-2AE8-41EE-A8EA-27086B381F2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CD87E7-AB18-4776-AFB3-62D00DE7B130}"/>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AE8A6B2-DB9F-45F6-A9CD-FEB24C8E71A5}"/>
              </a:ext>
            </a:extLst>
          </p:cNvPr>
          <p:cNvPicPr>
            <a:picLocks noChangeAspect="1"/>
          </p:cNvPicPr>
          <p:nvPr/>
        </p:nvPicPr>
        <p:blipFill>
          <a:blip r:embed="rId3"/>
          <a:stretch>
            <a:fillRect/>
          </a:stretch>
        </p:blipFill>
        <p:spPr>
          <a:xfrm>
            <a:off x="648190" y="2190905"/>
            <a:ext cx="7847619" cy="2476190"/>
          </a:xfrm>
          <a:prstGeom prst="rect">
            <a:avLst/>
          </a:prstGeom>
        </p:spPr>
      </p:pic>
    </p:spTree>
    <p:extLst>
      <p:ext uri="{BB962C8B-B14F-4D97-AF65-F5344CB8AC3E}">
        <p14:creationId xmlns:p14="http://schemas.microsoft.com/office/powerpoint/2010/main" val="1735203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7DC2B-D866-45D0-84ED-C1E2093CD5E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43E11A9-46C6-43C4-9734-9211DF1B9A9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180EC3E-D1A5-499A-9353-CA18425DF6FB}"/>
              </a:ext>
            </a:extLst>
          </p:cNvPr>
          <p:cNvPicPr>
            <a:picLocks noChangeAspect="1"/>
          </p:cNvPicPr>
          <p:nvPr/>
        </p:nvPicPr>
        <p:blipFill>
          <a:blip r:embed="rId2"/>
          <a:stretch>
            <a:fillRect/>
          </a:stretch>
        </p:blipFill>
        <p:spPr>
          <a:xfrm>
            <a:off x="14348" y="797910"/>
            <a:ext cx="9115303" cy="5056478"/>
          </a:xfrm>
          <a:prstGeom prst="rect">
            <a:avLst/>
          </a:prstGeom>
        </p:spPr>
      </p:pic>
    </p:spTree>
    <p:extLst>
      <p:ext uri="{BB962C8B-B14F-4D97-AF65-F5344CB8AC3E}">
        <p14:creationId xmlns:p14="http://schemas.microsoft.com/office/powerpoint/2010/main" val="4273358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8EDC2-E2AA-4973-9918-5B15B3F8399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D2D14B4-8075-4FF0-9F20-4D33337759F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57096D79-88CD-411D-A8A6-1D20B80479FD}"/>
              </a:ext>
            </a:extLst>
          </p:cNvPr>
          <p:cNvPicPr>
            <a:picLocks noChangeAspect="1"/>
          </p:cNvPicPr>
          <p:nvPr/>
        </p:nvPicPr>
        <p:blipFill>
          <a:blip r:embed="rId2"/>
          <a:stretch>
            <a:fillRect/>
          </a:stretch>
        </p:blipFill>
        <p:spPr>
          <a:xfrm>
            <a:off x="0" y="0"/>
            <a:ext cx="9144000" cy="5457198"/>
          </a:xfrm>
          <a:prstGeom prst="rect">
            <a:avLst/>
          </a:prstGeom>
        </p:spPr>
      </p:pic>
      <p:pic>
        <p:nvPicPr>
          <p:cNvPr id="7" name="图片 6">
            <a:extLst>
              <a:ext uri="{FF2B5EF4-FFF2-40B4-BE49-F238E27FC236}">
                <a16:creationId xmlns:a16="http://schemas.microsoft.com/office/drawing/2014/main" id="{E8E9740B-587F-496F-9C88-C652A82E2A71}"/>
              </a:ext>
            </a:extLst>
          </p:cNvPr>
          <p:cNvPicPr>
            <a:picLocks noChangeAspect="1"/>
          </p:cNvPicPr>
          <p:nvPr/>
        </p:nvPicPr>
        <p:blipFill>
          <a:blip r:embed="rId3"/>
          <a:stretch>
            <a:fillRect/>
          </a:stretch>
        </p:blipFill>
        <p:spPr>
          <a:xfrm>
            <a:off x="3635896" y="2752977"/>
            <a:ext cx="3257143" cy="4009524"/>
          </a:xfrm>
          <a:prstGeom prst="rect">
            <a:avLst/>
          </a:prstGeom>
        </p:spPr>
      </p:pic>
    </p:spTree>
    <p:extLst>
      <p:ext uri="{BB962C8B-B14F-4D97-AF65-F5344CB8AC3E}">
        <p14:creationId xmlns:p14="http://schemas.microsoft.com/office/powerpoint/2010/main" val="399880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custDataLst>
              <p:tags r:id="rId1"/>
            </p:custDataLst>
          </p:nvPr>
        </p:nvPicPr>
        <p:blipFill>
          <a:blip r:embed="rId3"/>
          <a:stretch>
            <a:fillRect/>
          </a:stretch>
        </p:blipFill>
        <p:spPr>
          <a:xfrm>
            <a:off x="187007" y="0"/>
            <a:ext cx="8769985" cy="6569075"/>
          </a:xfrm>
          <a:prstGeom prst="rect">
            <a:avLst/>
          </a:prstGeom>
        </p:spPr>
      </p:pic>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学习目标</a:t>
            </a:r>
          </a:p>
        </p:txBody>
      </p:sp>
      <p:sp>
        <p:nvSpPr>
          <p:cNvPr id="55299" name="Rectangle 3"/>
          <p:cNvSpPr>
            <a:spLocks noGrp="1" noChangeArrowheads="1"/>
          </p:cNvSpPr>
          <p:nvPr>
            <p:ph idx="1"/>
          </p:nvPr>
        </p:nvSpPr>
        <p:spPr>
          <a:xfrm>
            <a:off x="755650" y="1125538"/>
            <a:ext cx="7920038" cy="5183188"/>
          </a:xfrm>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理解结构体数据类型</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学会定义结构体类型</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理解结构与数组、指针和函数间的关系</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学会结构体在程序中的应用</a:t>
            </a:r>
          </a:p>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理解简单链表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619" y="45085"/>
            <a:ext cx="8729186" cy="7416165"/>
          </a:xfrm>
          <a:prstGeom prst="rect">
            <a:avLst/>
          </a:prstGeom>
          <a:noFill/>
        </p:spPr>
        <p:txBody>
          <a:bodyPr wrap="square" rtlCol="0" anchor="t">
            <a:spAutoFit/>
          </a:bodyPr>
          <a:lstStyle/>
          <a:p>
            <a:r>
              <a:rPr lang="zh-CN" altLang="en-US" sz="2000" dirty="0"/>
              <a:t>#include&lt;stdio.h&gt;</a:t>
            </a:r>
          </a:p>
          <a:p>
            <a:r>
              <a:rPr lang="zh-CN" altLang="en-US" sz="2000" dirty="0"/>
              <a:t>int main()</a:t>
            </a:r>
          </a:p>
          <a:p>
            <a:r>
              <a:rPr lang="zh-CN" altLang="en-US" sz="2000" dirty="0"/>
              <a:t>{</a:t>
            </a:r>
          </a:p>
          <a:p>
            <a:r>
              <a:rPr lang="zh-CN" altLang="en-US" sz="2000" dirty="0"/>
              <a:t>    struct student</a:t>
            </a:r>
          </a:p>
          <a:p>
            <a:r>
              <a:rPr lang="zh-CN" altLang="en-US" sz="2000" dirty="0"/>
              <a:t>    {</a:t>
            </a:r>
          </a:p>
          <a:p>
            <a:r>
              <a:rPr lang="zh-CN" altLang="en-US" sz="2000" dirty="0"/>
              <a:t>        int num;</a:t>
            </a:r>
          </a:p>
          <a:p>
            <a:r>
              <a:rPr lang="zh-CN" altLang="en-US" sz="2000" dirty="0"/>
              <a:t>        char name[10];</a:t>
            </a:r>
          </a:p>
          <a:p>
            <a:r>
              <a:rPr lang="zh-CN" altLang="en-US" sz="2000" dirty="0"/>
              <a:t>        int a;</a:t>
            </a:r>
          </a:p>
          <a:p>
            <a:r>
              <a:rPr lang="zh-CN" altLang="en-US" sz="2000" dirty="0"/>
              <a:t>        int b;</a:t>
            </a:r>
          </a:p>
          <a:p>
            <a:r>
              <a:rPr lang="zh-CN" altLang="en-US" sz="2000" dirty="0"/>
              <a:t>        int c;</a:t>
            </a:r>
          </a:p>
          <a:p>
            <a:r>
              <a:rPr lang="zh-CN" altLang="en-US" sz="2000" dirty="0"/>
              <a:t>        float aver;</a:t>
            </a:r>
          </a:p>
          <a:p>
            <a:r>
              <a:rPr lang="zh-CN" altLang="en-US" sz="2000" dirty="0"/>
              <a:t>    }stu[10];</a:t>
            </a:r>
          </a:p>
          <a:p>
            <a:r>
              <a:rPr lang="zh-CN" altLang="en-US" sz="2000" dirty="0"/>
              <a:t> </a:t>
            </a:r>
          </a:p>
          <a:p>
            <a:r>
              <a:rPr lang="zh-CN" altLang="en-US" sz="2000" dirty="0"/>
              <a:t>    int n;</a:t>
            </a:r>
          </a:p>
          <a:p>
            <a:r>
              <a:rPr lang="zh-CN" altLang="en-US" sz="2000" dirty="0"/>
              <a:t>    scanf("%d",&amp;n);</a:t>
            </a:r>
          </a:p>
          <a:p>
            <a:r>
              <a:rPr lang="zh-CN" altLang="en-US" sz="2000" dirty="0"/>
              <a:t>    int i,j;</a:t>
            </a:r>
          </a:p>
          <a:p>
            <a:r>
              <a:rPr lang="zh-CN" altLang="en-US" sz="2000" dirty="0"/>
              <a:t>    for(i=0;i&lt;n;i++)</a:t>
            </a:r>
          </a:p>
          <a:p>
            <a:r>
              <a:rPr lang="zh-CN" altLang="en-US" sz="2000" dirty="0"/>
              <a:t>    {</a:t>
            </a:r>
          </a:p>
          <a:p>
            <a:r>
              <a:rPr lang="zh-CN" altLang="en-US" sz="2000" dirty="0"/>
              <a:t>        scanf(</a:t>
            </a:r>
            <a:r>
              <a:rPr lang="zh-CN" altLang="en-US" sz="2000" dirty="0">
                <a:solidFill>
                  <a:srgbClr val="FF0000"/>
                </a:solidFill>
              </a:rPr>
              <a:t>"%d %s %d %d %d",&amp;stu[i].num,&amp;stu[i].name,&amp;stu[i].a,&amp;stu[i].b,&amp;stu[i].c</a:t>
            </a:r>
            <a:r>
              <a:rPr lang="zh-CN" altLang="en-US" sz="2000" dirty="0"/>
              <a:t>);</a:t>
            </a:r>
          </a:p>
          <a:p>
            <a:r>
              <a:rPr lang="zh-CN" altLang="en-US" sz="2000" dirty="0"/>
              <a:t>       </a:t>
            </a:r>
            <a:r>
              <a:rPr lang="zh-CN" altLang="en-US" sz="2000" dirty="0">
                <a:solidFill>
                  <a:srgbClr val="FF0000"/>
                </a:solidFill>
              </a:rPr>
              <a:t> stu[i].aver=(stu[i].a+stu[i].b+stu[i].c)/3.0</a:t>
            </a:r>
            <a:r>
              <a:rPr lang="zh-CN" altLang="en-US" sz="2000" dirty="0"/>
              <a:t>; //注意要3.0  3不对</a:t>
            </a:r>
          </a:p>
          <a:p>
            <a:r>
              <a:rPr lang="zh-CN" altLang="en-US" sz="2000" dirty="0"/>
              <a:t>    }</a:t>
            </a:r>
          </a:p>
          <a:p>
            <a:endParaRPr lang="zh-CN" altLang="en-US" sz="1800" dirty="0"/>
          </a:p>
          <a:p>
            <a:endParaRPr lang="zh-CN" altLang="en-US" sz="1800" dirty="0"/>
          </a:p>
        </p:txBody>
      </p:sp>
    </p:spTree>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260985"/>
            <a:ext cx="8501063" cy="7108825"/>
          </a:xfrm>
          <a:prstGeom prst="rect">
            <a:avLst/>
          </a:prstGeom>
          <a:noFill/>
        </p:spPr>
        <p:txBody>
          <a:bodyPr wrap="square" rtlCol="0" anchor="t">
            <a:spAutoFit/>
          </a:bodyPr>
          <a:lstStyle/>
          <a:p>
            <a:r>
              <a:rPr lang="zh-CN" altLang="en-US" sz="2000" dirty="0"/>
              <a:t>//冒泡排序（交换结构体）</a:t>
            </a:r>
          </a:p>
          <a:p>
            <a:r>
              <a:rPr lang="zh-CN" altLang="en-US" sz="2000" dirty="0"/>
              <a:t>    struct student t;</a:t>
            </a:r>
          </a:p>
          <a:p>
            <a:r>
              <a:rPr lang="zh-CN" altLang="en-US" sz="2000" dirty="0"/>
              <a:t>    for(i=0;i&lt;n-1;i++)</a:t>
            </a:r>
          </a:p>
          <a:p>
            <a:r>
              <a:rPr lang="zh-CN" altLang="en-US" sz="2000" dirty="0"/>
              <a:t>    {</a:t>
            </a:r>
          </a:p>
          <a:p>
            <a:r>
              <a:rPr lang="zh-CN" altLang="en-US" sz="2000" dirty="0"/>
              <a:t>        for(j=0;j&lt;n-1-i;j++)</a:t>
            </a:r>
          </a:p>
          <a:p>
            <a:r>
              <a:rPr lang="zh-CN" altLang="en-US" sz="2000" dirty="0"/>
              <a:t>        {</a:t>
            </a:r>
          </a:p>
          <a:p>
            <a:r>
              <a:rPr lang="zh-CN" altLang="en-US" sz="2000" dirty="0"/>
              <a:t>            if(stu[j].aver&lt;stu[j+1].aver)</a:t>
            </a:r>
          </a:p>
          <a:p>
            <a:r>
              <a:rPr lang="zh-CN" altLang="en-US" sz="2000" dirty="0"/>
              <a:t>            {</a:t>
            </a:r>
          </a:p>
          <a:p>
            <a:r>
              <a:rPr lang="zh-CN" altLang="en-US" sz="2000" dirty="0"/>
              <a:t>                t=stu[j];</a:t>
            </a:r>
          </a:p>
          <a:p>
            <a:r>
              <a:rPr lang="zh-CN" altLang="en-US" sz="2000" dirty="0"/>
              <a:t>                stu[j]=stu[j+1];</a:t>
            </a:r>
          </a:p>
          <a:p>
            <a:r>
              <a:rPr lang="zh-CN" altLang="en-US" sz="2000" dirty="0"/>
              <a:t>                stu[j+1]=t;</a:t>
            </a:r>
          </a:p>
          <a:p>
            <a:r>
              <a:rPr lang="zh-CN" altLang="en-US" sz="2000" dirty="0"/>
              <a:t>            }</a:t>
            </a:r>
          </a:p>
          <a:p>
            <a:r>
              <a:rPr lang="zh-CN" altLang="en-US" sz="2000" dirty="0"/>
              <a:t>        }</a:t>
            </a:r>
          </a:p>
          <a:p>
            <a:r>
              <a:rPr lang="zh-CN" altLang="en-US" sz="2000" dirty="0"/>
              <a:t>    }</a:t>
            </a:r>
          </a:p>
          <a:p>
            <a:r>
              <a:rPr lang="zh-CN" altLang="en-US" sz="2000" dirty="0"/>
              <a:t>    for(i=0;i&lt;n;i++)</a:t>
            </a:r>
          </a:p>
          <a:p>
            <a:r>
              <a:rPr lang="zh-CN" altLang="en-US" sz="2000" dirty="0"/>
              <a:t>    {</a:t>
            </a:r>
          </a:p>
          <a:p>
            <a:r>
              <a:rPr lang="zh-CN" altLang="en-US" sz="2000" dirty="0"/>
              <a:t>        printf("%d,%s,%.2f\n",stu[i].num,stu[i].name,stu[i].aver);</a:t>
            </a:r>
          </a:p>
          <a:p>
            <a:r>
              <a:rPr lang="zh-CN" altLang="en-US" sz="2000" dirty="0"/>
              <a:t>    }</a:t>
            </a:r>
          </a:p>
          <a:p>
            <a:r>
              <a:rPr lang="zh-CN" altLang="en-US" sz="2000" dirty="0"/>
              <a:t> </a:t>
            </a:r>
          </a:p>
          <a:p>
            <a:r>
              <a:rPr lang="zh-CN" altLang="en-US" sz="2000" dirty="0"/>
              <a:t>    return 0;</a:t>
            </a:r>
          </a:p>
          <a:p>
            <a:r>
              <a:rPr lang="zh-CN" altLang="en-US" sz="2000" dirty="0"/>
              <a:t>}</a:t>
            </a:r>
          </a:p>
          <a:p>
            <a:r>
              <a:rPr lang="zh-CN" altLang="en-US" sz="1800" dirty="0"/>
              <a:t> </a:t>
            </a:r>
          </a:p>
          <a:p>
            <a:endParaRPr lang="zh-CN" altLang="en-US" sz="1800" dirty="0"/>
          </a:p>
        </p:txBody>
      </p:sp>
    </p:spTree>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9.2.2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结构数组引用</a:t>
            </a:r>
          </a:p>
        </p:txBody>
      </p:sp>
      <p:sp>
        <p:nvSpPr>
          <p:cNvPr id="119811" name="Rectangle 3"/>
          <p:cNvSpPr>
            <a:spLocks noGrp="1" noChangeArrowheads="1"/>
          </p:cNvSpPr>
          <p:nvPr>
            <p:ph idx="1"/>
          </p:nvPr>
        </p:nvSpPr>
        <p:spPr>
          <a:xfrm>
            <a:off x="250825" y="981075"/>
            <a:ext cx="8424863" cy="5616575"/>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20000"/>
              </a:spcBef>
              <a:spcAft>
                <a:spcPct val="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结构数组的应用举例</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例</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9.5  </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输入一组复数，按复数模从小到大排序输出。（复数模的计算式：复数模</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=sqrt</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（实部*实部</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虚部*虚部））</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a:ln>
                  <a:noFill/>
                </a:ln>
                <a:solidFill>
                  <a:srgbClr val="339933"/>
                </a:solidFill>
                <a:effectLst>
                  <a:outerShdw blurRad="38100" dist="38100" dir="2700000" algn="tl">
                    <a:srgbClr val="C0C0C0"/>
                  </a:outerShdw>
                </a:effectLst>
                <a:uLnTx/>
                <a:uFillTx/>
                <a:latin typeface="Arial" panose="020B0604020202020204" pitchFamily="34" charset="0"/>
                <a:ea typeface="+mn-ea"/>
              </a:rPr>
              <a:t>程序设计分析  复数排序，首先必须定义一个可以存储复数的结构数组，通过计算复数的模，按模的大小采用选择排序法对数组中的复数排序。</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#define N 6</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&lt;stdio.h&gt;</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&lt;math.h&gt;</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struct comp    </a:t>
            </a:r>
            <a:r>
              <a:rPr kumimoji="1" lang="en-US" altLang="zh-CN" sz="2400" b="1" i="0" u="none" strike="noStrike" kern="0" cap="none" spc="0" normalizeH="0" baseline="0" noProof="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400" b="1" i="0" u="none" strike="noStrike" kern="0" cap="none" spc="0" normalizeH="0" baseline="0" noProof="0">
                <a:ln>
                  <a:noFill/>
                </a:ln>
                <a:solidFill>
                  <a:srgbClr val="339933"/>
                </a:solidFill>
                <a:effectLst>
                  <a:outerShdw blurRad="38100" dist="38100" dir="2700000" algn="tl">
                    <a:srgbClr val="C0C0C0"/>
                  </a:outerShdw>
                </a:effectLst>
                <a:uLnTx/>
                <a:uFillTx/>
                <a:latin typeface="Arial" panose="020B0604020202020204" pitchFamily="34" charset="0"/>
                <a:ea typeface="+mn-ea"/>
              </a:rPr>
              <a:t>定义复数结构</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x,y; </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m; </a:t>
            </a:r>
          </a:p>
          <a:p>
            <a:pPr marL="662305" marR="0" lvl="1" indent="-180975" algn="l" defTabSz="914400" rtl="0" eaLnBrk="1" fontAlgn="base" latinLnBrk="0" hangingPunct="1">
              <a:lnSpc>
                <a:spcPct val="100000"/>
              </a:lnSpc>
              <a:spcBef>
                <a:spcPct val="2000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p:txBody>
      </p:sp>
      <p:sp>
        <p:nvSpPr>
          <p:cNvPr id="23556" name="Rectangle 4"/>
          <p:cNvSpPr/>
          <p:nvPr/>
        </p:nvSpPr>
        <p:spPr>
          <a:xfrm>
            <a:off x="0" y="180340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idx="1"/>
          </p:nvPr>
        </p:nvSpPr>
        <p:spPr>
          <a:xfrm>
            <a:off x="250825" y="115888"/>
            <a:ext cx="8353425" cy="6480175"/>
          </a:xfrm>
        </p:spPr>
        <p:txBody>
          <a:bodyPr vert="horz" wrap="square" lIns="91440" tIns="45720" rIns="91440" bIns="45720" numCol="1" anchor="t" anchorCtr="0" compatLnSpc="1"/>
          <a:lstStyle/>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main()</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a[N],temp;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定义结构数组</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i,j,k</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("Input complex:\n");</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=0;i&lt;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输入复数的实部与虚部</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lf%lf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",&amp;a[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x,&amp;a</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                </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].m=</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sqrt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].x*a[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x+a</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计算复数的模</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=0;i&lt;N-1;i++){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按照模的大小排序</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k=</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for(j=i+1;j&lt;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N;j</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寻找模最小复数</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if(a[k].m&gt;a[j].m) k=j;</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temp=a[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以下三条语句交换</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a[</a:t>
            </a:r>
            <a:r>
              <a:rPr kumimoji="1" lang="en-US" altLang="zh-CN" sz="2000" b="1" i="0" u="none" strike="noStrike" kern="0" cap="none" spc="0" normalizeH="0" baseline="0" noProof="0" dirty="0" err="1">
                <a:ln>
                  <a:noFill/>
                </a:ln>
                <a:solidFill>
                  <a:srgbClr val="339933"/>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和</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a[k]</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]=a[k]; </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a[k]=temp; </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  </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("After sort:\n");</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=0;i&lt;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按照模大小输出各复数</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("%.1f%+.1fi  ",a[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x,a</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   </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0;   </a:t>
            </a:r>
          </a:p>
          <a:p>
            <a:pPr marL="662305" marR="0" lvl="1" indent="-180975" algn="l" defTabSz="914400" rtl="0" eaLnBrk="1" fontAlgn="base" latinLnBrk="0" hangingPunct="1">
              <a:lnSpc>
                <a:spcPct val="10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 </a:t>
            </a:r>
          </a:p>
        </p:txBody>
      </p:sp>
      <p:sp>
        <p:nvSpPr>
          <p:cNvPr id="120835" name="Text Box 3"/>
          <p:cNvSpPr txBox="1"/>
          <p:nvPr/>
        </p:nvSpPr>
        <p:spPr>
          <a:xfrm>
            <a:off x="1908175" y="1557338"/>
            <a:ext cx="7092950" cy="3786187"/>
          </a:xfrm>
          <a:prstGeom prst="rect">
            <a:avLst/>
          </a:prstGeom>
          <a:solidFill>
            <a:schemeClr val="bg1"/>
          </a:solidFill>
          <a:ln w="38100" cap="flat" cmpd="sng">
            <a:solidFill>
              <a:schemeClr val="tx2"/>
            </a:solidFill>
            <a:prstDash val="solid"/>
            <a:miter/>
            <a:headEnd type="none" w="med" len="med"/>
            <a:tailEnd type="none" w="med" len="med"/>
          </a:ln>
        </p:spPr>
        <p:txBody>
          <a:bodyPr wrap="none">
            <a:spAutoFit/>
          </a:bodyPr>
          <a:lstStyle/>
          <a:p>
            <a:r>
              <a:rPr lang="zh-CN" altLang="en-US" b="1" dirty="0">
                <a:solidFill>
                  <a:srgbClr val="0000FF"/>
                </a:solidFill>
                <a:latin typeface="Arial" panose="020B0604020202020204" pitchFamily="34" charset="0"/>
              </a:rPr>
              <a:t>程序执行：</a:t>
            </a:r>
          </a:p>
          <a:p>
            <a:r>
              <a:rPr lang="en-US" altLang="zh-CN" b="1" dirty="0">
                <a:solidFill>
                  <a:srgbClr val="0000FF"/>
                </a:solidFill>
                <a:latin typeface="Arial" panose="020B0604020202020204" pitchFamily="34" charset="0"/>
              </a:rPr>
              <a:t>Input complex:</a:t>
            </a:r>
          </a:p>
          <a:p>
            <a:r>
              <a:rPr lang="en-US" altLang="zh-CN" b="1" dirty="0">
                <a:solidFill>
                  <a:srgbClr val="0000FF"/>
                </a:solidFill>
                <a:latin typeface="Arial" panose="020B0604020202020204" pitchFamily="34" charset="0"/>
              </a:rPr>
              <a:t>1  1↙</a:t>
            </a:r>
          </a:p>
          <a:p>
            <a:r>
              <a:rPr lang="en-US" altLang="zh-CN" b="1" dirty="0">
                <a:solidFill>
                  <a:srgbClr val="0000FF"/>
                </a:solidFill>
                <a:latin typeface="Arial" panose="020B0604020202020204" pitchFamily="34" charset="0"/>
              </a:rPr>
              <a:t>1  3↙</a:t>
            </a:r>
          </a:p>
          <a:p>
            <a:r>
              <a:rPr lang="en-US" altLang="zh-CN" b="1" dirty="0">
                <a:solidFill>
                  <a:srgbClr val="0000FF"/>
                </a:solidFill>
                <a:latin typeface="Arial" panose="020B0604020202020204" pitchFamily="34" charset="0"/>
              </a:rPr>
              <a:t>3  -1↙</a:t>
            </a:r>
          </a:p>
          <a:p>
            <a:r>
              <a:rPr lang="en-US" altLang="zh-CN" b="1" dirty="0">
                <a:solidFill>
                  <a:srgbClr val="0000FF"/>
                </a:solidFill>
                <a:latin typeface="Arial" panose="020B0604020202020204" pitchFamily="34" charset="0"/>
              </a:rPr>
              <a:t>2  0↙</a:t>
            </a:r>
          </a:p>
          <a:p>
            <a:r>
              <a:rPr lang="en-US" altLang="zh-CN" b="1" dirty="0">
                <a:solidFill>
                  <a:srgbClr val="0000FF"/>
                </a:solidFill>
                <a:latin typeface="Arial" panose="020B0604020202020204" pitchFamily="34" charset="0"/>
              </a:rPr>
              <a:t>0  1↙</a:t>
            </a:r>
          </a:p>
          <a:p>
            <a:r>
              <a:rPr lang="en-US" altLang="zh-CN" b="1" dirty="0">
                <a:solidFill>
                  <a:srgbClr val="0000FF"/>
                </a:solidFill>
                <a:latin typeface="Arial" panose="020B0604020202020204" pitchFamily="34" charset="0"/>
              </a:rPr>
              <a:t>4  -1↙</a:t>
            </a:r>
          </a:p>
          <a:p>
            <a:r>
              <a:rPr lang="en-US" altLang="zh-CN" b="1" dirty="0">
                <a:solidFill>
                  <a:srgbClr val="0000FF"/>
                </a:solidFill>
                <a:latin typeface="Arial" panose="020B0604020202020204" pitchFamily="34" charset="0"/>
              </a:rPr>
              <a:t>After sort:</a:t>
            </a:r>
          </a:p>
          <a:p>
            <a:r>
              <a:rPr lang="en-US" altLang="zh-CN" b="1" dirty="0">
                <a:solidFill>
                  <a:srgbClr val="0000FF"/>
                </a:solidFill>
                <a:latin typeface="Arial" panose="020B0604020202020204" pitchFamily="34" charset="0"/>
              </a:rPr>
              <a:t>0.0+1.0  1.0+1.0  2.0+0.0  3.0-1.0  1.0+3.0  4.0-1.0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 calcmode="lin" valueType="num">
                                      <p:cBhvr additive="base">
                                        <p:cTn id="7" dur="500" fill="hold"/>
                                        <p:tgtEl>
                                          <p:spTgt spid="120835"/>
                                        </p:tgtEl>
                                        <p:attrNameLst>
                                          <p:attrName>ppt_x</p:attrName>
                                        </p:attrNameLst>
                                      </p:cBhvr>
                                      <p:tavLst>
                                        <p:tav tm="0">
                                          <p:val>
                                            <p:strVal val="0-#ppt_w/2"/>
                                          </p:val>
                                        </p:tav>
                                        <p:tav tm="100000">
                                          <p:val>
                                            <p:strVal val="#ppt_x"/>
                                          </p:val>
                                        </p:tav>
                                      </p:tavLst>
                                    </p:anim>
                                    <p:anim calcmode="lin" valueType="num">
                                      <p:cBhvr additive="base">
                                        <p:cTn id="8" dur="500" fill="hold"/>
                                        <p:tgtEl>
                                          <p:spTgt spid="1208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9.3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结构体指针</a:t>
            </a:r>
          </a:p>
        </p:txBody>
      </p:sp>
      <p:sp>
        <p:nvSpPr>
          <p:cNvPr id="121859" name="Rectangle 3"/>
          <p:cNvSpPr>
            <a:spLocks noGrp="1" noChangeArrowheads="1"/>
          </p:cNvSpPr>
          <p:nvPr>
            <p:ph idx="1"/>
          </p:nvPr>
        </p:nvSpPr>
        <p:spPr>
          <a:xfrm>
            <a:off x="250825" y="981075"/>
            <a:ext cx="8424863" cy="5616575"/>
          </a:xfrm>
        </p:spPr>
        <p:txBody>
          <a:bodyPr vert="horz" wrap="square" lIns="91440" tIns="45720" rIns="91440" bIns="45720" numCol="1" anchor="t" anchorCtr="0" compatLnSpc="1"/>
          <a:lstStyle/>
          <a:p>
            <a:pPr marL="290830" marR="0" lvl="0" indent="-290830" algn="just" defTabSz="914400" rtl="0" eaLnBrk="1" fontAlgn="base" latinLnBrk="0" hangingPunct="1">
              <a:lnSpc>
                <a:spcPct val="100000"/>
              </a:lnSpc>
              <a:spcBef>
                <a:spcPct val="0"/>
              </a:spcBef>
              <a:spcAft>
                <a:spcPct val="0"/>
              </a:spcAft>
              <a:buClr>
                <a:srgbClr val="CC0000"/>
              </a:buClr>
              <a:buSzPct val="110000"/>
              <a:buFont typeface="Wingdings" panose="05000000000000000000" pitchFamily="2" charset="2"/>
              <a:buChar char="v"/>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9.3.1  </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结构体指针概念</a:t>
            </a: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结构指针变量与普通指针变量的区别是它只能指向同一种结构类型的变量和数组，不能指向结构变量的成员。 </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例如：</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struct student5 </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number[8];</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sex;</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int age;</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float score[3]; </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}stu[30],x,*p ;</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定义</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stu</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是</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student5</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结构类型的数组，</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x</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是结构变量，而</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是可以指向该结构类型变量的指针变量。</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例如：</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p=&amp;x;</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使指针变量</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指向变量</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x</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p=stu</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；或</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p=&amp;stu[0]</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；使指针变量</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指向数组</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stu</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的第一个元素。</a:t>
            </a:r>
          </a:p>
        </p:txBody>
      </p:sp>
      <p:sp>
        <p:nvSpPr>
          <p:cNvPr id="25604" name="Rectangle 4"/>
          <p:cNvSpPr/>
          <p:nvPr/>
        </p:nvSpPr>
        <p:spPr>
          <a:xfrm>
            <a:off x="0" y="180340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9.3.2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结构体指针应用 </a:t>
            </a:r>
          </a:p>
        </p:txBody>
      </p:sp>
      <p:sp>
        <p:nvSpPr>
          <p:cNvPr id="122883" name="Rectangle 3"/>
          <p:cNvSpPr>
            <a:spLocks noGrp="1" noChangeArrowheads="1"/>
          </p:cNvSpPr>
          <p:nvPr>
            <p:ph idx="1"/>
          </p:nvPr>
        </p:nvSpPr>
        <p:spPr>
          <a:xfrm>
            <a:off x="250825" y="981075"/>
            <a:ext cx="8424863" cy="5616575"/>
          </a:xfrm>
        </p:spPr>
        <p:txBody>
          <a:bodyPr vert="horz" wrap="square" lIns="91440" tIns="45720" rIns="91440" bIns="45720" numCol="1" anchor="t" anchorCtr="0" compatLnSpc="1"/>
          <a:lstStyle/>
          <a:p>
            <a:pPr marL="290830" marR="0" lvl="0" indent="-290830" algn="just" defTabSz="914400" rtl="0" eaLnBrk="1" fontAlgn="base" latinLnBrk="0" hangingPunct="1">
              <a:lnSpc>
                <a:spcPct val="100000"/>
              </a:lnSpc>
              <a:spcBef>
                <a:spcPct val="10000"/>
              </a:spcBef>
              <a:spcAft>
                <a:spcPct val="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定义了结构指针变量并让它指向了某一结构变量后，就可以用指针变量来间接存取对应的结构变量了。 </a:t>
            </a:r>
          </a:p>
          <a:p>
            <a:pPr marL="1044575" marR="0" lvl="2" indent="-192405" algn="l" defTabSz="914400" rtl="0" eaLnBrk="1" fontAlgn="base" latinLnBrk="0" hangingPunct="1">
              <a:lnSpc>
                <a:spcPct val="100000"/>
              </a:lnSpc>
              <a:spcBef>
                <a:spcPct val="10000"/>
              </a:spcBef>
              <a:spcAft>
                <a:spcPct val="0"/>
              </a:spcAft>
              <a:buClr>
                <a:srgbClr val="FF0066"/>
              </a:buClr>
              <a:buSzPct val="135000"/>
              <a:buFontTx/>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例如：</a:t>
            </a:r>
          </a:p>
          <a:p>
            <a:pPr marL="1044575" marR="0" lvl="2" indent="-192405" algn="l" defTabSz="914400" rtl="0" eaLnBrk="1" fontAlgn="base" latinLnBrk="0" hangingPunct="1">
              <a:lnSpc>
                <a:spcPct val="100000"/>
              </a:lnSpc>
              <a:spcBef>
                <a:spcPct val="10000"/>
              </a:spcBef>
              <a:spcAft>
                <a:spcPct val="0"/>
              </a:spcAft>
              <a:buClr>
                <a:srgbClr val="FF0066"/>
              </a:buClr>
              <a:buSzPct val="135000"/>
              <a:buFontTx/>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student5 </a:t>
            </a:r>
          </a:p>
          <a:p>
            <a:pPr marL="1044575" marR="0" lvl="2" indent="-192405" algn="l" defTabSz="914400" rtl="0" eaLnBrk="1" fontAlgn="base" latinLnBrk="0" hangingPunct="1">
              <a:lnSpc>
                <a:spcPct val="100000"/>
              </a:lnSpc>
              <a:spcBef>
                <a:spcPct val="1000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number[8];</a:t>
            </a:r>
          </a:p>
          <a:p>
            <a:pPr marL="1044575" marR="0" lvl="2" indent="-192405" algn="l" defTabSz="914400" rtl="0" eaLnBrk="1" fontAlgn="base" latinLnBrk="0" hangingPunct="1">
              <a:lnSpc>
                <a:spcPct val="100000"/>
              </a:lnSpc>
              <a:spcBef>
                <a:spcPct val="1000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a:t>
            </a:r>
          </a:p>
          <a:p>
            <a:pPr marL="1044575" marR="0" lvl="2" indent="-192405" algn="l" defTabSz="914400" rtl="0" eaLnBrk="1" fontAlgn="base" latinLnBrk="0" hangingPunct="1">
              <a:lnSpc>
                <a:spcPct val="100000"/>
              </a:lnSpc>
              <a:spcBef>
                <a:spcPct val="1000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sex;</a:t>
            </a:r>
          </a:p>
          <a:p>
            <a:pPr marL="1044575" marR="0" lvl="2" indent="-192405" algn="l" defTabSz="914400" rtl="0" eaLnBrk="1" fontAlgn="base" latinLnBrk="0" hangingPunct="1">
              <a:lnSpc>
                <a:spcPct val="100000"/>
              </a:lnSpc>
              <a:spcBef>
                <a:spcPct val="1000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age;</a:t>
            </a:r>
          </a:p>
          <a:p>
            <a:pPr marL="1044575" marR="0" lvl="2" indent="-192405" algn="l" defTabSz="914400" rtl="0" eaLnBrk="1" fontAlgn="base" latinLnBrk="0" hangingPunct="1">
              <a:lnSpc>
                <a:spcPct val="100000"/>
              </a:lnSpc>
              <a:spcBef>
                <a:spcPct val="1000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float score[3];</a:t>
            </a:r>
          </a:p>
          <a:p>
            <a:pPr marL="1044575" marR="0" lvl="2" indent="-192405" algn="l" defTabSz="914400" rtl="0" eaLnBrk="1" fontAlgn="base" latinLnBrk="0" hangingPunct="1">
              <a:lnSpc>
                <a:spcPct val="100000"/>
              </a:lnSpc>
              <a:spcBef>
                <a:spcPct val="10000"/>
              </a:spcBef>
              <a:spcAft>
                <a:spcPct val="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}x={“1441101", "</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张三</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",'M',20,82,76,90},*p=&amp;x ;</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定义结构指针变量</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，让它指向</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x</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，引用结构变量</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x</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的成员有以下三种方法：</a:t>
            </a:r>
          </a:p>
          <a:p>
            <a:pPr marL="1044575" marR="0" lvl="2" indent="-192405" algn="l" defTabSz="914400" rtl="0" eaLnBrk="1" fontAlgn="base" latinLnBrk="0" hangingPunct="1">
              <a:lnSpc>
                <a:spcPct val="100000"/>
              </a:lnSpc>
              <a:spcBef>
                <a:spcPct val="10000"/>
              </a:spcBef>
              <a:spcAft>
                <a:spcPct val="0"/>
              </a:spcAft>
              <a:buClr>
                <a:srgbClr val="FF0066"/>
              </a:buClr>
              <a:buSzPct val="135000"/>
              <a:buFontTx/>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① </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x.</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成员名；② （*</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成员名；③ </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成员名。</a:t>
            </a:r>
          </a:p>
        </p:txBody>
      </p:sp>
      <p:sp>
        <p:nvSpPr>
          <p:cNvPr id="26628" name="Rectangle 4"/>
          <p:cNvSpPr/>
          <p:nvPr/>
        </p:nvSpPr>
        <p:spPr>
          <a:xfrm>
            <a:off x="0" y="180340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6629" name="Rectangle 6"/>
          <p:cNvSpPr/>
          <p:nvPr/>
        </p:nvSpPr>
        <p:spPr>
          <a:xfrm>
            <a:off x="0" y="-230187"/>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6630" name="Object 5"/>
          <p:cNvGraphicFramePr>
            <a:graphicFrameLocks noChangeAspect="1"/>
          </p:cNvGraphicFramePr>
          <p:nvPr/>
        </p:nvGraphicFramePr>
        <p:xfrm>
          <a:off x="3348038" y="1700213"/>
          <a:ext cx="5795962" cy="1955800"/>
        </p:xfrm>
        <a:graphic>
          <a:graphicData uri="http://schemas.openxmlformats.org/presentationml/2006/ole">
            <mc:AlternateContent xmlns:mc="http://schemas.openxmlformats.org/markup-compatibility/2006">
              <mc:Choice xmlns:v="urn:schemas-microsoft-com:vml" Requires="v">
                <p:oleObj spid="_x0000_s5135" r:id="rId3" imgW="3810000" imgH="1282700" progId="Word.Document.8">
                  <p:embed/>
                </p:oleObj>
              </mc:Choice>
              <mc:Fallback>
                <p:oleObj r:id="rId3" imgW="3810000" imgH="1282700" progId="Word.Document.8">
                  <p:embed/>
                  <p:pic>
                    <p:nvPicPr>
                      <p:cNvPr id="0" name="图片 3076"/>
                      <p:cNvPicPr/>
                      <p:nvPr/>
                    </p:nvPicPr>
                    <p:blipFill>
                      <a:blip r:embed="rId4"/>
                      <a:stretch>
                        <a:fillRect/>
                      </a:stretch>
                    </p:blipFill>
                    <p:spPr>
                      <a:xfrm>
                        <a:off x="3348038" y="1700213"/>
                        <a:ext cx="5795962" cy="1955800"/>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idx="1"/>
          </p:nvPr>
        </p:nvSpPr>
        <p:spPr>
          <a:xfrm>
            <a:off x="250825" y="0"/>
            <a:ext cx="8713788" cy="6669088"/>
          </a:xfrm>
        </p:spPr>
        <p:txBody>
          <a:bodyPr vert="horz" wrap="square" lIns="91440" tIns="45720" rIns="91440" bIns="45720" numCol="1" anchor="t" anchorCtr="0" compatLnSpc="1"/>
          <a:lstStyle/>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用结构指针变量完成例</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9.5</a:t>
            </a: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程序：</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stdio.h</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math.h</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x,y</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m; };</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main()</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a[N],temp,*p,*q,*k;</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for(p=</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a;p</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&lt;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a+N;p</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输入复数</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lf%lf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",&amp;p-&gt;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x,&amp;p</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-&gt;y);  </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p-&gt;m=</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sqrt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(p-&gt;x*p-&gt;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x+p</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-&gt;y*p-&gt;y);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计算复数的模</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for(p=</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a;p</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&lt;a+N-1;p++){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按照模的大小排序</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k=p; </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for(q=p+1;q&lt;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a+N;q</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if(k-&gt;m&lt;q-&gt;m) k=q;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让</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k</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指向最小复数</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temp=*p;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以下三条语句交换</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p</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和</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k</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所指向的结构数组元素</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p=*k;  *k=temp; </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      </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for(p=</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a;p</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&lt;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a+N;p</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按照排序结果输出各复数</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("%.1f%+.1fi\</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n",p</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x,p</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-&gt;y); </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0;</a:t>
            </a:r>
          </a:p>
          <a:p>
            <a:pPr marL="662305" marR="0" lvl="1" indent="-180975" algn="l" defTabSz="914400" rtl="0" eaLnBrk="1" fontAlgn="base" latinLnBrk="0" hangingPunct="1">
              <a:lnSpc>
                <a:spcPct val="8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23850" y="188913"/>
            <a:ext cx="8281988" cy="6477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9.3.3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结构体指针作函数参数 </a:t>
            </a:r>
          </a:p>
        </p:txBody>
      </p:sp>
      <p:sp>
        <p:nvSpPr>
          <p:cNvPr id="124931" name="Rectangle 3"/>
          <p:cNvSpPr>
            <a:spLocks noGrp="1" noChangeArrowheads="1"/>
          </p:cNvSpPr>
          <p:nvPr>
            <p:ph idx="1"/>
          </p:nvPr>
        </p:nvSpPr>
        <p:spPr>
          <a:xfrm>
            <a:off x="250825" y="692150"/>
            <a:ext cx="8424863" cy="5761038"/>
          </a:xfrm>
        </p:spPr>
        <p:txBody>
          <a:bodyPr vert="horz" wrap="square" lIns="91440" tIns="45720" rIns="91440" bIns="45720" numCol="1" anchor="t" anchorCtr="0" compatLnSpc="1"/>
          <a:lstStyle/>
          <a:p>
            <a:pPr marL="290830" marR="0" lvl="0" indent="-290830" algn="just" defTabSz="914400" rtl="0" eaLnBrk="1" fontAlgn="base" latinLnBrk="0" hangingPunct="1">
              <a:lnSpc>
                <a:spcPct val="100000"/>
              </a:lnSpc>
              <a:spcBef>
                <a:spcPct val="0"/>
              </a:spcBef>
              <a:spcAft>
                <a:spcPct val="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指向结构体的指针作为函数参数，函数调用时传递结构变量地址。</a:t>
            </a:r>
          </a:p>
          <a:p>
            <a:pPr marL="290830" marR="0" lvl="0" indent="-290830" algn="just" defTabSz="914400" rtl="0" eaLnBrk="1" fontAlgn="base" latinLnBrk="0" hangingPunct="1">
              <a:lnSpc>
                <a:spcPct val="100000"/>
              </a:lnSpc>
              <a:spcBef>
                <a:spcPct val="0"/>
              </a:spcBef>
              <a:spcAft>
                <a:spcPct val="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在函数定义时，形参必须定义成结构类型的指针变量或形参数组，函数调用时实参应为相同类型的结构指针。</a:t>
            </a: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例</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9.6  </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编写复数的排序函数。</a:t>
            </a: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程序设计分析  函数中形参选择指针，函数调用时指向主函数中存放复数的数组。</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#define N 6</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stdio.h</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math.h</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x,y</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double m; </a:t>
            </a:r>
          </a:p>
          <a:p>
            <a:pPr marL="1044575" marR="0" lvl="2" indent="-192405" algn="l" defTabSz="914400" rtl="0" eaLnBrk="1" fontAlgn="base" latinLnBrk="0" hangingPunct="1">
              <a:lnSpc>
                <a:spcPct val="100000"/>
              </a:lnSpc>
              <a:spcBef>
                <a:spcPct val="0"/>
              </a:spcBef>
              <a:spcAft>
                <a:spcPct val="0"/>
              </a:spcAft>
              <a:buClr>
                <a:srgbClr val="FF0066"/>
              </a:buClr>
              <a:buSzPct val="135000"/>
              <a:buFontTx/>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80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main()</a:t>
            </a:r>
          </a:p>
          <a:p>
            <a:pPr marL="662305" marR="0" lvl="1" indent="-180975" algn="l" defTabSz="914400" rtl="0" eaLnBrk="1" fontAlgn="base" latinLnBrk="0" hangingPunct="1">
              <a:lnSpc>
                <a:spcPct val="80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a[N];</a:t>
            </a:r>
          </a:p>
          <a:p>
            <a:pPr marL="662305" marR="0" lvl="1" indent="-180975" algn="l" defTabSz="914400" rtl="0" eaLnBrk="1" fontAlgn="base" latinLnBrk="0" hangingPunct="1">
              <a:lnSpc>
                <a:spcPct val="80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80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void sort(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声明</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sort</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函数</a:t>
            </a:r>
          </a:p>
        </p:txBody>
      </p:sp>
      <p:sp>
        <p:nvSpPr>
          <p:cNvPr id="28676" name="Rectangle 4"/>
          <p:cNvSpPr/>
          <p:nvPr/>
        </p:nvSpPr>
        <p:spPr>
          <a:xfrm>
            <a:off x="0" y="180340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8677" name="Rectangle 5"/>
          <p:cNvSpPr/>
          <p:nvPr/>
        </p:nvSpPr>
        <p:spPr>
          <a:xfrm>
            <a:off x="0" y="-230187"/>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idx="1"/>
          </p:nvPr>
        </p:nvSpPr>
        <p:spPr>
          <a:xfrm>
            <a:off x="0" y="188913"/>
            <a:ext cx="9144000" cy="6480175"/>
          </a:xfrm>
        </p:spPr>
        <p:txBody>
          <a:bodyPr vert="horz" wrap="square" lIns="91440" tIns="45720" rIns="91440" bIns="45720" numCol="1" anchor="t" anchorCtr="0" compatLnSpc="1"/>
          <a:lstStyle/>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("Input complex:\n");</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=0;i&lt;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lf%lf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",&amp;a[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x,&amp;a</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输入复数</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].m=</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sqrt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].x*a[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x+a</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计算复数模</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sort(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a,N</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调用排序函数</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("After sort:\n");</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=0;i&lt;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输出已排序复数</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%.1f%+.1f",a[</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x,a</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].y);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0;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void sort(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pa,int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n)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结构指针作函数参数</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i,j,k</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comp temp;</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=0;i&lt;n-1;i++){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k=</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for(j=i+1;j&lt;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n;j</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if((</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pa+k</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)-&gt;m&gt;(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pa+j</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)-&gt;m)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339933"/>
                </a:solidFill>
                <a:effectLst>
                  <a:outerShdw blurRad="38100" dist="38100" dir="2700000" algn="tl">
                    <a:srgbClr val="C0C0C0"/>
                  </a:outerShdw>
                </a:effectLst>
                <a:uLnTx/>
                <a:uFillTx/>
                <a:latin typeface="Arial" panose="020B0604020202020204" pitchFamily="34" charset="0"/>
                <a:ea typeface="+mn-ea"/>
              </a:rPr>
              <a:t>pa+k</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为指向</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pa[k]</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的指针</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k=j;</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temp=*(</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pa+i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以下三条语句交换</a:t>
            </a:r>
            <a:r>
              <a:rPr kumimoji="1" lang="en-US" altLang="zh-CN" sz="2000" b="1" i="0" u="none" strike="noStrike" kern="0" cap="none" spc="0" normalizeH="0" baseline="0" noProof="0" dirty="0" err="1">
                <a:ln>
                  <a:noFill/>
                </a:ln>
                <a:solidFill>
                  <a:srgbClr val="339933"/>
                </a:solidFill>
                <a:effectLst>
                  <a:outerShdw blurRad="38100" dist="38100" dir="2700000" algn="tl">
                    <a:srgbClr val="C0C0C0"/>
                  </a:outerShdw>
                </a:effectLst>
                <a:uLnTx/>
                <a:uFillTx/>
                <a:latin typeface="Arial" panose="020B0604020202020204" pitchFamily="34" charset="0"/>
                <a:ea typeface="+mn-ea"/>
              </a:rPr>
              <a:t>pa+i</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和</a:t>
            </a:r>
            <a:r>
              <a:rPr kumimoji="1" lang="en-US" altLang="zh-CN" sz="2000" b="1" i="0" u="none" strike="noStrike" kern="0" cap="none" spc="0" normalizeH="0" baseline="0" noProof="0" dirty="0" err="1">
                <a:ln>
                  <a:noFill/>
                </a:ln>
                <a:solidFill>
                  <a:srgbClr val="339933"/>
                </a:solidFill>
                <a:effectLst>
                  <a:outerShdw blurRad="38100" dist="38100" dir="2700000" algn="tl">
                    <a:srgbClr val="C0C0C0"/>
                  </a:outerShdw>
                </a:effectLst>
                <a:uLnTx/>
                <a:uFillTx/>
                <a:latin typeface="Arial" panose="020B0604020202020204" pitchFamily="34" charset="0"/>
                <a:ea typeface="+mn-ea"/>
              </a:rPr>
              <a:t>pa+k</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指向的结构数组元素</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pa+i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pa+k</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pa+k</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)=temp;</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 </a:t>
            </a:r>
          </a:p>
        </p:txBody>
      </p:sp>
      <p:sp>
        <p:nvSpPr>
          <p:cNvPr id="125955" name="Text Box 3"/>
          <p:cNvSpPr txBox="1"/>
          <p:nvPr/>
        </p:nvSpPr>
        <p:spPr>
          <a:xfrm>
            <a:off x="1476375" y="2133600"/>
            <a:ext cx="7092950" cy="3784600"/>
          </a:xfrm>
          <a:prstGeom prst="rect">
            <a:avLst/>
          </a:prstGeom>
          <a:solidFill>
            <a:schemeClr val="bg1"/>
          </a:solidFill>
          <a:ln w="38100" cap="flat" cmpd="sng">
            <a:solidFill>
              <a:schemeClr val="tx2"/>
            </a:solidFill>
            <a:prstDash val="solid"/>
            <a:miter/>
            <a:headEnd type="none" w="med" len="med"/>
            <a:tailEnd type="none" w="med" len="med"/>
          </a:ln>
        </p:spPr>
        <p:txBody>
          <a:bodyPr wrap="none">
            <a:spAutoFit/>
          </a:bodyPr>
          <a:lstStyle/>
          <a:p>
            <a:r>
              <a:rPr lang="zh-CN" altLang="en-US" b="1" dirty="0">
                <a:solidFill>
                  <a:srgbClr val="0000FF"/>
                </a:solidFill>
                <a:latin typeface="Arial" panose="020B0604020202020204" pitchFamily="34" charset="0"/>
              </a:rPr>
              <a:t>程序执行：</a:t>
            </a:r>
          </a:p>
          <a:p>
            <a:r>
              <a:rPr lang="en-US" altLang="zh-CN" b="1" dirty="0">
                <a:solidFill>
                  <a:srgbClr val="0000FF"/>
                </a:solidFill>
                <a:latin typeface="Arial" panose="020B0604020202020204" pitchFamily="34" charset="0"/>
              </a:rPr>
              <a:t>Input complex:</a:t>
            </a:r>
          </a:p>
          <a:p>
            <a:r>
              <a:rPr lang="en-US" altLang="zh-CN" b="1" dirty="0">
                <a:solidFill>
                  <a:srgbClr val="0000FF"/>
                </a:solidFill>
                <a:latin typeface="Arial" panose="020B0604020202020204" pitchFamily="34" charset="0"/>
              </a:rPr>
              <a:t>1  1↙</a:t>
            </a:r>
          </a:p>
          <a:p>
            <a:r>
              <a:rPr lang="en-US" altLang="zh-CN" b="1" dirty="0">
                <a:solidFill>
                  <a:srgbClr val="0000FF"/>
                </a:solidFill>
                <a:latin typeface="Arial" panose="020B0604020202020204" pitchFamily="34" charset="0"/>
              </a:rPr>
              <a:t>3  -1↙</a:t>
            </a:r>
          </a:p>
          <a:p>
            <a:r>
              <a:rPr lang="en-US" altLang="zh-CN" b="1" dirty="0">
                <a:solidFill>
                  <a:srgbClr val="0000FF"/>
                </a:solidFill>
                <a:latin typeface="Arial" panose="020B0604020202020204" pitchFamily="34" charset="0"/>
              </a:rPr>
              <a:t>2  0↙</a:t>
            </a:r>
          </a:p>
          <a:p>
            <a:r>
              <a:rPr lang="en-US" altLang="zh-CN" b="1" dirty="0">
                <a:solidFill>
                  <a:srgbClr val="0000FF"/>
                </a:solidFill>
                <a:latin typeface="Arial" panose="020B0604020202020204" pitchFamily="34" charset="0"/>
              </a:rPr>
              <a:t>0  1↙</a:t>
            </a:r>
          </a:p>
          <a:p>
            <a:r>
              <a:rPr lang="en-US" altLang="zh-CN" b="1" dirty="0">
                <a:solidFill>
                  <a:srgbClr val="0000FF"/>
                </a:solidFill>
                <a:latin typeface="Arial" panose="020B0604020202020204" pitchFamily="34" charset="0"/>
              </a:rPr>
              <a:t>4  -1↙</a:t>
            </a:r>
          </a:p>
          <a:p>
            <a:r>
              <a:rPr lang="en-US" altLang="zh-CN" b="1" dirty="0">
                <a:solidFill>
                  <a:srgbClr val="0000FF"/>
                </a:solidFill>
                <a:latin typeface="Arial" panose="020B0604020202020204" pitchFamily="34" charset="0"/>
              </a:rPr>
              <a:t>1  3↙</a:t>
            </a:r>
          </a:p>
          <a:p>
            <a:r>
              <a:rPr lang="en-US" altLang="zh-CN" b="1" dirty="0">
                <a:solidFill>
                  <a:srgbClr val="0000FF"/>
                </a:solidFill>
                <a:latin typeface="Arial" panose="020B0604020202020204" pitchFamily="34" charset="0"/>
              </a:rPr>
              <a:t>After sort:</a:t>
            </a:r>
          </a:p>
          <a:p>
            <a:r>
              <a:rPr lang="en-US" altLang="zh-CN" b="1" dirty="0">
                <a:solidFill>
                  <a:srgbClr val="0000FF"/>
                </a:solidFill>
                <a:latin typeface="Arial" panose="020B0604020202020204" pitchFamily="34" charset="0"/>
              </a:rPr>
              <a:t>0.0+1.0  1.0+1.0  2.0+0.0  3.0-1.0  1.0+3.0  4.0-1.0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additive="base">
                                        <p:cTn id="7" dur="500" fill="hold"/>
                                        <p:tgtEl>
                                          <p:spTgt spid="125955"/>
                                        </p:tgtEl>
                                        <p:attrNameLst>
                                          <p:attrName>ppt_x</p:attrName>
                                        </p:attrNameLst>
                                      </p:cBhvr>
                                      <p:tavLst>
                                        <p:tav tm="0">
                                          <p:val>
                                            <p:strVal val="0-#ppt_w/2"/>
                                          </p:val>
                                        </p:tav>
                                        <p:tav tm="100000">
                                          <p:val>
                                            <p:strVal val="#ppt_x"/>
                                          </p:val>
                                        </p:tav>
                                      </p:tavLst>
                                    </p:anim>
                                    <p:anim calcmode="lin" valueType="num">
                                      <p:cBhvr additive="base">
                                        <p:cTn id="8" dur="500" fill="hold"/>
                                        <p:tgtEl>
                                          <p:spTgt spid="1259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99592" y="1840229"/>
            <a:ext cx="7290810" cy="3879621"/>
          </a:xfrm>
          <a:prstGeom prst="rect">
            <a:avLst/>
          </a:prstGeom>
          <a:solidFill>
            <a:srgbClr val="EBFFFF"/>
          </a:solidFill>
          <a:ln w="38100">
            <a:solidFill>
              <a:srgbClr val="3399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65430" lvl="2" indent="0" eaLnBrk="1" hangingPunct="1">
              <a:defRPr/>
            </a:pPr>
            <a:r>
              <a:rPr lang="en-US" altLang="zh-CN" sz="1650" dirty="0"/>
              <a:t>#include&lt;</a:t>
            </a:r>
            <a:r>
              <a:rPr lang="en-US" altLang="zh-CN" sz="1650" dirty="0" err="1"/>
              <a:t>stdio.h</a:t>
            </a:r>
            <a:r>
              <a:rPr lang="en-US" altLang="zh-CN" sz="1650" dirty="0"/>
              <a:t>&gt;</a:t>
            </a:r>
          </a:p>
          <a:p>
            <a:pPr marL="265430" lvl="2" indent="0" eaLnBrk="1" hangingPunct="1">
              <a:defRPr/>
            </a:pPr>
            <a:r>
              <a:rPr lang="en-US" altLang="zh-CN" sz="1650" dirty="0"/>
              <a:t>#include&lt;</a:t>
            </a:r>
            <a:r>
              <a:rPr lang="en-US" altLang="zh-CN" sz="1650" dirty="0" err="1"/>
              <a:t>math.h</a:t>
            </a:r>
            <a:r>
              <a:rPr lang="en-US" altLang="zh-CN" sz="1650" dirty="0"/>
              <a:t>&gt;</a:t>
            </a:r>
          </a:p>
          <a:p>
            <a:pPr marL="265430" lvl="2" indent="0" eaLnBrk="1" hangingPunct="1">
              <a:defRPr/>
            </a:pPr>
            <a:r>
              <a:rPr lang="en-US" altLang="zh-CN" sz="1650" dirty="0" err="1"/>
              <a:t>struct</a:t>
            </a:r>
            <a:r>
              <a:rPr lang="en-US" altLang="zh-CN" sz="1650" dirty="0"/>
              <a:t> time {	</a:t>
            </a:r>
            <a:r>
              <a:rPr lang="en-US" altLang="zh-CN" sz="1650" dirty="0" err="1"/>
              <a:t>int</a:t>
            </a:r>
            <a:r>
              <a:rPr lang="en-US" altLang="zh-CN" sz="1650" dirty="0"/>
              <a:t> </a:t>
            </a:r>
            <a:r>
              <a:rPr lang="en-US" altLang="zh-CN" sz="1650" dirty="0" err="1"/>
              <a:t>hour,min,sec</a:t>
            </a:r>
            <a:r>
              <a:rPr lang="en-US" altLang="zh-CN" sz="1650" dirty="0"/>
              <a:t>;};</a:t>
            </a:r>
          </a:p>
          <a:p>
            <a:pPr marL="265430" lvl="2" indent="0" eaLnBrk="1" hangingPunct="1">
              <a:defRPr/>
            </a:pPr>
            <a:r>
              <a:rPr lang="en-US" altLang="zh-CN" sz="1650" dirty="0" err="1"/>
              <a:t>int</a:t>
            </a:r>
            <a:r>
              <a:rPr lang="en-US" altLang="zh-CN" sz="1650" dirty="0"/>
              <a:t> main(void)</a:t>
            </a:r>
          </a:p>
          <a:p>
            <a:pPr marL="265430" lvl="2" indent="0" eaLnBrk="1" hangingPunct="1">
              <a:defRPr/>
            </a:pPr>
            <a:r>
              <a:rPr lang="en-US" altLang="zh-CN" sz="1650" dirty="0"/>
              <a:t>{	</a:t>
            </a:r>
            <a:r>
              <a:rPr lang="en-US" altLang="zh-CN" sz="1650" dirty="0" err="1"/>
              <a:t>struct</a:t>
            </a:r>
            <a:r>
              <a:rPr lang="en-US" altLang="zh-CN" sz="1650" dirty="0"/>
              <a:t> time </a:t>
            </a:r>
            <a:r>
              <a:rPr lang="en-US" altLang="zh-CN" sz="1650" dirty="0" err="1"/>
              <a:t>a,b</a:t>
            </a:r>
            <a:r>
              <a:rPr lang="en-US" altLang="zh-CN" sz="1650" dirty="0"/>
              <a:t>;</a:t>
            </a:r>
          </a:p>
          <a:p>
            <a:pPr marL="265430" lvl="2" indent="0" eaLnBrk="1" hangingPunct="1">
              <a:defRPr/>
            </a:pPr>
            <a:r>
              <a:rPr lang="en-US" altLang="zh-CN" sz="1650" dirty="0"/>
              <a:t>	</a:t>
            </a:r>
            <a:r>
              <a:rPr lang="en-US" altLang="zh-CN" sz="1650" dirty="0" err="1"/>
              <a:t>int</a:t>
            </a:r>
            <a:r>
              <a:rPr lang="en-US" altLang="zh-CN" sz="1650" dirty="0"/>
              <a:t> t1,t2,s;</a:t>
            </a:r>
          </a:p>
          <a:p>
            <a:pPr marL="265430" lvl="2" indent="0" eaLnBrk="1" hangingPunct="1">
              <a:defRPr/>
            </a:pPr>
            <a:r>
              <a:rPr lang="en-US" altLang="zh-CN" sz="1650" dirty="0"/>
              <a:t>	</a:t>
            </a:r>
            <a:r>
              <a:rPr lang="en-US" altLang="zh-CN" sz="1650" dirty="0" err="1"/>
              <a:t>scanf</a:t>
            </a:r>
            <a:r>
              <a:rPr lang="en-US" altLang="zh-CN" sz="1650" dirty="0"/>
              <a:t>("%02d:%02d:%02d",&amp;a.hour,&amp;a.min,&amp;a.sec);</a:t>
            </a:r>
          </a:p>
          <a:p>
            <a:pPr marL="265430" lvl="2" indent="0" eaLnBrk="1" hangingPunct="1">
              <a:defRPr/>
            </a:pPr>
            <a:r>
              <a:rPr lang="en-US" altLang="zh-CN" sz="1650" dirty="0"/>
              <a:t>	</a:t>
            </a:r>
            <a:r>
              <a:rPr lang="en-US" altLang="zh-CN" sz="1650" dirty="0" err="1"/>
              <a:t>scanf</a:t>
            </a:r>
            <a:r>
              <a:rPr lang="en-US" altLang="zh-CN" sz="1650" dirty="0"/>
              <a:t>("%02d:%02d:%02d",&amp;b.hour,&amp;b.min,&amp;b.sec);</a:t>
            </a:r>
          </a:p>
          <a:p>
            <a:pPr marL="265430" lvl="2" indent="0" eaLnBrk="1" hangingPunct="1">
              <a:defRPr/>
            </a:pPr>
            <a:r>
              <a:rPr lang="en-US" altLang="zh-CN" sz="1650" dirty="0"/>
              <a:t>        t1 = </a:t>
            </a:r>
            <a:r>
              <a:rPr lang="en-US" altLang="zh-CN" sz="1650" dirty="0" err="1"/>
              <a:t>a.sec</a:t>
            </a:r>
            <a:r>
              <a:rPr lang="en-US" altLang="zh-CN" sz="1650" dirty="0"/>
              <a:t> +</a:t>
            </a:r>
            <a:r>
              <a:rPr lang="en-US" altLang="zh-CN" sz="1650" dirty="0" err="1"/>
              <a:t>a.min</a:t>
            </a:r>
            <a:r>
              <a:rPr lang="en-US" altLang="zh-CN" sz="1650" dirty="0"/>
              <a:t>*60 +</a:t>
            </a:r>
            <a:r>
              <a:rPr lang="en-US" altLang="zh-CN" sz="1650" dirty="0" err="1"/>
              <a:t>a.hour</a:t>
            </a:r>
            <a:r>
              <a:rPr lang="en-US" altLang="zh-CN" sz="1650" dirty="0"/>
              <a:t>*3600;</a:t>
            </a:r>
          </a:p>
          <a:p>
            <a:pPr marL="265430" lvl="2" indent="0" eaLnBrk="1" hangingPunct="1">
              <a:defRPr/>
            </a:pPr>
            <a:r>
              <a:rPr lang="en-US" altLang="zh-CN" sz="1650" dirty="0"/>
              <a:t>        t2 = </a:t>
            </a:r>
            <a:r>
              <a:rPr lang="en-US" altLang="zh-CN" sz="1650" dirty="0" err="1"/>
              <a:t>b.sec</a:t>
            </a:r>
            <a:r>
              <a:rPr lang="en-US" altLang="zh-CN" sz="1650" dirty="0"/>
              <a:t> +</a:t>
            </a:r>
            <a:r>
              <a:rPr lang="en-US" altLang="zh-CN" sz="1650" dirty="0" err="1"/>
              <a:t>b.min</a:t>
            </a:r>
            <a:r>
              <a:rPr lang="en-US" altLang="zh-CN" sz="1650" dirty="0"/>
              <a:t>*60 +</a:t>
            </a:r>
            <a:r>
              <a:rPr lang="en-US" altLang="zh-CN" sz="1650" dirty="0" err="1"/>
              <a:t>b.hour</a:t>
            </a:r>
            <a:r>
              <a:rPr lang="en-US" altLang="zh-CN" sz="1650" dirty="0"/>
              <a:t>*3600;</a:t>
            </a:r>
          </a:p>
          <a:p>
            <a:pPr marL="265430" lvl="2" indent="0" eaLnBrk="1" hangingPunct="1">
              <a:defRPr/>
            </a:pPr>
            <a:r>
              <a:rPr lang="en-US" altLang="zh-CN" sz="1650" dirty="0"/>
              <a:t>        if (t2&gt;=t1)   s=t2-t1;</a:t>
            </a:r>
          </a:p>
          <a:p>
            <a:pPr marL="265430" lvl="2" indent="0" eaLnBrk="1" hangingPunct="1">
              <a:defRPr/>
            </a:pPr>
            <a:r>
              <a:rPr lang="en-US" altLang="zh-CN" sz="1650" dirty="0"/>
              <a:t>	else              s=24*3600+t2-t1;</a:t>
            </a:r>
          </a:p>
          <a:p>
            <a:pPr marL="265430" lvl="2" indent="0" eaLnBrk="1" hangingPunct="1">
              <a:defRPr/>
            </a:pPr>
            <a:r>
              <a:rPr lang="en-US" altLang="zh-CN" sz="1650" dirty="0"/>
              <a:t>	</a:t>
            </a:r>
            <a:r>
              <a:rPr lang="en-US" altLang="zh-CN" sz="1650" dirty="0" err="1"/>
              <a:t>printf</a:t>
            </a:r>
            <a:r>
              <a:rPr lang="en-US" altLang="zh-CN" sz="1650" dirty="0"/>
              <a:t>("%</a:t>
            </a:r>
            <a:r>
              <a:rPr lang="en-US" altLang="zh-CN" sz="1650" dirty="0" err="1"/>
              <a:t>d",s</a:t>
            </a:r>
            <a:r>
              <a:rPr lang="en-US" altLang="zh-CN" sz="1650" dirty="0"/>
              <a:t>);</a:t>
            </a:r>
          </a:p>
          <a:p>
            <a:pPr marL="265430" lvl="2" indent="0" eaLnBrk="1" hangingPunct="1">
              <a:defRPr/>
            </a:pPr>
            <a:r>
              <a:rPr lang="en-US" altLang="zh-CN" sz="1650" dirty="0"/>
              <a:t>	return 0;</a:t>
            </a:r>
          </a:p>
          <a:p>
            <a:pPr marL="265430" lvl="2" indent="0" eaLnBrk="1" hangingPunct="1">
              <a:defRPr/>
            </a:pPr>
            <a:r>
              <a:rPr lang="en-US" altLang="zh-CN" sz="1650" dirty="0"/>
              <a:t>}</a:t>
            </a:r>
            <a:endParaRPr lang="en-US" altLang="zh-CN" sz="1500" dirty="0"/>
          </a:p>
        </p:txBody>
      </p:sp>
      <p:sp>
        <p:nvSpPr>
          <p:cNvPr id="3" name="矩形 2"/>
          <p:cNvSpPr/>
          <p:nvPr/>
        </p:nvSpPr>
        <p:spPr>
          <a:xfrm>
            <a:off x="233772" y="944725"/>
            <a:ext cx="8550696" cy="646331"/>
          </a:xfrm>
          <a:prstGeom prst="rect">
            <a:avLst/>
          </a:prstGeom>
        </p:spPr>
        <p:txBody>
          <a:bodyPr wrap="square">
            <a:spAutoFit/>
          </a:bodyPr>
          <a:lstStyle/>
          <a:p>
            <a:pPr lvl="1" eaLnBrk="1" hangingPunct="1">
              <a:defRPr/>
            </a:pPr>
            <a:r>
              <a:rPr lang="zh-CN" altLang="en-US" sz="1800" dirty="0"/>
              <a:t>程序示例</a:t>
            </a:r>
            <a:r>
              <a:rPr lang="en-US" altLang="zh-CN" sz="1800" dirty="0"/>
              <a:t>1</a:t>
            </a:r>
            <a:r>
              <a:rPr lang="zh-CN" altLang="en-US" sz="1800" dirty="0"/>
              <a:t>：你在时间</a:t>
            </a:r>
            <a:r>
              <a:rPr lang="en-US" altLang="zh-CN" sz="1800" dirty="0"/>
              <a:t>T1</a:t>
            </a:r>
            <a:r>
              <a:rPr lang="zh-CN" altLang="en-US" sz="1800" dirty="0"/>
              <a:t>接到了恐怖分子的威吓电话，他们绑架了一个人质，定时炸弹将在设定的</a:t>
            </a:r>
            <a:r>
              <a:rPr lang="en-US" altLang="zh-CN" sz="1800" dirty="0"/>
              <a:t>T2</a:t>
            </a:r>
            <a:r>
              <a:rPr lang="zh-CN" altLang="en-US" sz="1800" dirty="0"/>
              <a:t>时间爆炸，现在你有多少时间去拯救人质呢？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 构 体 概 念</a:t>
            </a:r>
          </a:p>
        </p:txBody>
      </p:sp>
      <p:sp>
        <p:nvSpPr>
          <p:cNvPr id="56323" name="Rectangle 3"/>
          <p:cNvSpPr>
            <a:spLocks noGrp="1" noChangeArrowheads="1"/>
          </p:cNvSpPr>
          <p:nvPr>
            <p:ph idx="1"/>
          </p:nvPr>
        </p:nvSpPr>
        <p:spPr>
          <a:xfrm>
            <a:off x="250825" y="1052513"/>
            <a:ext cx="8424863" cy="5472113"/>
          </a:xfrm>
        </p:spPr>
        <p:txBody>
          <a:bodyPr vert="horz" wrap="square" lIns="91440" tIns="45720" rIns="91440" bIns="45720" numCol="1" anchor="t" anchorCtr="0" compatLnSpc="1"/>
          <a:lstStyle/>
          <a:p>
            <a:pPr marL="290830" marR="0" lvl="0" indent="-290830" algn="l" defTabSz="914400" rtl="0" eaLnBrk="1" fontAlgn="base" latinLnBrk="0" hangingPunct="1">
              <a:lnSpc>
                <a:spcPct val="90000"/>
              </a:lnSpc>
              <a:spcBef>
                <a:spcPct val="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结构是</a:t>
            </a:r>
            <a:r>
              <a:rPr kumimoji="1" lang="zh-CN"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一种</a:t>
            </a:r>
            <a:r>
              <a:rPr kumimoji="1" lang="zh-CN"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mn-ea"/>
                <a:cs typeface="+mn-cs"/>
              </a:rPr>
              <a:t>构造</a:t>
            </a:r>
            <a:r>
              <a:rPr kumimoji="1" lang="zh-CN"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数据类型</a:t>
            </a:r>
            <a:endPar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endParaRPr>
          </a:p>
          <a:p>
            <a:pPr marL="290830" marR="0" lvl="0" indent="-290830" algn="l" defTabSz="914400" rtl="0" eaLnBrk="1" fontAlgn="base" latinLnBrk="0" hangingPunct="1">
              <a:lnSpc>
                <a:spcPct val="90000"/>
              </a:lnSpc>
              <a:spcBef>
                <a:spcPct val="0"/>
              </a:spcBef>
              <a:spcAft>
                <a:spcPct val="20000"/>
              </a:spcAft>
              <a:buClr>
                <a:srgbClr val="CC0000"/>
              </a:buClr>
              <a:buSzPct val="110000"/>
              <a:buFont typeface="Wingdings" panose="05000000000000000000" pitchFamily="2" charset="2"/>
              <a:buChar char="v"/>
              <a:defRPr/>
            </a:pPr>
            <a:r>
              <a:rPr kumimoji="1" lang="zh-CN"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用途：把</a:t>
            </a:r>
            <a:r>
              <a:rPr kumimoji="1" lang="zh-CN"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mn-ea"/>
                <a:cs typeface="+mn-cs"/>
              </a:rPr>
              <a:t>不同类型</a:t>
            </a:r>
            <a:r>
              <a:rPr kumimoji="1" lang="zh-CN"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的数据组合成一个整体-------</a:t>
            </a:r>
            <a:r>
              <a:rPr kumimoji="1" lang="zh-CN"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mn-ea"/>
                <a:cs typeface="+mn-cs"/>
              </a:rPr>
              <a:t>自定义</a:t>
            </a:r>
            <a:r>
              <a:rPr kumimoji="1" lang="zh-CN"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数据类型</a:t>
            </a:r>
            <a:endPar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endParaRPr>
          </a:p>
          <a:p>
            <a:pPr marL="662305" marR="0" lvl="1" indent="-180975" algn="l" defTabSz="914400" rtl="0" eaLnBrk="1" fontAlgn="base" latinLnBrk="0" hangingPunct="1">
              <a:lnSpc>
                <a:spcPct val="90000"/>
              </a:lnSpc>
              <a:spcBef>
                <a:spcPct val="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定义一个结构类型的一般形式：</a:t>
            </a:r>
          </a:p>
          <a:p>
            <a:pPr marL="1044575" marR="0" lvl="2" indent="-192405" algn="l" defTabSz="914400" rtl="0" eaLnBrk="1" fontAlgn="base" latinLnBrk="0" hangingPunct="1">
              <a:lnSpc>
                <a:spcPct val="9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chemeClr val="tx2"/>
                </a:solidFill>
                <a:effectLst/>
                <a:uLnTx/>
                <a:uFillTx/>
                <a:latin typeface="Arial" panose="020B0604020202020204" pitchFamily="34" charset="0"/>
                <a:ea typeface="+mn-ea"/>
              </a:rPr>
              <a:t>struct    </a:t>
            </a:r>
            <a:r>
              <a:rPr kumimoji="1" lang="en-US" altLang="zh-CN" sz="2400" b="1" i="0" u="none" strike="noStrike" kern="0" cap="none" spc="0" normalizeH="0" baseline="0" noProof="0" dirty="0">
                <a:ln>
                  <a:noFill/>
                </a:ln>
                <a:solidFill>
                  <a:srgbClr val="FF66FF"/>
                </a:solidFill>
                <a:effectLst/>
                <a:uLnTx/>
                <a:uFillTx/>
                <a:latin typeface="Arial" panose="020B0604020202020204" pitchFamily="34" charset="0"/>
                <a:ea typeface="+mn-ea"/>
              </a:rPr>
              <a:t> </a:t>
            </a:r>
            <a:r>
              <a:rPr kumimoji="1" lang="en-US" altLang="zh-CN" sz="2400" b="1" i="0" u="none" strike="noStrike" kern="0" cap="none" spc="0" normalizeH="0" baseline="0" noProof="0" dirty="0">
                <a:ln>
                  <a:noFill/>
                </a:ln>
                <a:solidFill>
                  <a:srgbClr val="FF3300"/>
                </a:solidFill>
                <a:effectLst/>
                <a:uLnTx/>
                <a:uFillTx/>
                <a:latin typeface="Arial" panose="020B0604020202020204" pitchFamily="34" charset="0"/>
                <a:ea typeface="+mn-ea"/>
              </a:rPr>
              <a:t>[</a:t>
            </a:r>
            <a:r>
              <a:rPr kumimoji="1" lang="zh-CN" altLang="zh-CN" sz="2400" b="1" i="0" u="none" strike="noStrike" kern="0" cap="none" spc="0" normalizeH="0" baseline="0" noProof="0" dirty="0">
                <a:ln>
                  <a:noFill/>
                </a:ln>
                <a:solidFill>
                  <a:schemeClr val="folHlink"/>
                </a:solidFill>
                <a:effectLst/>
                <a:uLnTx/>
                <a:uFillTx/>
                <a:latin typeface="Arial" panose="020B0604020202020204" pitchFamily="34" charset="0"/>
                <a:ea typeface="+mn-ea"/>
              </a:rPr>
              <a:t>结构体名</a:t>
            </a:r>
            <a:r>
              <a:rPr kumimoji="1" lang="zh-CN" altLang="zh-CN" sz="2400" b="1" i="0" u="none" strike="noStrike" kern="0" cap="none" spc="0" normalizeH="0" baseline="0" noProof="0" dirty="0">
                <a:ln>
                  <a:noFill/>
                </a:ln>
                <a:solidFill>
                  <a:srgbClr val="FF3300"/>
                </a:solidFill>
                <a:effectLst/>
                <a:uLnTx/>
                <a:uFillTx/>
                <a:latin typeface="Arial" panose="020B0604020202020204" pitchFamily="34" charset="0"/>
                <a:ea typeface="+mn-ea"/>
              </a:rPr>
              <a:t>]</a:t>
            </a:r>
          </a:p>
          <a:p>
            <a:pPr marL="1044575" marR="0" lvl="2" indent="-192405" algn="l" defTabSz="914400" rtl="0" eaLnBrk="1" fontAlgn="base" latinLnBrk="0" hangingPunct="1">
              <a:lnSpc>
                <a:spcPct val="9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FF3300"/>
                </a:solidFill>
                <a:effectLst/>
                <a:uLnTx/>
                <a:uFillTx/>
                <a:latin typeface="Arial" panose="020B0604020202020204" pitchFamily="34" charset="0"/>
                <a:ea typeface="+mn-ea"/>
              </a:rPr>
              <a:t>{</a:t>
            </a:r>
          </a:p>
          <a:p>
            <a:pPr marL="1044575" marR="0" lvl="2" indent="-192405" algn="l" defTabSz="914400" rtl="0" eaLnBrk="1" fontAlgn="base" latinLnBrk="0" hangingPunct="1">
              <a:lnSpc>
                <a:spcPct val="9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FF66FF"/>
                </a:solidFill>
                <a:effectLst/>
                <a:uLnTx/>
                <a:uFillTx/>
                <a:latin typeface="Arial" panose="020B0604020202020204" pitchFamily="34" charset="0"/>
                <a:ea typeface="+mn-ea"/>
              </a:rPr>
              <a:t>      </a:t>
            </a:r>
            <a:r>
              <a:rPr kumimoji="1" lang="zh-CN" altLang="en-US" sz="2400" b="1" i="0" u="none" strike="noStrike" kern="0" cap="none" spc="0" normalizeH="0" baseline="0" noProof="0" dirty="0">
                <a:ln>
                  <a:noFill/>
                </a:ln>
                <a:solidFill>
                  <a:srgbClr val="0000CC"/>
                </a:solidFill>
                <a:effectLst/>
                <a:uLnTx/>
                <a:uFillTx/>
                <a:latin typeface="Arial" panose="020B0604020202020204" pitchFamily="34" charset="0"/>
                <a:ea typeface="+mn-ea"/>
              </a:rPr>
              <a:t>类型标识符    成员名；</a:t>
            </a:r>
          </a:p>
          <a:p>
            <a:pPr marL="1044575" marR="0" lvl="2" indent="-192405" algn="l" defTabSz="914400" rtl="0" eaLnBrk="1" fontAlgn="base" latinLnBrk="0" hangingPunct="1">
              <a:lnSpc>
                <a:spcPct val="90000"/>
              </a:lnSpc>
              <a:spcBef>
                <a:spcPct val="0"/>
              </a:spcBef>
              <a:spcAft>
                <a:spcPct val="20000"/>
              </a:spcAft>
              <a:buClr>
                <a:srgbClr val="FF0066"/>
              </a:buClr>
              <a:buSzPct val="135000"/>
              <a:buFontTx/>
              <a:buNone/>
              <a:defRPr/>
            </a:pPr>
            <a:r>
              <a:rPr kumimoji="1" lang="zh-CN" altLang="en-US" sz="2400" b="1" i="0" u="none" strike="noStrike" kern="0" cap="none" spc="0" normalizeH="0" baseline="0" noProof="0" dirty="0">
                <a:ln>
                  <a:noFill/>
                </a:ln>
                <a:solidFill>
                  <a:srgbClr val="0000CC"/>
                </a:solidFill>
                <a:effectLst/>
                <a:uLnTx/>
                <a:uFillTx/>
                <a:latin typeface="Arial" panose="020B0604020202020204" pitchFamily="34" charset="0"/>
                <a:ea typeface="+mn-ea"/>
              </a:rPr>
              <a:t>      类型标识符    成员名；</a:t>
            </a:r>
          </a:p>
          <a:p>
            <a:pPr marL="1044575" marR="0" lvl="2" indent="-192405" algn="l" defTabSz="914400" rtl="0" eaLnBrk="1" fontAlgn="base" latinLnBrk="0" hangingPunct="1">
              <a:lnSpc>
                <a:spcPct val="90000"/>
              </a:lnSpc>
              <a:spcBef>
                <a:spcPct val="0"/>
              </a:spcBef>
              <a:spcAft>
                <a:spcPct val="20000"/>
              </a:spcAft>
              <a:buClr>
                <a:srgbClr val="FF0066"/>
              </a:buClr>
              <a:buSzPct val="135000"/>
              <a:buFontTx/>
              <a:buNone/>
              <a:defRPr/>
            </a:pPr>
            <a:r>
              <a:rPr kumimoji="1" lang="zh-CN" altLang="en-US" sz="2400" b="1" i="0" u="none" strike="noStrike" kern="0" cap="none" spc="0" normalizeH="0" baseline="0" noProof="0" dirty="0">
                <a:ln>
                  <a:noFill/>
                </a:ln>
                <a:solidFill>
                  <a:srgbClr val="0000CC"/>
                </a:solidFill>
                <a:effectLst/>
                <a:uLnTx/>
                <a:uFillTx/>
                <a:latin typeface="Arial" panose="020B0604020202020204" pitchFamily="34" charset="0"/>
                <a:ea typeface="+mn-ea"/>
              </a:rPr>
              <a:t>         </a:t>
            </a:r>
            <a:r>
              <a:rPr kumimoji="1" lang="en-US" altLang="zh-CN" sz="2400" b="1" i="0" u="none" strike="noStrike" kern="0" cap="none" spc="0" normalizeH="0" baseline="0" noProof="0" dirty="0">
                <a:ln>
                  <a:noFill/>
                </a:ln>
                <a:solidFill>
                  <a:srgbClr val="0000CC"/>
                </a:solidFill>
                <a:effectLst/>
                <a:uLnTx/>
                <a:uFillTx/>
                <a:latin typeface="Arial" panose="020B0604020202020204" pitchFamily="34" charset="0"/>
                <a:ea typeface="+mn-ea"/>
              </a:rPr>
              <a:t>…………….</a:t>
            </a:r>
          </a:p>
          <a:p>
            <a:pPr marL="1044575" marR="0" lvl="2" indent="-192405" algn="l" defTabSz="914400" rtl="0" eaLnBrk="1" fontAlgn="base" latinLnBrk="0" hangingPunct="1">
              <a:lnSpc>
                <a:spcPct val="9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FF3300"/>
                </a:solidFill>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FF0000"/>
                </a:solidFill>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Char char="§"/>
              <a:defRPr/>
            </a:pPr>
            <a:r>
              <a:rPr kumimoji="1"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mn-ea"/>
              </a:rPr>
              <a:t>struct</a:t>
            </a:r>
            <a:r>
              <a:rPr kumimoji="1" lang="zh-CN" altLang="zh-CN" sz="2400" b="1" i="0" u="none" strike="noStrike" kern="0" cap="none" spc="0" normalizeH="0" baseline="0" noProof="0" dirty="0">
                <a:ln>
                  <a:noFill/>
                </a:ln>
                <a:solidFill>
                  <a:schemeClr val="tx1"/>
                </a:solidFill>
                <a:effectLst/>
                <a:uLnTx/>
                <a:uFillTx/>
                <a:latin typeface="Arial" panose="020B0604020202020204" pitchFamily="34" charset="0"/>
                <a:ea typeface="+mn-ea"/>
              </a:rPr>
              <a:t>是</a:t>
            </a:r>
            <a:r>
              <a:rPr kumimoji="1" lang="zh-CN" altLang="zh-CN" sz="2400" b="1" i="0" u="none" strike="noStrike" kern="0" cap="none" spc="0" normalizeH="0" baseline="0" noProof="0" dirty="0">
                <a:ln>
                  <a:noFill/>
                </a:ln>
                <a:solidFill>
                  <a:schemeClr val="tx2"/>
                </a:solidFill>
                <a:effectLst/>
                <a:uLnTx/>
                <a:uFillTx/>
                <a:latin typeface="Arial" panose="020B0604020202020204" pitchFamily="34" charset="0"/>
                <a:ea typeface="+mn-ea"/>
              </a:rPr>
              <a:t>关键字，</a:t>
            </a:r>
            <a:r>
              <a:rPr kumimoji="1" lang="zh-CN" altLang="zh-CN" sz="2400" b="1" i="0" u="none" strike="noStrike" kern="0" cap="none" spc="0" normalizeH="0" baseline="0" noProof="0" dirty="0">
                <a:ln>
                  <a:noFill/>
                </a:ln>
                <a:solidFill>
                  <a:schemeClr val="tx1"/>
                </a:solidFill>
                <a:effectLst/>
                <a:uLnTx/>
                <a:uFillTx/>
                <a:latin typeface="Arial" panose="020B0604020202020204" pitchFamily="34" charset="0"/>
                <a:ea typeface="+mn-ea"/>
              </a:rPr>
              <a:t>不能省略</a:t>
            </a:r>
            <a:endParaRPr kumimoji="1" lang="zh-CN" altLang="en-US" sz="2400" b="1" i="0" u="none" strike="noStrike" kern="0" cap="none" spc="0" normalizeH="0" baseline="0" noProof="0" dirty="0">
              <a:ln>
                <a:noFill/>
              </a:ln>
              <a:solidFill>
                <a:srgbClr val="FF0000"/>
              </a:solidFill>
              <a:effectLst/>
              <a:uLnTx/>
              <a:uFillTx/>
              <a:latin typeface="Arial" panose="020B0604020202020204" pitchFamily="34" charset="0"/>
              <a:ea typeface="+mn-ea"/>
            </a:endParaRP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Char char="§"/>
              <a:defRPr/>
            </a:pPr>
            <a:r>
              <a:rPr kumimoji="1" lang="zh-CN" altLang="zh-CN" sz="2400" b="1" i="0" u="none" strike="noStrike" kern="0" cap="none" spc="0" normalizeH="0" baseline="0" noProof="0" dirty="0">
                <a:ln>
                  <a:noFill/>
                </a:ln>
                <a:solidFill>
                  <a:schemeClr val="folHlink"/>
                </a:solidFill>
                <a:effectLst/>
                <a:uLnTx/>
                <a:uFillTx/>
                <a:latin typeface="Arial" panose="020B0604020202020204" pitchFamily="34" charset="0"/>
                <a:ea typeface="+mn-ea"/>
              </a:rPr>
              <a:t>结构体名：</a:t>
            </a:r>
            <a:r>
              <a:rPr kumimoji="1" lang="zh-CN" altLang="en-US" sz="2400" b="1" i="0" u="none" strike="noStrike" kern="0" cap="none" spc="0" normalizeH="0" baseline="0" noProof="0" dirty="0">
                <a:ln>
                  <a:noFill/>
                </a:ln>
                <a:solidFill>
                  <a:schemeClr val="tx1"/>
                </a:solidFill>
                <a:effectLst/>
                <a:uLnTx/>
                <a:uFillTx/>
                <a:latin typeface="Arial" panose="020B0604020202020204" pitchFamily="34" charset="0"/>
                <a:ea typeface="+mn-ea"/>
              </a:rPr>
              <a:t>合法标识符，可省</a:t>
            </a:r>
            <a:r>
              <a:rPr kumimoji="1" lang="en-US" altLang="zh-CN" sz="2400" b="1" i="0" u="none" strike="noStrike" kern="0" cap="none" spc="0" normalizeH="0" baseline="0" noProof="0" dirty="0">
                <a:ln>
                  <a:noFill/>
                </a:ln>
                <a:solidFill>
                  <a:schemeClr val="tx1"/>
                </a:solidFill>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9900"/>
                </a:solidFill>
                <a:effectLst/>
                <a:uLnTx/>
                <a:uFillTx/>
                <a:latin typeface="Arial" panose="020B0604020202020204" pitchFamily="34" charset="0"/>
                <a:ea typeface="+mn-ea"/>
              </a:rPr>
              <a:t>无名结构体</a:t>
            </a:r>
          </a:p>
          <a:p>
            <a:pPr marL="662305" marR="0" lvl="1" indent="-180975" algn="l" defTabSz="914400" rtl="0" eaLnBrk="1" fontAlgn="base" latinLnBrk="0" hangingPunct="1">
              <a:lnSpc>
                <a:spcPct val="9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chemeClr val="tx1"/>
                </a:solidFill>
                <a:effectLst/>
                <a:uLnTx/>
                <a:uFillTx/>
                <a:latin typeface="Arial" panose="020B0604020202020204" pitchFamily="34" charset="0"/>
                <a:ea typeface="+mn-ea"/>
              </a:rPr>
              <a:t>成员类型可以是基本型或构造型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772" y="944724"/>
            <a:ext cx="8550696" cy="369332"/>
          </a:xfrm>
          <a:prstGeom prst="rect">
            <a:avLst/>
          </a:prstGeom>
        </p:spPr>
        <p:txBody>
          <a:bodyPr wrap="square">
            <a:spAutoFit/>
          </a:bodyPr>
          <a:lstStyle/>
          <a:p>
            <a:pPr lvl="1" eaLnBrk="1" hangingPunct="1">
              <a:defRPr/>
            </a:pPr>
            <a:r>
              <a:rPr lang="zh-CN" altLang="en-US" sz="1800" dirty="0"/>
              <a:t>程序示例</a:t>
            </a:r>
            <a:r>
              <a:rPr lang="en-US" altLang="zh-CN" sz="1800" dirty="0"/>
              <a:t>2</a:t>
            </a:r>
            <a:r>
              <a:rPr lang="zh-CN" altLang="en-US" sz="1800" dirty="0"/>
              <a:t>：男女乒乓球混双比赛，积分高的男队员依次与积分低的女队员组队！</a:t>
            </a:r>
          </a:p>
        </p:txBody>
      </p:sp>
      <p:sp>
        <p:nvSpPr>
          <p:cNvPr id="4" name="Text Box 5"/>
          <p:cNvSpPr txBox="1">
            <a:spLocks noChangeArrowheads="1"/>
          </p:cNvSpPr>
          <p:nvPr/>
        </p:nvSpPr>
        <p:spPr bwMode="auto">
          <a:xfrm>
            <a:off x="629562" y="1197801"/>
            <a:ext cx="6210690" cy="4918366"/>
          </a:xfrm>
          <a:prstGeom prst="rect">
            <a:avLst/>
          </a:prstGeom>
          <a:solidFill>
            <a:srgbClr val="EBFFFF"/>
          </a:solidFill>
          <a:ln w="38100">
            <a:solidFill>
              <a:srgbClr val="3399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65430" lvl="2" indent="0" eaLnBrk="1" hangingPunct="1">
              <a:defRPr/>
            </a:pPr>
            <a:r>
              <a:rPr lang="en-US" altLang="zh-CN" sz="1500" dirty="0">
                <a:latin typeface="+mn-ea"/>
                <a:ea typeface="+mn-ea"/>
              </a:rPr>
              <a:t>#include&lt;</a:t>
            </a:r>
            <a:r>
              <a:rPr lang="en-US" altLang="zh-CN" sz="1500" dirty="0" err="1">
                <a:latin typeface="+mn-ea"/>
                <a:ea typeface="+mn-ea"/>
              </a:rPr>
              <a:t>stdio.h</a:t>
            </a:r>
            <a:r>
              <a:rPr lang="en-US" altLang="zh-CN" sz="1500" dirty="0">
                <a:latin typeface="+mn-ea"/>
                <a:ea typeface="+mn-ea"/>
              </a:rPr>
              <a:t>&gt;</a:t>
            </a:r>
          </a:p>
          <a:p>
            <a:pPr marL="265430" lvl="2" indent="0" eaLnBrk="1" hangingPunct="1">
              <a:defRPr/>
            </a:pPr>
            <a:r>
              <a:rPr lang="en-US" altLang="zh-CN" sz="1500" dirty="0">
                <a:latin typeface="+mn-ea"/>
                <a:ea typeface="+mn-ea"/>
              </a:rPr>
              <a:t>#include&lt;</a:t>
            </a:r>
            <a:r>
              <a:rPr lang="en-US" altLang="zh-CN" sz="1500" dirty="0" err="1">
                <a:latin typeface="+mn-ea"/>
                <a:ea typeface="+mn-ea"/>
              </a:rPr>
              <a:t>string.h</a:t>
            </a:r>
            <a:r>
              <a:rPr lang="en-US" altLang="zh-CN" sz="1500" dirty="0">
                <a:latin typeface="+mn-ea"/>
                <a:ea typeface="+mn-ea"/>
              </a:rPr>
              <a:t>&gt;</a:t>
            </a:r>
          </a:p>
          <a:p>
            <a:pPr marL="265430" lvl="2" indent="0" eaLnBrk="1" hangingPunct="1">
              <a:defRPr/>
            </a:pPr>
            <a:r>
              <a:rPr lang="en-US" altLang="zh-CN" sz="1500" dirty="0" err="1">
                <a:latin typeface="+mn-ea"/>
                <a:ea typeface="+mn-ea"/>
              </a:rPr>
              <a:t>struct</a:t>
            </a:r>
            <a:r>
              <a:rPr lang="en-US" altLang="zh-CN" sz="1500" dirty="0">
                <a:latin typeface="+mn-ea"/>
                <a:ea typeface="+mn-ea"/>
              </a:rPr>
              <a:t> Friend</a:t>
            </a:r>
          </a:p>
          <a:p>
            <a:pPr marL="265430" lvl="2" indent="0" eaLnBrk="1" hangingPunct="1">
              <a:defRPr/>
            </a:pPr>
            <a:r>
              <a:rPr lang="en-US" altLang="zh-CN" sz="1500" dirty="0">
                <a:latin typeface="+mn-ea"/>
                <a:ea typeface="+mn-ea"/>
              </a:rPr>
              <a:t>{	char sex;</a:t>
            </a:r>
          </a:p>
          <a:p>
            <a:pPr marL="265430" lvl="2" indent="0" eaLnBrk="1" hangingPunct="1">
              <a:defRPr/>
            </a:pPr>
            <a:r>
              <a:rPr lang="en-US" altLang="zh-CN" sz="1500" dirty="0">
                <a:latin typeface="+mn-ea"/>
                <a:ea typeface="+mn-ea"/>
              </a:rPr>
              <a:t>	char name[100];</a:t>
            </a:r>
          </a:p>
          <a:p>
            <a:pPr marL="265430" lvl="2" indent="0" eaLnBrk="1" hangingPunct="1">
              <a:defRPr/>
            </a:pPr>
            <a:r>
              <a:rPr lang="en-US" altLang="zh-CN" sz="1500" dirty="0">
                <a:latin typeface="+mn-ea"/>
                <a:ea typeface="+mn-ea"/>
              </a:rPr>
              <a:t>	</a:t>
            </a:r>
            <a:r>
              <a:rPr lang="en-US" altLang="zh-CN" sz="1500" dirty="0" err="1">
                <a:latin typeface="+mn-ea"/>
                <a:ea typeface="+mn-ea"/>
              </a:rPr>
              <a:t>int</a:t>
            </a:r>
            <a:r>
              <a:rPr lang="en-US" altLang="zh-CN" sz="1500" dirty="0">
                <a:latin typeface="+mn-ea"/>
                <a:ea typeface="+mn-ea"/>
              </a:rPr>
              <a:t> score;</a:t>
            </a:r>
          </a:p>
          <a:p>
            <a:pPr marL="265430" lvl="2" indent="0" eaLnBrk="1" hangingPunct="1">
              <a:defRPr/>
            </a:pPr>
            <a:r>
              <a:rPr lang="en-US" altLang="zh-CN" sz="1500" dirty="0">
                <a:latin typeface="+mn-ea"/>
                <a:ea typeface="+mn-ea"/>
              </a:rPr>
              <a:t>};</a:t>
            </a:r>
          </a:p>
          <a:p>
            <a:pPr marL="265430" lvl="2" indent="0" eaLnBrk="1" hangingPunct="1">
              <a:defRPr/>
            </a:pPr>
            <a:r>
              <a:rPr lang="en-US" altLang="zh-CN" sz="1500" dirty="0" err="1">
                <a:latin typeface="+mn-ea"/>
                <a:ea typeface="+mn-ea"/>
              </a:rPr>
              <a:t>int</a:t>
            </a:r>
            <a:r>
              <a:rPr lang="en-US" altLang="zh-CN" sz="1500" dirty="0">
                <a:latin typeface="+mn-ea"/>
                <a:ea typeface="+mn-ea"/>
              </a:rPr>
              <a:t> sort(</a:t>
            </a:r>
            <a:r>
              <a:rPr lang="en-US" altLang="zh-CN" sz="1500" dirty="0" err="1">
                <a:latin typeface="+mn-ea"/>
                <a:ea typeface="+mn-ea"/>
              </a:rPr>
              <a:t>struct</a:t>
            </a:r>
            <a:r>
              <a:rPr lang="en-US" altLang="zh-CN" sz="1500" dirty="0">
                <a:latin typeface="+mn-ea"/>
                <a:ea typeface="+mn-ea"/>
              </a:rPr>
              <a:t> Friend *</a:t>
            </a:r>
            <a:r>
              <a:rPr lang="en-US" altLang="zh-CN" sz="1500" dirty="0" err="1">
                <a:latin typeface="+mn-ea"/>
                <a:ea typeface="+mn-ea"/>
              </a:rPr>
              <a:t>Hd</a:t>
            </a:r>
            <a:r>
              <a:rPr lang="en-US" altLang="zh-CN" sz="1500" dirty="0">
                <a:latin typeface="+mn-ea"/>
                <a:ea typeface="+mn-ea"/>
              </a:rPr>
              <a:t>, </a:t>
            </a:r>
            <a:r>
              <a:rPr lang="en-US" altLang="zh-CN" sz="1500" dirty="0" err="1">
                <a:latin typeface="+mn-ea"/>
                <a:ea typeface="+mn-ea"/>
              </a:rPr>
              <a:t>int</a:t>
            </a:r>
            <a:r>
              <a:rPr lang="en-US" altLang="zh-CN" sz="1500" dirty="0">
                <a:latin typeface="+mn-ea"/>
                <a:ea typeface="+mn-ea"/>
              </a:rPr>
              <a:t> n)</a:t>
            </a:r>
          </a:p>
          <a:p>
            <a:pPr marL="265430" lvl="2" indent="0" eaLnBrk="1" hangingPunct="1">
              <a:defRPr/>
            </a:pPr>
            <a:r>
              <a:rPr lang="en-US" altLang="zh-CN" sz="1500" dirty="0">
                <a:latin typeface="+mn-ea"/>
                <a:ea typeface="+mn-ea"/>
              </a:rPr>
              <a:t>{	</a:t>
            </a:r>
            <a:r>
              <a:rPr lang="en-US" altLang="zh-CN" sz="1500" dirty="0" err="1">
                <a:latin typeface="+mn-ea"/>
                <a:ea typeface="+mn-ea"/>
              </a:rPr>
              <a:t>int</a:t>
            </a:r>
            <a:r>
              <a:rPr lang="en-US" altLang="zh-CN" sz="1500" dirty="0">
                <a:latin typeface="+mn-ea"/>
                <a:ea typeface="+mn-ea"/>
              </a:rPr>
              <a:t> </a:t>
            </a:r>
            <a:r>
              <a:rPr lang="en-US" altLang="zh-CN" sz="1500" dirty="0" err="1">
                <a:latin typeface="+mn-ea"/>
                <a:ea typeface="+mn-ea"/>
              </a:rPr>
              <a:t>i,j,max</a:t>
            </a:r>
            <a:r>
              <a:rPr lang="en-US" altLang="zh-CN" sz="1500" dirty="0">
                <a:latin typeface="+mn-ea"/>
                <a:ea typeface="+mn-ea"/>
              </a:rPr>
              <a:t>;</a:t>
            </a:r>
          </a:p>
          <a:p>
            <a:pPr marL="265430" lvl="2" indent="0" eaLnBrk="1" hangingPunct="1">
              <a:defRPr/>
            </a:pPr>
            <a:r>
              <a:rPr lang="en-US" altLang="zh-CN" sz="1500" dirty="0">
                <a:latin typeface="+mn-ea"/>
                <a:ea typeface="+mn-ea"/>
              </a:rPr>
              <a:t>	</a:t>
            </a:r>
            <a:r>
              <a:rPr lang="en-US" altLang="zh-CN" sz="1500" dirty="0" err="1">
                <a:latin typeface="+mn-ea"/>
                <a:ea typeface="+mn-ea"/>
              </a:rPr>
              <a:t>struct</a:t>
            </a:r>
            <a:r>
              <a:rPr lang="en-US" altLang="zh-CN" sz="1500" dirty="0">
                <a:latin typeface="+mn-ea"/>
                <a:ea typeface="+mn-ea"/>
              </a:rPr>
              <a:t>  Friend temp;</a:t>
            </a:r>
          </a:p>
          <a:p>
            <a:pPr marL="265430" lvl="2" indent="0" eaLnBrk="1" hangingPunct="1">
              <a:defRPr/>
            </a:pPr>
            <a:r>
              <a:rPr lang="en-US" altLang="zh-CN" sz="1500" dirty="0">
                <a:latin typeface="+mn-ea"/>
                <a:ea typeface="+mn-ea"/>
              </a:rPr>
              <a:t>	for(i=0;i&lt;n-1;i++)</a:t>
            </a:r>
          </a:p>
          <a:p>
            <a:pPr marL="265430" lvl="2" indent="0" eaLnBrk="1" hangingPunct="1">
              <a:defRPr/>
            </a:pPr>
            <a:r>
              <a:rPr lang="en-US" altLang="zh-CN" sz="1500" dirty="0">
                <a:latin typeface="+mn-ea"/>
                <a:ea typeface="+mn-ea"/>
              </a:rPr>
              <a:t>	{	max = i;</a:t>
            </a:r>
          </a:p>
          <a:p>
            <a:pPr marL="265430" lvl="2" indent="0" eaLnBrk="1" hangingPunct="1">
              <a:defRPr/>
            </a:pPr>
            <a:r>
              <a:rPr lang="en-US" altLang="zh-CN" sz="1500" dirty="0">
                <a:latin typeface="+mn-ea"/>
                <a:ea typeface="+mn-ea"/>
              </a:rPr>
              <a:t>		for(j=i+1;j&lt;</a:t>
            </a:r>
            <a:r>
              <a:rPr lang="en-US" altLang="zh-CN" sz="1500" dirty="0" err="1">
                <a:latin typeface="+mn-ea"/>
                <a:ea typeface="+mn-ea"/>
              </a:rPr>
              <a:t>n;j</a:t>
            </a:r>
            <a:r>
              <a:rPr lang="en-US" altLang="zh-CN" sz="1500" dirty="0">
                <a:latin typeface="+mn-ea"/>
                <a:ea typeface="+mn-ea"/>
              </a:rPr>
              <a:t>++)</a:t>
            </a:r>
          </a:p>
          <a:p>
            <a:pPr marL="265430" lvl="2" indent="0" eaLnBrk="1" hangingPunct="1">
              <a:defRPr/>
            </a:pPr>
            <a:r>
              <a:rPr lang="en-US" altLang="zh-CN" sz="1500" dirty="0">
                <a:latin typeface="+mn-ea"/>
                <a:ea typeface="+mn-ea"/>
              </a:rPr>
              <a:t>			if(</a:t>
            </a:r>
            <a:r>
              <a:rPr lang="en-US" altLang="zh-CN" sz="1500" dirty="0" err="1">
                <a:latin typeface="+mn-ea"/>
                <a:ea typeface="+mn-ea"/>
              </a:rPr>
              <a:t>Hd</a:t>
            </a:r>
            <a:r>
              <a:rPr lang="en-US" altLang="zh-CN" sz="1500" dirty="0">
                <a:latin typeface="+mn-ea"/>
                <a:ea typeface="+mn-ea"/>
              </a:rPr>
              <a:t>[max].score&lt;</a:t>
            </a:r>
            <a:r>
              <a:rPr lang="en-US" altLang="zh-CN" sz="1500" dirty="0" err="1">
                <a:latin typeface="+mn-ea"/>
                <a:ea typeface="+mn-ea"/>
              </a:rPr>
              <a:t>Hd</a:t>
            </a:r>
            <a:r>
              <a:rPr lang="en-US" altLang="zh-CN" sz="1500" dirty="0">
                <a:latin typeface="+mn-ea"/>
                <a:ea typeface="+mn-ea"/>
              </a:rPr>
              <a:t>[j].score) max =j; </a:t>
            </a:r>
          </a:p>
          <a:p>
            <a:pPr marL="265430" lvl="2" indent="0" eaLnBrk="1" hangingPunct="1">
              <a:defRPr/>
            </a:pPr>
            <a:r>
              <a:rPr lang="en-US" altLang="zh-CN" sz="1500" dirty="0">
                <a:latin typeface="+mn-ea"/>
                <a:ea typeface="+mn-ea"/>
              </a:rPr>
              <a:t>		temp = </a:t>
            </a:r>
            <a:r>
              <a:rPr lang="en-US" altLang="zh-CN" sz="1500" dirty="0" err="1">
                <a:latin typeface="+mn-ea"/>
                <a:ea typeface="+mn-ea"/>
              </a:rPr>
              <a:t>Hd</a:t>
            </a:r>
            <a:r>
              <a:rPr lang="en-US" altLang="zh-CN" sz="1500" dirty="0">
                <a:latin typeface="+mn-ea"/>
                <a:ea typeface="+mn-ea"/>
              </a:rPr>
              <a:t>[i];</a:t>
            </a:r>
          </a:p>
          <a:p>
            <a:pPr marL="265430" lvl="2" indent="0" eaLnBrk="1" hangingPunct="1">
              <a:defRPr/>
            </a:pPr>
            <a:r>
              <a:rPr lang="en-US" altLang="zh-CN" sz="1500" dirty="0">
                <a:latin typeface="+mn-ea"/>
                <a:ea typeface="+mn-ea"/>
              </a:rPr>
              <a:t>		</a:t>
            </a:r>
            <a:r>
              <a:rPr lang="en-US" altLang="zh-CN" sz="1500" dirty="0" err="1">
                <a:latin typeface="+mn-ea"/>
                <a:ea typeface="+mn-ea"/>
              </a:rPr>
              <a:t>Hd</a:t>
            </a:r>
            <a:r>
              <a:rPr lang="en-US" altLang="zh-CN" sz="1500" dirty="0">
                <a:latin typeface="+mn-ea"/>
                <a:ea typeface="+mn-ea"/>
              </a:rPr>
              <a:t>[i] = </a:t>
            </a:r>
            <a:r>
              <a:rPr lang="en-US" altLang="zh-CN" sz="1500" dirty="0" err="1">
                <a:latin typeface="+mn-ea"/>
                <a:ea typeface="+mn-ea"/>
              </a:rPr>
              <a:t>Hd</a:t>
            </a:r>
            <a:r>
              <a:rPr lang="en-US" altLang="zh-CN" sz="1500" dirty="0">
                <a:latin typeface="+mn-ea"/>
                <a:ea typeface="+mn-ea"/>
              </a:rPr>
              <a:t>[max];</a:t>
            </a:r>
          </a:p>
          <a:p>
            <a:pPr marL="265430" lvl="2" indent="0" eaLnBrk="1" hangingPunct="1">
              <a:defRPr/>
            </a:pPr>
            <a:r>
              <a:rPr lang="en-US" altLang="zh-CN" sz="1500" dirty="0">
                <a:latin typeface="+mn-ea"/>
                <a:ea typeface="+mn-ea"/>
              </a:rPr>
              <a:t>		</a:t>
            </a:r>
            <a:r>
              <a:rPr lang="en-US" altLang="zh-CN" sz="1500" dirty="0" err="1">
                <a:latin typeface="+mn-ea"/>
                <a:ea typeface="+mn-ea"/>
              </a:rPr>
              <a:t>Hd</a:t>
            </a:r>
            <a:r>
              <a:rPr lang="en-US" altLang="zh-CN" sz="1500" dirty="0">
                <a:latin typeface="+mn-ea"/>
                <a:ea typeface="+mn-ea"/>
              </a:rPr>
              <a:t>[max] = temp;</a:t>
            </a:r>
          </a:p>
          <a:p>
            <a:pPr marL="265430" lvl="2" indent="0" eaLnBrk="1" hangingPunct="1">
              <a:defRPr/>
            </a:pPr>
            <a:r>
              <a:rPr lang="en-US" altLang="zh-CN" sz="1500" dirty="0">
                <a:latin typeface="+mn-ea"/>
                <a:ea typeface="+mn-ea"/>
              </a:rPr>
              <a:t>	}</a:t>
            </a:r>
          </a:p>
          <a:p>
            <a:pPr marL="265430" lvl="2" indent="0" eaLnBrk="1" hangingPunct="1">
              <a:defRPr/>
            </a:pPr>
            <a:r>
              <a:rPr lang="en-US" altLang="zh-CN" sz="1500" dirty="0">
                <a:latin typeface="+mn-ea"/>
                <a:ea typeface="+mn-ea"/>
              </a:rPr>
              <a:t>	return 0;</a:t>
            </a:r>
          </a:p>
          <a:p>
            <a:pPr marL="265430" lvl="2" indent="0" eaLnBrk="1" hangingPunct="1">
              <a:defRPr/>
            </a:pPr>
            <a:r>
              <a:rPr lang="en-US" altLang="zh-CN" sz="1500" dirty="0">
                <a:latin typeface="+mn-ea"/>
                <a:ea typeface="+mn-ea"/>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467544" y="811530"/>
            <a:ext cx="7992888" cy="5380031"/>
          </a:xfrm>
          <a:prstGeom prst="rect">
            <a:avLst/>
          </a:prstGeom>
          <a:solidFill>
            <a:srgbClr val="EBFFFF"/>
          </a:solidFill>
          <a:ln w="38100">
            <a:solidFill>
              <a:srgbClr val="3399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500" tIns="35100" rIns="67500" bIns="351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65430" lvl="2" indent="0" eaLnBrk="1" hangingPunct="1">
              <a:defRPr/>
            </a:pPr>
            <a:r>
              <a:rPr lang="en-US" altLang="zh-CN" sz="1500" dirty="0" err="1">
                <a:latin typeface="+mn-ea"/>
                <a:ea typeface="+mn-ea"/>
              </a:rPr>
              <a:t>int</a:t>
            </a:r>
            <a:r>
              <a:rPr lang="en-US" altLang="zh-CN" sz="1500" dirty="0">
                <a:latin typeface="+mn-ea"/>
                <a:ea typeface="+mn-ea"/>
              </a:rPr>
              <a:t> main()</a:t>
            </a:r>
          </a:p>
          <a:p>
            <a:pPr marL="265430" lvl="2" indent="0" eaLnBrk="1" hangingPunct="1">
              <a:defRPr/>
            </a:pPr>
            <a:r>
              <a:rPr lang="en-US" altLang="zh-CN" sz="1500" dirty="0">
                <a:latin typeface="+mn-ea"/>
                <a:ea typeface="+mn-ea"/>
              </a:rPr>
              <a:t>{	</a:t>
            </a:r>
            <a:r>
              <a:rPr lang="en-US" altLang="zh-CN" sz="1500" dirty="0" err="1">
                <a:latin typeface="+mn-ea"/>
                <a:ea typeface="+mn-ea"/>
              </a:rPr>
              <a:t>int</a:t>
            </a:r>
            <a:r>
              <a:rPr lang="en-US" altLang="zh-CN" sz="1500" dirty="0">
                <a:latin typeface="+mn-ea"/>
                <a:ea typeface="+mn-ea"/>
              </a:rPr>
              <a:t> </a:t>
            </a:r>
            <a:r>
              <a:rPr lang="en-US" altLang="zh-CN" sz="1500" dirty="0" err="1">
                <a:latin typeface="+mn-ea"/>
                <a:ea typeface="+mn-ea"/>
              </a:rPr>
              <a:t>n,i</a:t>
            </a:r>
            <a:r>
              <a:rPr lang="en-US" altLang="zh-CN" sz="1500" dirty="0">
                <a:latin typeface="+mn-ea"/>
                <a:ea typeface="+mn-ea"/>
              </a:rPr>
              <a:t>=0,boyi=0,girli=0;</a:t>
            </a:r>
          </a:p>
          <a:p>
            <a:pPr marL="265430" lvl="2" indent="0" eaLnBrk="1" hangingPunct="1">
              <a:defRPr/>
            </a:pPr>
            <a:r>
              <a:rPr lang="en-US" altLang="zh-CN" sz="1500" dirty="0">
                <a:latin typeface="+mn-ea"/>
                <a:ea typeface="+mn-ea"/>
              </a:rPr>
              <a:t>	</a:t>
            </a:r>
            <a:r>
              <a:rPr lang="en-US" altLang="zh-CN" sz="1500" dirty="0" err="1">
                <a:latin typeface="+mn-ea"/>
                <a:ea typeface="+mn-ea"/>
              </a:rPr>
              <a:t>struct</a:t>
            </a:r>
            <a:r>
              <a:rPr lang="en-US" altLang="zh-CN" sz="1500" dirty="0">
                <a:latin typeface="+mn-ea"/>
                <a:ea typeface="+mn-ea"/>
              </a:rPr>
              <a:t> Friend boys[200],girls[200],temp;</a:t>
            </a:r>
          </a:p>
          <a:p>
            <a:pPr marL="265430" lvl="2" indent="0" eaLnBrk="1" hangingPunct="1">
              <a:defRPr/>
            </a:pPr>
            <a:r>
              <a:rPr lang="en-US" altLang="zh-CN" sz="1500" dirty="0">
                <a:latin typeface="+mn-ea"/>
                <a:ea typeface="+mn-ea"/>
              </a:rPr>
              <a:t>	for(i=0;i&lt;10;i++)</a:t>
            </a:r>
          </a:p>
          <a:p>
            <a:pPr marL="265430" lvl="2" indent="0" eaLnBrk="1" hangingPunct="1">
              <a:defRPr/>
            </a:pPr>
            <a:r>
              <a:rPr lang="en-US" altLang="zh-CN" sz="1500" dirty="0">
                <a:latin typeface="+mn-ea"/>
                <a:ea typeface="+mn-ea"/>
              </a:rPr>
              <a:t>	{	</a:t>
            </a:r>
            <a:r>
              <a:rPr lang="en-US" altLang="zh-CN" sz="1500" dirty="0" err="1">
                <a:latin typeface="+mn-ea"/>
                <a:ea typeface="+mn-ea"/>
              </a:rPr>
              <a:t>scanf</a:t>
            </a:r>
            <a:r>
              <a:rPr lang="en-US" altLang="zh-CN" sz="1500" dirty="0">
                <a:latin typeface="+mn-ea"/>
                <a:ea typeface="+mn-ea"/>
              </a:rPr>
              <a:t>("%</a:t>
            </a:r>
            <a:r>
              <a:rPr lang="en-US" altLang="zh-CN" sz="1500" dirty="0" err="1">
                <a:latin typeface="+mn-ea"/>
                <a:ea typeface="+mn-ea"/>
              </a:rPr>
              <a:t>c%s%d</a:t>
            </a:r>
            <a:r>
              <a:rPr lang="en-US" altLang="zh-CN" sz="1500" dirty="0">
                <a:latin typeface="+mn-ea"/>
                <a:ea typeface="+mn-ea"/>
              </a:rPr>
              <a:t>\n",&amp;temp.sex,temp.name,&amp;</a:t>
            </a:r>
            <a:r>
              <a:rPr lang="en-US" altLang="zh-CN" sz="1500" dirty="0" err="1">
                <a:latin typeface="+mn-ea"/>
                <a:ea typeface="+mn-ea"/>
              </a:rPr>
              <a:t>temp.score</a:t>
            </a:r>
            <a:r>
              <a:rPr lang="en-US" altLang="zh-CN" sz="1500" dirty="0">
                <a:latin typeface="+mn-ea"/>
                <a:ea typeface="+mn-ea"/>
              </a:rPr>
              <a:t>);</a:t>
            </a:r>
          </a:p>
          <a:p>
            <a:pPr marL="265430" lvl="2" indent="0" eaLnBrk="1" hangingPunct="1">
              <a:defRPr/>
            </a:pPr>
            <a:r>
              <a:rPr lang="en-US" altLang="zh-CN" sz="1500" dirty="0">
                <a:latin typeface="+mn-ea"/>
                <a:ea typeface="+mn-ea"/>
              </a:rPr>
              <a:t>		if(</a:t>
            </a:r>
            <a:r>
              <a:rPr lang="en-US" altLang="zh-CN" sz="1500" dirty="0" err="1">
                <a:latin typeface="+mn-ea"/>
                <a:ea typeface="+mn-ea"/>
              </a:rPr>
              <a:t>temp.sex</a:t>
            </a:r>
            <a:r>
              <a:rPr lang="en-US" altLang="zh-CN" sz="1500" dirty="0">
                <a:latin typeface="+mn-ea"/>
                <a:ea typeface="+mn-ea"/>
              </a:rPr>
              <a:t>=='F')</a:t>
            </a:r>
          </a:p>
          <a:p>
            <a:pPr marL="265430" lvl="2" indent="0" eaLnBrk="1" hangingPunct="1">
              <a:defRPr/>
            </a:pPr>
            <a:r>
              <a:rPr lang="en-US" altLang="zh-CN" sz="1500" dirty="0">
                <a:latin typeface="+mn-ea"/>
                <a:ea typeface="+mn-ea"/>
              </a:rPr>
              <a:t>		{	girls[</a:t>
            </a:r>
            <a:r>
              <a:rPr lang="en-US" altLang="zh-CN" sz="1500" dirty="0" err="1">
                <a:latin typeface="+mn-ea"/>
                <a:ea typeface="+mn-ea"/>
              </a:rPr>
              <a:t>girli</a:t>
            </a:r>
            <a:r>
              <a:rPr lang="en-US" altLang="zh-CN" sz="1500" dirty="0">
                <a:latin typeface="+mn-ea"/>
                <a:ea typeface="+mn-ea"/>
              </a:rPr>
              <a:t>].sex=</a:t>
            </a:r>
            <a:r>
              <a:rPr lang="en-US" altLang="zh-CN" sz="1500" dirty="0" err="1">
                <a:latin typeface="+mn-ea"/>
                <a:ea typeface="+mn-ea"/>
              </a:rPr>
              <a:t>temp.sex</a:t>
            </a:r>
            <a:r>
              <a:rPr lang="en-US" altLang="zh-CN" sz="1500" dirty="0">
                <a:latin typeface="+mn-ea"/>
                <a:ea typeface="+mn-ea"/>
              </a:rPr>
              <a:t>;</a:t>
            </a:r>
          </a:p>
          <a:p>
            <a:pPr marL="265430" lvl="2" indent="0" eaLnBrk="1" hangingPunct="1">
              <a:defRPr/>
            </a:pPr>
            <a:r>
              <a:rPr lang="en-US" altLang="zh-CN" sz="1500" dirty="0">
                <a:latin typeface="+mn-ea"/>
                <a:ea typeface="+mn-ea"/>
              </a:rPr>
              <a:t>			</a:t>
            </a:r>
            <a:r>
              <a:rPr lang="en-US" altLang="zh-CN" sz="1500" dirty="0" err="1">
                <a:latin typeface="+mn-ea"/>
                <a:ea typeface="+mn-ea"/>
              </a:rPr>
              <a:t>strcpy</a:t>
            </a:r>
            <a:r>
              <a:rPr lang="en-US" altLang="zh-CN" sz="1500" dirty="0">
                <a:latin typeface="+mn-ea"/>
                <a:ea typeface="+mn-ea"/>
              </a:rPr>
              <a:t>(girls[</a:t>
            </a:r>
            <a:r>
              <a:rPr lang="en-US" altLang="zh-CN" sz="1500" dirty="0" err="1">
                <a:latin typeface="+mn-ea"/>
                <a:ea typeface="+mn-ea"/>
              </a:rPr>
              <a:t>girli</a:t>
            </a:r>
            <a:r>
              <a:rPr lang="en-US" altLang="zh-CN" sz="1500" dirty="0">
                <a:latin typeface="+mn-ea"/>
                <a:ea typeface="+mn-ea"/>
              </a:rPr>
              <a:t>].</a:t>
            </a:r>
            <a:r>
              <a:rPr lang="en-US" altLang="zh-CN" sz="1500" dirty="0" err="1">
                <a:latin typeface="+mn-ea"/>
                <a:ea typeface="+mn-ea"/>
              </a:rPr>
              <a:t>name,temp.name</a:t>
            </a:r>
            <a:r>
              <a:rPr lang="en-US" altLang="zh-CN" sz="1500" dirty="0">
                <a:latin typeface="+mn-ea"/>
                <a:ea typeface="+mn-ea"/>
              </a:rPr>
              <a:t>);</a:t>
            </a:r>
          </a:p>
          <a:p>
            <a:pPr marL="265430" lvl="2" indent="0" eaLnBrk="1" hangingPunct="1">
              <a:defRPr/>
            </a:pPr>
            <a:r>
              <a:rPr lang="en-US" altLang="zh-CN" sz="1500" dirty="0">
                <a:latin typeface="+mn-ea"/>
                <a:ea typeface="+mn-ea"/>
              </a:rPr>
              <a:t>			girls[</a:t>
            </a:r>
            <a:r>
              <a:rPr lang="en-US" altLang="zh-CN" sz="1500" dirty="0" err="1">
                <a:latin typeface="+mn-ea"/>
                <a:ea typeface="+mn-ea"/>
              </a:rPr>
              <a:t>girli</a:t>
            </a:r>
            <a:r>
              <a:rPr lang="en-US" altLang="zh-CN" sz="1500" dirty="0">
                <a:latin typeface="+mn-ea"/>
                <a:ea typeface="+mn-ea"/>
              </a:rPr>
              <a:t>].score=</a:t>
            </a:r>
            <a:r>
              <a:rPr lang="en-US" altLang="zh-CN" sz="1500" dirty="0" err="1">
                <a:latin typeface="+mn-ea"/>
                <a:ea typeface="+mn-ea"/>
              </a:rPr>
              <a:t>temp.score</a:t>
            </a:r>
            <a:r>
              <a:rPr lang="en-US" altLang="zh-CN" sz="1500" dirty="0">
                <a:latin typeface="+mn-ea"/>
                <a:ea typeface="+mn-ea"/>
              </a:rPr>
              <a:t>;</a:t>
            </a:r>
          </a:p>
          <a:p>
            <a:pPr marL="265430" lvl="2" indent="0" eaLnBrk="1" hangingPunct="1">
              <a:defRPr/>
            </a:pPr>
            <a:r>
              <a:rPr lang="en-US" altLang="zh-CN" sz="1500" dirty="0">
                <a:latin typeface="+mn-ea"/>
                <a:ea typeface="+mn-ea"/>
              </a:rPr>
              <a:t>			</a:t>
            </a:r>
            <a:r>
              <a:rPr lang="en-US" altLang="zh-CN" sz="1500" dirty="0" err="1">
                <a:latin typeface="+mn-ea"/>
                <a:ea typeface="+mn-ea"/>
              </a:rPr>
              <a:t>girli</a:t>
            </a:r>
            <a:r>
              <a:rPr lang="en-US" altLang="zh-CN" sz="1500" dirty="0">
                <a:latin typeface="+mn-ea"/>
                <a:ea typeface="+mn-ea"/>
              </a:rPr>
              <a:t>++;</a:t>
            </a:r>
          </a:p>
          <a:p>
            <a:pPr marL="265430" lvl="2" indent="0" eaLnBrk="1" hangingPunct="1">
              <a:defRPr/>
            </a:pPr>
            <a:r>
              <a:rPr lang="en-US" altLang="zh-CN" sz="1500" dirty="0">
                <a:latin typeface="+mn-ea"/>
                <a:ea typeface="+mn-ea"/>
              </a:rPr>
              <a:t>		}</a:t>
            </a:r>
          </a:p>
          <a:p>
            <a:pPr marL="265430" lvl="2" indent="0" eaLnBrk="1" hangingPunct="1">
              <a:defRPr/>
            </a:pPr>
            <a:r>
              <a:rPr lang="en-US" altLang="zh-CN" sz="1500" dirty="0">
                <a:latin typeface="+mn-ea"/>
                <a:ea typeface="+mn-ea"/>
              </a:rPr>
              <a:t>		else</a:t>
            </a:r>
          </a:p>
          <a:p>
            <a:pPr marL="265430" lvl="2" indent="0" eaLnBrk="1" hangingPunct="1">
              <a:defRPr/>
            </a:pPr>
            <a:r>
              <a:rPr lang="en-US" altLang="zh-CN" sz="1500" dirty="0">
                <a:latin typeface="+mn-ea"/>
                <a:ea typeface="+mn-ea"/>
              </a:rPr>
              <a:t>		{	boys[</a:t>
            </a:r>
            <a:r>
              <a:rPr lang="en-US" altLang="zh-CN" sz="1500" dirty="0" err="1">
                <a:latin typeface="+mn-ea"/>
                <a:ea typeface="+mn-ea"/>
              </a:rPr>
              <a:t>boyi</a:t>
            </a:r>
            <a:r>
              <a:rPr lang="en-US" altLang="zh-CN" sz="1500" dirty="0">
                <a:latin typeface="+mn-ea"/>
                <a:ea typeface="+mn-ea"/>
              </a:rPr>
              <a:t>].sex=</a:t>
            </a:r>
            <a:r>
              <a:rPr lang="en-US" altLang="zh-CN" sz="1500" dirty="0" err="1">
                <a:latin typeface="+mn-ea"/>
                <a:ea typeface="+mn-ea"/>
              </a:rPr>
              <a:t>temp.sex</a:t>
            </a:r>
            <a:r>
              <a:rPr lang="en-US" altLang="zh-CN" sz="1500" dirty="0">
                <a:latin typeface="+mn-ea"/>
                <a:ea typeface="+mn-ea"/>
              </a:rPr>
              <a:t>;</a:t>
            </a:r>
          </a:p>
          <a:p>
            <a:pPr marL="265430" lvl="2" indent="0" eaLnBrk="1" hangingPunct="1">
              <a:defRPr/>
            </a:pPr>
            <a:r>
              <a:rPr lang="en-US" altLang="zh-CN" sz="1500" dirty="0">
                <a:latin typeface="+mn-ea"/>
                <a:ea typeface="+mn-ea"/>
              </a:rPr>
              <a:t>			</a:t>
            </a:r>
            <a:r>
              <a:rPr lang="en-US" altLang="zh-CN" sz="1500" dirty="0" err="1">
                <a:latin typeface="+mn-ea"/>
                <a:ea typeface="+mn-ea"/>
              </a:rPr>
              <a:t>strcpy</a:t>
            </a:r>
            <a:r>
              <a:rPr lang="en-US" altLang="zh-CN" sz="1500" dirty="0">
                <a:latin typeface="+mn-ea"/>
                <a:ea typeface="+mn-ea"/>
              </a:rPr>
              <a:t>(boys[</a:t>
            </a:r>
            <a:r>
              <a:rPr lang="en-US" altLang="zh-CN" sz="1500" dirty="0" err="1">
                <a:latin typeface="+mn-ea"/>
                <a:ea typeface="+mn-ea"/>
              </a:rPr>
              <a:t>boyi</a:t>
            </a:r>
            <a:r>
              <a:rPr lang="en-US" altLang="zh-CN" sz="1500" dirty="0">
                <a:latin typeface="+mn-ea"/>
                <a:ea typeface="+mn-ea"/>
              </a:rPr>
              <a:t>].</a:t>
            </a:r>
            <a:r>
              <a:rPr lang="en-US" altLang="zh-CN" sz="1500" dirty="0" err="1">
                <a:latin typeface="+mn-ea"/>
                <a:ea typeface="+mn-ea"/>
              </a:rPr>
              <a:t>name,temp.name</a:t>
            </a:r>
            <a:r>
              <a:rPr lang="en-US" altLang="zh-CN" sz="1500" dirty="0">
                <a:latin typeface="+mn-ea"/>
                <a:ea typeface="+mn-ea"/>
              </a:rPr>
              <a:t>);</a:t>
            </a:r>
          </a:p>
          <a:p>
            <a:pPr marL="265430" lvl="2" indent="0" eaLnBrk="1" hangingPunct="1">
              <a:defRPr/>
            </a:pPr>
            <a:r>
              <a:rPr lang="en-US" altLang="zh-CN" sz="1500" dirty="0">
                <a:latin typeface="+mn-ea"/>
                <a:ea typeface="+mn-ea"/>
              </a:rPr>
              <a:t>			boys[</a:t>
            </a:r>
            <a:r>
              <a:rPr lang="en-US" altLang="zh-CN" sz="1500" dirty="0" err="1">
                <a:latin typeface="+mn-ea"/>
                <a:ea typeface="+mn-ea"/>
              </a:rPr>
              <a:t>boyi</a:t>
            </a:r>
            <a:r>
              <a:rPr lang="en-US" altLang="zh-CN" sz="1500" dirty="0">
                <a:latin typeface="+mn-ea"/>
                <a:ea typeface="+mn-ea"/>
              </a:rPr>
              <a:t>].score=</a:t>
            </a:r>
            <a:r>
              <a:rPr lang="en-US" altLang="zh-CN" sz="1500" dirty="0" err="1">
                <a:latin typeface="+mn-ea"/>
                <a:ea typeface="+mn-ea"/>
              </a:rPr>
              <a:t>temp.score</a:t>
            </a:r>
            <a:r>
              <a:rPr lang="en-US" altLang="zh-CN" sz="1500" dirty="0">
                <a:latin typeface="+mn-ea"/>
                <a:ea typeface="+mn-ea"/>
              </a:rPr>
              <a:t>;</a:t>
            </a:r>
          </a:p>
          <a:p>
            <a:pPr marL="265430" lvl="2" indent="0" eaLnBrk="1" hangingPunct="1">
              <a:defRPr/>
            </a:pPr>
            <a:r>
              <a:rPr lang="en-US" altLang="zh-CN" sz="1500" dirty="0">
                <a:latin typeface="+mn-ea"/>
                <a:ea typeface="+mn-ea"/>
              </a:rPr>
              <a:t>			</a:t>
            </a:r>
            <a:r>
              <a:rPr lang="en-US" altLang="zh-CN" sz="1500" dirty="0" err="1">
                <a:latin typeface="+mn-ea"/>
                <a:ea typeface="+mn-ea"/>
              </a:rPr>
              <a:t>boyi</a:t>
            </a:r>
            <a:r>
              <a:rPr lang="en-US" altLang="zh-CN" sz="1500" dirty="0">
                <a:latin typeface="+mn-ea"/>
                <a:ea typeface="+mn-ea"/>
              </a:rPr>
              <a:t>++;</a:t>
            </a:r>
          </a:p>
          <a:p>
            <a:pPr marL="265430" lvl="2" indent="0" eaLnBrk="1" hangingPunct="1">
              <a:defRPr/>
            </a:pPr>
            <a:r>
              <a:rPr lang="en-US" altLang="zh-CN" sz="1500" dirty="0">
                <a:latin typeface="+mn-ea"/>
                <a:ea typeface="+mn-ea"/>
              </a:rPr>
              <a:t>		}</a:t>
            </a:r>
          </a:p>
          <a:p>
            <a:pPr marL="265430" lvl="2" indent="0" eaLnBrk="1" hangingPunct="1">
              <a:defRPr/>
            </a:pPr>
            <a:r>
              <a:rPr lang="en-US" altLang="zh-CN" sz="1500" dirty="0">
                <a:latin typeface="+mn-ea"/>
                <a:ea typeface="+mn-ea"/>
              </a:rPr>
              <a:t>	}</a:t>
            </a:r>
          </a:p>
          <a:p>
            <a:pPr marL="265430" lvl="2" indent="0" eaLnBrk="1" hangingPunct="1">
              <a:defRPr/>
            </a:pPr>
            <a:r>
              <a:rPr lang="en-US" altLang="zh-CN" sz="1500" dirty="0">
                <a:latin typeface="+mn-ea"/>
                <a:ea typeface="+mn-ea"/>
              </a:rPr>
              <a:t>        sort(boys, n/2);</a:t>
            </a:r>
          </a:p>
          <a:p>
            <a:pPr marL="265430" lvl="2" indent="0" eaLnBrk="1" hangingPunct="1">
              <a:defRPr/>
            </a:pPr>
            <a:r>
              <a:rPr lang="en-US" altLang="zh-CN" sz="1500" dirty="0">
                <a:latin typeface="+mn-ea"/>
                <a:ea typeface="+mn-ea"/>
              </a:rPr>
              <a:t>        sort(girls, n/2);</a:t>
            </a:r>
          </a:p>
          <a:p>
            <a:pPr marL="265430" lvl="2" indent="0" eaLnBrk="1" hangingPunct="1">
              <a:defRPr/>
            </a:pPr>
            <a:r>
              <a:rPr lang="en-US" altLang="zh-CN" sz="1500" dirty="0">
                <a:latin typeface="+mn-ea"/>
                <a:ea typeface="+mn-ea"/>
              </a:rPr>
              <a:t>        for(i=0;i&lt;n/2;i++)   </a:t>
            </a:r>
            <a:r>
              <a:rPr lang="en-US" altLang="zh-CN" sz="1500" dirty="0" err="1">
                <a:latin typeface="+mn-ea"/>
                <a:ea typeface="+mn-ea"/>
              </a:rPr>
              <a:t>printf</a:t>
            </a:r>
            <a:r>
              <a:rPr lang="en-US" altLang="zh-CN" sz="1500" dirty="0">
                <a:latin typeface="+mn-ea"/>
                <a:ea typeface="+mn-ea"/>
              </a:rPr>
              <a:t>("%s %s\</a:t>
            </a:r>
            <a:r>
              <a:rPr lang="en-US" altLang="zh-CN" sz="1500" dirty="0" err="1">
                <a:latin typeface="+mn-ea"/>
                <a:ea typeface="+mn-ea"/>
              </a:rPr>
              <a:t>n",girls</a:t>
            </a:r>
            <a:r>
              <a:rPr lang="en-US" altLang="zh-CN" sz="1500" dirty="0">
                <a:latin typeface="+mn-ea"/>
                <a:ea typeface="+mn-ea"/>
              </a:rPr>
              <a:t>[i].</a:t>
            </a:r>
            <a:r>
              <a:rPr lang="en-US" altLang="zh-CN" sz="1500" dirty="0" err="1">
                <a:latin typeface="+mn-ea"/>
                <a:ea typeface="+mn-ea"/>
              </a:rPr>
              <a:t>name,boys</a:t>
            </a:r>
            <a:r>
              <a:rPr lang="en-US" altLang="zh-CN" sz="1500" dirty="0">
                <a:latin typeface="+mn-ea"/>
                <a:ea typeface="+mn-ea"/>
              </a:rPr>
              <a:t>[n/2-1-i].name);</a:t>
            </a:r>
          </a:p>
          <a:p>
            <a:pPr marL="265430" lvl="2" indent="0" eaLnBrk="1" hangingPunct="1">
              <a:defRPr/>
            </a:pPr>
            <a:r>
              <a:rPr lang="en-US" altLang="zh-CN" sz="1500" dirty="0">
                <a:latin typeface="+mn-ea"/>
                <a:ea typeface="+mn-ea"/>
              </a:rPr>
              <a:t>        return 0;</a:t>
            </a:r>
          </a:p>
          <a:p>
            <a:pPr marL="265430" lvl="2" indent="0" eaLnBrk="1" hangingPunct="1">
              <a:defRPr/>
            </a:pPr>
            <a:r>
              <a:rPr lang="en-US" altLang="zh-CN" sz="1500" dirty="0">
                <a:latin typeface="+mn-ea"/>
                <a:ea typeface="+mn-ea"/>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 向 链 表 </a:t>
            </a:r>
          </a:p>
        </p:txBody>
      </p:sp>
      <p:sp>
        <p:nvSpPr>
          <p:cNvPr id="126979"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10000"/>
              </a:spcAft>
              <a:buClr>
                <a:srgbClr val="CC0000"/>
              </a:buClr>
              <a:buSzPct val="110000"/>
              <a:buFont typeface="Wingdings" panose="05000000000000000000" pitchFamily="2" charset="2"/>
              <a:buChar char="v"/>
              <a:defRPr/>
            </a:pPr>
            <a:r>
              <a:rPr kumimoji="1" lang="en-US" altLang="zh-CN"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9.4.1  </a:t>
            </a:r>
            <a:r>
              <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链表的概念 </a:t>
            </a:r>
            <a:endParaRPr kumimoji="1" lang="zh-CN" altLang="en-US"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endParaRPr>
          </a:p>
          <a:p>
            <a:pPr marL="662305" marR="0" lvl="1" indent="-180975" algn="l" defTabSz="914400" rtl="0" eaLnBrk="1" fontAlgn="base" latinLnBrk="0" hangingPunct="1">
              <a:lnSpc>
                <a:spcPct val="110000"/>
              </a:lnSpc>
              <a:spcBef>
                <a:spcPct val="20000"/>
              </a:spcBef>
              <a:spcAft>
                <a:spcPct val="10000"/>
              </a:spcAft>
              <a:buClr>
                <a:srgbClr val="00CC00"/>
              </a:buClr>
              <a:buSzPct val="120000"/>
              <a:buFont typeface="Wingdings" panose="05000000000000000000" pitchFamily="2" charset="2"/>
              <a:buChar char="§"/>
              <a:defRPr/>
            </a:pPr>
            <a:r>
              <a:rPr kumimoji="1" lang="zh-CN" altLang="en-US"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单向链表是动态地进行存储分配的一种结构</a:t>
            </a:r>
            <a:endParaRPr kumimoji="1" lang="zh-CN" altLang="en-US" sz="28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10000"/>
              </a:lnSpc>
              <a:spcBef>
                <a:spcPct val="20000"/>
              </a:spcBef>
              <a:spcAft>
                <a:spcPct val="10000"/>
              </a:spcAft>
              <a:buClr>
                <a:srgbClr val="00CC00"/>
              </a:buClr>
              <a:buSzPct val="120000"/>
              <a:buFont typeface="Wingdings" panose="05000000000000000000" pitchFamily="2" charset="2"/>
              <a:buChar char="§"/>
              <a:defRPr/>
            </a:pPr>
            <a:r>
              <a:rPr kumimoji="1" lang="zh-CN" altLang="en-US"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单向链表是指若干个数据组</a:t>
            </a:r>
            <a:r>
              <a:rPr kumimoji="1" lang="en-US" altLang="zh-CN"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a:t>
            </a:r>
            <a:r>
              <a:rPr kumimoji="1" lang="zh-CN" altLang="en-US"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每一个数据组称为一个结点</a:t>
            </a:r>
            <a:r>
              <a:rPr kumimoji="1" lang="en-US" altLang="zh-CN"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a:t>
            </a:r>
            <a:r>
              <a:rPr kumimoji="1" lang="zh-CN" altLang="en-US"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按一定的规则连接起来</a:t>
            </a:r>
          </a:p>
          <a:p>
            <a:pPr marL="1044575" marR="0" lvl="2" indent="-192405" algn="l" defTabSz="914400" rtl="0" eaLnBrk="1" fontAlgn="base" latinLnBrk="0" hangingPunct="1">
              <a:lnSpc>
                <a:spcPct val="110000"/>
              </a:lnSpc>
              <a:spcBef>
                <a:spcPct val="20000"/>
              </a:spcBef>
              <a:spcAft>
                <a:spcPct val="10000"/>
              </a:spcAft>
              <a:buClr>
                <a:srgbClr val="FF0066"/>
              </a:buClr>
              <a:buSzPct val="135000"/>
              <a:buFontTx/>
              <a:buChar char="•"/>
              <a:defRPr/>
            </a:pPr>
            <a:r>
              <a:rPr kumimoji="1" lang="zh-CN" altLang="en-US"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连接原则</a:t>
            </a:r>
            <a:r>
              <a:rPr kumimoji="1" lang="en-US" altLang="zh-CN"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a:t>
            </a:r>
            <a:r>
              <a:rPr kumimoji="1" lang="zh-CN" altLang="en-US"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前一个结点指向下一个结点</a:t>
            </a:r>
            <a:r>
              <a:rPr kumimoji="1" lang="en-US" altLang="zh-CN"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a:t>
            </a:r>
            <a:r>
              <a:rPr kumimoji="1" lang="zh-CN" altLang="en-US" sz="28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rPr>
              <a:t>只有通过前一个结点才能找到下一个结点</a:t>
            </a:r>
          </a:p>
        </p:txBody>
      </p:sp>
      <p:grpSp>
        <p:nvGrpSpPr>
          <p:cNvPr id="126980" name="Group 4"/>
          <p:cNvGrpSpPr/>
          <p:nvPr/>
        </p:nvGrpSpPr>
        <p:grpSpPr>
          <a:xfrm>
            <a:off x="179388" y="4435475"/>
            <a:ext cx="8686800" cy="1376363"/>
            <a:chOff x="144" y="3071"/>
            <a:chExt cx="5472" cy="867"/>
          </a:xfrm>
        </p:grpSpPr>
        <p:sp>
          <p:nvSpPr>
            <p:cNvPr id="126981" name="Text Box 5"/>
            <p:cNvSpPr txBox="1">
              <a:spLocks noChangeArrowheads="1"/>
            </p:cNvSpPr>
            <p:nvPr/>
          </p:nvSpPr>
          <p:spPr bwMode="auto">
            <a:xfrm>
              <a:off x="2558" y="3071"/>
              <a:ext cx="5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1356</a:t>
              </a:r>
            </a:p>
          </p:txBody>
        </p:sp>
        <p:grpSp>
          <p:nvGrpSpPr>
            <p:cNvPr id="30726" name="Group 6"/>
            <p:cNvGrpSpPr/>
            <p:nvPr/>
          </p:nvGrpSpPr>
          <p:grpSpPr>
            <a:xfrm>
              <a:off x="144" y="3071"/>
              <a:ext cx="5472" cy="867"/>
              <a:chOff x="144" y="3071"/>
              <a:chExt cx="5472" cy="867"/>
            </a:xfrm>
          </p:grpSpPr>
          <p:sp>
            <p:nvSpPr>
              <p:cNvPr id="30727" name="Rectangle 7"/>
              <p:cNvSpPr/>
              <p:nvPr/>
            </p:nvSpPr>
            <p:spPr>
              <a:xfrm>
                <a:off x="144" y="3408"/>
                <a:ext cx="768" cy="336"/>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30728" name="Rectangle 8"/>
              <p:cNvSpPr/>
              <p:nvPr/>
            </p:nvSpPr>
            <p:spPr>
              <a:xfrm>
                <a:off x="1296" y="3360"/>
                <a:ext cx="816" cy="576"/>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30729" name="Line 9"/>
              <p:cNvSpPr/>
              <p:nvPr/>
            </p:nvSpPr>
            <p:spPr>
              <a:xfrm>
                <a:off x="1296" y="3648"/>
                <a:ext cx="816" cy="0"/>
              </a:xfrm>
              <a:prstGeom prst="line">
                <a:avLst/>
              </a:prstGeom>
              <a:ln w="9525" cap="flat" cmpd="sng">
                <a:solidFill>
                  <a:schemeClr val="tx1"/>
                </a:solidFill>
                <a:prstDash val="solid"/>
                <a:headEnd type="none" w="med" len="med"/>
                <a:tailEnd type="none" w="med" len="med"/>
              </a:ln>
            </p:spPr>
          </p:sp>
          <p:sp>
            <p:nvSpPr>
              <p:cNvPr id="30730" name="Rectangle 10"/>
              <p:cNvSpPr/>
              <p:nvPr/>
            </p:nvSpPr>
            <p:spPr>
              <a:xfrm>
                <a:off x="2448" y="3360"/>
                <a:ext cx="816" cy="576"/>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30731" name="Rectangle 11"/>
              <p:cNvSpPr/>
              <p:nvPr/>
            </p:nvSpPr>
            <p:spPr>
              <a:xfrm>
                <a:off x="3600" y="3360"/>
                <a:ext cx="816" cy="576"/>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30732" name="Rectangle 12"/>
              <p:cNvSpPr/>
              <p:nvPr/>
            </p:nvSpPr>
            <p:spPr>
              <a:xfrm>
                <a:off x="4800" y="3360"/>
                <a:ext cx="816" cy="576"/>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30733" name="Line 13"/>
              <p:cNvSpPr/>
              <p:nvPr/>
            </p:nvSpPr>
            <p:spPr>
              <a:xfrm>
                <a:off x="2448" y="3648"/>
                <a:ext cx="816" cy="0"/>
              </a:xfrm>
              <a:prstGeom prst="line">
                <a:avLst/>
              </a:prstGeom>
              <a:ln w="9525" cap="flat" cmpd="sng">
                <a:solidFill>
                  <a:schemeClr val="tx1"/>
                </a:solidFill>
                <a:prstDash val="solid"/>
                <a:headEnd type="none" w="med" len="med"/>
                <a:tailEnd type="none" w="med" len="med"/>
              </a:ln>
            </p:spPr>
          </p:sp>
          <p:sp>
            <p:nvSpPr>
              <p:cNvPr id="30734" name="Line 14"/>
              <p:cNvSpPr/>
              <p:nvPr/>
            </p:nvSpPr>
            <p:spPr>
              <a:xfrm>
                <a:off x="3600" y="3648"/>
                <a:ext cx="816" cy="0"/>
              </a:xfrm>
              <a:prstGeom prst="line">
                <a:avLst/>
              </a:prstGeom>
              <a:ln w="9525" cap="flat" cmpd="sng">
                <a:solidFill>
                  <a:schemeClr val="tx1"/>
                </a:solidFill>
                <a:prstDash val="solid"/>
                <a:headEnd type="none" w="med" len="med"/>
                <a:tailEnd type="none" w="med" len="med"/>
              </a:ln>
            </p:spPr>
          </p:sp>
          <p:sp>
            <p:nvSpPr>
              <p:cNvPr id="30735" name="Line 15"/>
              <p:cNvSpPr/>
              <p:nvPr/>
            </p:nvSpPr>
            <p:spPr>
              <a:xfrm>
                <a:off x="4800" y="3648"/>
                <a:ext cx="816" cy="0"/>
              </a:xfrm>
              <a:prstGeom prst="line">
                <a:avLst/>
              </a:prstGeom>
              <a:ln w="9525" cap="flat" cmpd="sng">
                <a:solidFill>
                  <a:schemeClr val="tx1"/>
                </a:solidFill>
                <a:prstDash val="solid"/>
                <a:headEnd type="none" w="med" len="med"/>
                <a:tailEnd type="none" w="med" len="med"/>
              </a:ln>
            </p:spPr>
          </p:sp>
          <p:sp>
            <p:nvSpPr>
              <p:cNvPr id="126992" name="Text Box 16"/>
              <p:cNvSpPr txBox="1">
                <a:spLocks noChangeArrowheads="1"/>
              </p:cNvSpPr>
              <p:nvPr/>
            </p:nvSpPr>
            <p:spPr bwMode="auto">
              <a:xfrm>
                <a:off x="243" y="3119"/>
                <a:ext cx="5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head</a:t>
                </a:r>
              </a:p>
            </p:txBody>
          </p:sp>
          <p:sp>
            <p:nvSpPr>
              <p:cNvPr id="126993" name="Text Box 17"/>
              <p:cNvSpPr txBox="1">
                <a:spLocks noChangeArrowheads="1"/>
              </p:cNvSpPr>
              <p:nvPr/>
            </p:nvSpPr>
            <p:spPr bwMode="auto">
              <a:xfrm>
                <a:off x="237" y="3455"/>
                <a:ext cx="6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1249 </a:t>
                </a:r>
              </a:p>
            </p:txBody>
          </p:sp>
          <p:sp>
            <p:nvSpPr>
              <p:cNvPr id="30738" name="Line 18"/>
              <p:cNvSpPr/>
              <p:nvPr/>
            </p:nvSpPr>
            <p:spPr>
              <a:xfrm>
                <a:off x="912" y="3456"/>
                <a:ext cx="384" cy="0"/>
              </a:xfrm>
              <a:prstGeom prst="line">
                <a:avLst/>
              </a:prstGeom>
              <a:ln w="28575" cap="flat" cmpd="sng">
                <a:solidFill>
                  <a:schemeClr val="tx1"/>
                </a:solidFill>
                <a:prstDash val="solid"/>
                <a:headEnd type="none" w="med" len="med"/>
                <a:tailEnd type="triangle" w="med" len="med"/>
              </a:ln>
            </p:spPr>
          </p:sp>
          <p:sp>
            <p:nvSpPr>
              <p:cNvPr id="126995" name="Text Box 19"/>
              <p:cNvSpPr txBox="1">
                <a:spLocks noChangeArrowheads="1"/>
              </p:cNvSpPr>
              <p:nvPr/>
            </p:nvSpPr>
            <p:spPr bwMode="auto">
              <a:xfrm>
                <a:off x="1416" y="3071"/>
                <a:ext cx="5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1249</a:t>
                </a:r>
              </a:p>
            </p:txBody>
          </p:sp>
          <p:sp>
            <p:nvSpPr>
              <p:cNvPr id="126996" name="Text Box 20"/>
              <p:cNvSpPr txBox="1">
                <a:spLocks noChangeArrowheads="1"/>
              </p:cNvSpPr>
              <p:nvPr/>
            </p:nvSpPr>
            <p:spPr bwMode="auto">
              <a:xfrm>
                <a:off x="1584" y="336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A</a:t>
                </a:r>
              </a:p>
            </p:txBody>
          </p:sp>
          <p:sp>
            <p:nvSpPr>
              <p:cNvPr id="126997" name="Text Box 21"/>
              <p:cNvSpPr txBox="1">
                <a:spLocks noChangeArrowheads="1"/>
              </p:cNvSpPr>
              <p:nvPr/>
            </p:nvSpPr>
            <p:spPr bwMode="auto">
              <a:xfrm>
                <a:off x="1464" y="3647"/>
                <a:ext cx="5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1356</a:t>
                </a:r>
              </a:p>
            </p:txBody>
          </p:sp>
          <p:sp>
            <p:nvSpPr>
              <p:cNvPr id="126998" name="Text Box 22"/>
              <p:cNvSpPr txBox="1">
                <a:spLocks noChangeArrowheads="1"/>
              </p:cNvSpPr>
              <p:nvPr/>
            </p:nvSpPr>
            <p:spPr bwMode="auto">
              <a:xfrm>
                <a:off x="2682" y="335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B</a:t>
                </a:r>
              </a:p>
            </p:txBody>
          </p:sp>
          <p:sp>
            <p:nvSpPr>
              <p:cNvPr id="126999" name="Text Box 23"/>
              <p:cNvSpPr txBox="1">
                <a:spLocks noChangeArrowheads="1"/>
              </p:cNvSpPr>
              <p:nvPr/>
            </p:nvSpPr>
            <p:spPr bwMode="auto">
              <a:xfrm>
                <a:off x="2558" y="3647"/>
                <a:ext cx="5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1475</a:t>
                </a:r>
              </a:p>
            </p:txBody>
          </p:sp>
          <p:sp>
            <p:nvSpPr>
              <p:cNvPr id="127000" name="Text Box 24"/>
              <p:cNvSpPr txBox="1">
                <a:spLocks noChangeArrowheads="1"/>
              </p:cNvSpPr>
              <p:nvPr/>
            </p:nvSpPr>
            <p:spPr bwMode="auto">
              <a:xfrm>
                <a:off x="3857" y="336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C</a:t>
                </a:r>
              </a:p>
            </p:txBody>
          </p:sp>
          <p:sp>
            <p:nvSpPr>
              <p:cNvPr id="127001" name="Text Box 25"/>
              <p:cNvSpPr txBox="1">
                <a:spLocks noChangeArrowheads="1"/>
              </p:cNvSpPr>
              <p:nvPr/>
            </p:nvSpPr>
            <p:spPr bwMode="auto">
              <a:xfrm>
                <a:off x="3710" y="3071"/>
                <a:ext cx="5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1475</a:t>
                </a:r>
              </a:p>
            </p:txBody>
          </p:sp>
          <p:sp>
            <p:nvSpPr>
              <p:cNvPr id="127002" name="Text Box 26"/>
              <p:cNvSpPr txBox="1">
                <a:spLocks noChangeArrowheads="1"/>
              </p:cNvSpPr>
              <p:nvPr/>
            </p:nvSpPr>
            <p:spPr bwMode="auto">
              <a:xfrm>
                <a:off x="3710" y="3647"/>
                <a:ext cx="5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1021</a:t>
                </a:r>
              </a:p>
            </p:txBody>
          </p:sp>
          <p:sp>
            <p:nvSpPr>
              <p:cNvPr id="127003" name="Text Box 27"/>
              <p:cNvSpPr txBox="1">
                <a:spLocks noChangeArrowheads="1"/>
              </p:cNvSpPr>
              <p:nvPr/>
            </p:nvSpPr>
            <p:spPr bwMode="auto">
              <a:xfrm>
                <a:off x="4920" y="3071"/>
                <a:ext cx="5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1021</a:t>
                </a:r>
              </a:p>
            </p:txBody>
          </p:sp>
          <p:sp>
            <p:nvSpPr>
              <p:cNvPr id="127004" name="Text Box 28"/>
              <p:cNvSpPr txBox="1">
                <a:spLocks noChangeArrowheads="1"/>
              </p:cNvSpPr>
              <p:nvPr/>
            </p:nvSpPr>
            <p:spPr bwMode="auto">
              <a:xfrm>
                <a:off x="5057" y="336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D</a:t>
                </a:r>
              </a:p>
            </p:txBody>
          </p:sp>
          <p:sp>
            <p:nvSpPr>
              <p:cNvPr id="127005" name="Text Box 29"/>
              <p:cNvSpPr txBox="1">
                <a:spLocks noChangeArrowheads="1"/>
              </p:cNvSpPr>
              <p:nvPr/>
            </p:nvSpPr>
            <p:spPr bwMode="auto">
              <a:xfrm>
                <a:off x="4945" y="3647"/>
                <a:ext cx="4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Null</a:t>
                </a:r>
              </a:p>
            </p:txBody>
          </p:sp>
          <p:sp>
            <p:nvSpPr>
              <p:cNvPr id="30750" name="Line 30"/>
              <p:cNvSpPr/>
              <p:nvPr/>
            </p:nvSpPr>
            <p:spPr>
              <a:xfrm>
                <a:off x="2112" y="3792"/>
                <a:ext cx="96" cy="0"/>
              </a:xfrm>
              <a:prstGeom prst="line">
                <a:avLst/>
              </a:prstGeom>
              <a:ln w="9525" cap="flat" cmpd="sng">
                <a:solidFill>
                  <a:schemeClr val="tx1"/>
                </a:solidFill>
                <a:prstDash val="solid"/>
                <a:headEnd type="none" w="med" len="med"/>
                <a:tailEnd type="none" w="med" len="med"/>
              </a:ln>
            </p:spPr>
          </p:sp>
          <p:sp>
            <p:nvSpPr>
              <p:cNvPr id="30751" name="Line 31"/>
              <p:cNvSpPr/>
              <p:nvPr/>
            </p:nvSpPr>
            <p:spPr>
              <a:xfrm flipV="1">
                <a:off x="2208" y="3456"/>
                <a:ext cx="0" cy="336"/>
              </a:xfrm>
              <a:prstGeom prst="line">
                <a:avLst/>
              </a:prstGeom>
              <a:ln w="9525" cap="flat" cmpd="sng">
                <a:solidFill>
                  <a:schemeClr val="tx1"/>
                </a:solidFill>
                <a:prstDash val="solid"/>
                <a:headEnd type="none" w="med" len="med"/>
                <a:tailEnd type="none" w="med" len="med"/>
              </a:ln>
            </p:spPr>
          </p:sp>
          <p:sp>
            <p:nvSpPr>
              <p:cNvPr id="30752" name="Line 32"/>
              <p:cNvSpPr/>
              <p:nvPr/>
            </p:nvSpPr>
            <p:spPr>
              <a:xfrm>
                <a:off x="2208" y="3456"/>
                <a:ext cx="240" cy="0"/>
              </a:xfrm>
              <a:prstGeom prst="line">
                <a:avLst/>
              </a:prstGeom>
              <a:ln w="9525" cap="flat" cmpd="sng">
                <a:solidFill>
                  <a:schemeClr val="tx1"/>
                </a:solidFill>
                <a:prstDash val="solid"/>
                <a:headEnd type="none" w="med" len="med"/>
                <a:tailEnd type="triangle" w="med" len="med"/>
              </a:ln>
            </p:spPr>
          </p:sp>
          <p:sp>
            <p:nvSpPr>
              <p:cNvPr id="30753" name="Line 33"/>
              <p:cNvSpPr/>
              <p:nvPr/>
            </p:nvSpPr>
            <p:spPr>
              <a:xfrm>
                <a:off x="3264" y="3792"/>
                <a:ext cx="96" cy="0"/>
              </a:xfrm>
              <a:prstGeom prst="line">
                <a:avLst/>
              </a:prstGeom>
              <a:ln w="9525" cap="flat" cmpd="sng">
                <a:solidFill>
                  <a:schemeClr val="tx1"/>
                </a:solidFill>
                <a:prstDash val="solid"/>
                <a:headEnd type="none" w="med" len="med"/>
                <a:tailEnd type="none" w="med" len="med"/>
              </a:ln>
            </p:spPr>
          </p:sp>
          <p:sp>
            <p:nvSpPr>
              <p:cNvPr id="30754" name="Line 34"/>
              <p:cNvSpPr/>
              <p:nvPr/>
            </p:nvSpPr>
            <p:spPr>
              <a:xfrm flipV="1">
                <a:off x="3360" y="3504"/>
                <a:ext cx="0" cy="288"/>
              </a:xfrm>
              <a:prstGeom prst="line">
                <a:avLst/>
              </a:prstGeom>
              <a:ln w="9525" cap="flat" cmpd="sng">
                <a:solidFill>
                  <a:schemeClr val="tx1"/>
                </a:solidFill>
                <a:prstDash val="solid"/>
                <a:headEnd type="none" w="med" len="med"/>
                <a:tailEnd type="none" w="med" len="med"/>
              </a:ln>
            </p:spPr>
          </p:sp>
          <p:sp>
            <p:nvSpPr>
              <p:cNvPr id="30755" name="Line 35"/>
              <p:cNvSpPr/>
              <p:nvPr/>
            </p:nvSpPr>
            <p:spPr>
              <a:xfrm>
                <a:off x="3360" y="3504"/>
                <a:ext cx="240" cy="0"/>
              </a:xfrm>
              <a:prstGeom prst="line">
                <a:avLst/>
              </a:prstGeom>
              <a:ln w="9525" cap="flat" cmpd="sng">
                <a:solidFill>
                  <a:schemeClr val="tx1"/>
                </a:solidFill>
                <a:prstDash val="solid"/>
                <a:headEnd type="none" w="med" len="med"/>
                <a:tailEnd type="triangle" w="med" len="med"/>
              </a:ln>
            </p:spPr>
          </p:sp>
          <p:sp>
            <p:nvSpPr>
              <p:cNvPr id="30756" name="Line 36"/>
              <p:cNvSpPr/>
              <p:nvPr/>
            </p:nvSpPr>
            <p:spPr>
              <a:xfrm flipV="1">
                <a:off x="4560" y="3504"/>
                <a:ext cx="0" cy="336"/>
              </a:xfrm>
              <a:prstGeom prst="line">
                <a:avLst/>
              </a:prstGeom>
              <a:ln w="9525" cap="flat" cmpd="sng">
                <a:solidFill>
                  <a:schemeClr val="tx1"/>
                </a:solidFill>
                <a:prstDash val="solid"/>
                <a:headEnd type="none" w="med" len="med"/>
                <a:tailEnd type="none" w="med" len="med"/>
              </a:ln>
            </p:spPr>
          </p:sp>
          <p:sp>
            <p:nvSpPr>
              <p:cNvPr id="30757" name="Line 37"/>
              <p:cNvSpPr/>
              <p:nvPr/>
            </p:nvSpPr>
            <p:spPr>
              <a:xfrm>
                <a:off x="4560" y="3504"/>
                <a:ext cx="240" cy="0"/>
              </a:xfrm>
              <a:prstGeom prst="line">
                <a:avLst/>
              </a:prstGeom>
              <a:ln w="9525" cap="flat" cmpd="sng">
                <a:solidFill>
                  <a:schemeClr val="tx1"/>
                </a:solidFill>
                <a:prstDash val="solid"/>
                <a:headEnd type="none" w="med" len="med"/>
                <a:tailEnd type="triangle" w="med" len="med"/>
              </a:ln>
            </p:spPr>
          </p:sp>
          <p:sp>
            <p:nvSpPr>
              <p:cNvPr id="30758" name="Line 38"/>
              <p:cNvSpPr/>
              <p:nvPr/>
            </p:nvSpPr>
            <p:spPr>
              <a:xfrm flipH="1">
                <a:off x="4416" y="3840"/>
                <a:ext cx="144" cy="0"/>
              </a:xfrm>
              <a:prstGeom prst="line">
                <a:avLst/>
              </a:prstGeom>
              <a:ln w="9525" cap="flat" cmpd="sng">
                <a:solidFill>
                  <a:schemeClr val="tx1"/>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box(out)">
                                      <p:cBhvr>
                                        <p:cTn id="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单向链表的定义 </a:t>
            </a:r>
          </a:p>
        </p:txBody>
      </p:sp>
      <p:sp>
        <p:nvSpPr>
          <p:cNvPr id="128003"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10000"/>
              </a:spcBef>
              <a:spcAft>
                <a:spcPct val="1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链表中有一个头指针变量</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(head)</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，它存放一个地址。该地址指向一个结点</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元素</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p>
          <a:p>
            <a:pPr marL="290830" marR="0" lvl="0" indent="-290830" algn="l" defTabSz="914400" rtl="0" eaLnBrk="1" fontAlgn="base" latinLnBrk="0" hangingPunct="1">
              <a:lnSpc>
                <a:spcPct val="100000"/>
              </a:lnSpc>
              <a:spcBef>
                <a:spcPct val="10000"/>
              </a:spcBef>
              <a:spcAft>
                <a:spcPct val="1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每个结点都应包含两部分</a:t>
            </a:r>
            <a:r>
              <a:rPr kumimoji="1" lang="en-US" altLang="zh-CN" sz="24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a:t>
            </a:r>
            <a:r>
              <a:rPr kumimoji="1" lang="zh-CN" altLang="en-US" sz="2400" b="1" i="0" u="none" strike="noStrike" kern="0" cap="none" spc="0" normalizeH="0" baseline="0" noProof="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数据部分及指向下一结点的地址</a:t>
            </a:r>
          </a:p>
          <a:p>
            <a:pPr marL="290830" marR="0" lvl="0" indent="-290830" algn="l" defTabSz="914400" rtl="0" eaLnBrk="1" fontAlgn="base" latinLnBrk="0" hangingPunct="1">
              <a:lnSpc>
                <a:spcPct val="100000"/>
              </a:lnSpc>
              <a:spcBef>
                <a:spcPct val="10000"/>
              </a:spcBef>
              <a:spcAft>
                <a:spcPct val="1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a:ln>
                  <a:noFill/>
                </a:ln>
                <a:solidFill>
                  <a:srgbClr val="5D8A34"/>
                </a:solidFill>
                <a:effectLst>
                  <a:outerShdw blurRad="38100" dist="38100" dir="2700000" algn="tl">
                    <a:srgbClr val="C0C0C0"/>
                  </a:outerShdw>
                </a:effectLst>
                <a:uLnTx/>
                <a:uFillTx/>
                <a:latin typeface="Arial" panose="020B0604020202020204" pitchFamily="34" charset="0"/>
                <a:ea typeface="+mn-ea"/>
                <a:cs typeface="+mn-cs"/>
              </a:rPr>
              <a:t>最后一个结点称为表尾</a:t>
            </a:r>
            <a:r>
              <a:rPr kumimoji="1" lang="en-US" altLang="zh-CN" sz="2400" b="1" i="0" u="none" strike="noStrike" kern="0" cap="none" spc="0" normalizeH="0" baseline="0" noProof="0">
                <a:ln>
                  <a:noFill/>
                </a:ln>
                <a:solidFill>
                  <a:srgbClr val="5D8A34"/>
                </a:solidFill>
                <a:effectLst>
                  <a:outerShdw blurRad="38100" dist="38100" dir="2700000" algn="tl">
                    <a:srgbClr val="C0C0C0"/>
                  </a:outerShdw>
                </a:effectLst>
                <a:uLnTx/>
                <a:uFillTx/>
                <a:latin typeface="Arial" panose="020B0604020202020204" pitchFamily="34" charset="0"/>
                <a:ea typeface="+mn-ea"/>
                <a:cs typeface="+mn-cs"/>
              </a:rPr>
              <a:t>,</a:t>
            </a:r>
            <a:r>
              <a:rPr kumimoji="1" lang="zh-CN" altLang="en-US" sz="2400" b="1" i="0" u="none" strike="noStrike" kern="0" cap="none" spc="0" normalizeH="0" baseline="0" noProof="0">
                <a:ln>
                  <a:noFill/>
                </a:ln>
                <a:solidFill>
                  <a:srgbClr val="5D8A34"/>
                </a:solidFill>
                <a:effectLst>
                  <a:outerShdw blurRad="38100" dist="38100" dir="2700000" algn="tl">
                    <a:srgbClr val="C0C0C0"/>
                  </a:outerShdw>
                </a:effectLst>
                <a:uLnTx/>
                <a:uFillTx/>
                <a:latin typeface="Arial" panose="020B0604020202020204" pitchFamily="34" charset="0"/>
                <a:ea typeface="+mn-ea"/>
                <a:cs typeface="+mn-cs"/>
              </a:rPr>
              <a:t>它的地址部分一个</a:t>
            </a:r>
            <a:r>
              <a:rPr kumimoji="1" lang="en-US" altLang="zh-CN" sz="2400" b="1" i="0" u="none" strike="noStrike" kern="0" cap="none" spc="0" normalizeH="0" baseline="0" noProof="0">
                <a:ln>
                  <a:noFill/>
                </a:ln>
                <a:solidFill>
                  <a:srgbClr val="5D8A34"/>
                </a:solidFill>
                <a:effectLst>
                  <a:outerShdw blurRad="38100" dist="38100" dir="2700000" algn="tl">
                    <a:srgbClr val="C0C0C0"/>
                  </a:outerShdw>
                </a:effectLst>
                <a:uLnTx/>
                <a:uFillTx/>
                <a:latin typeface="Arial" panose="020B0604020202020204" pitchFamily="34" charset="0"/>
                <a:ea typeface="+mn-ea"/>
                <a:cs typeface="+mn-cs"/>
              </a:rPr>
              <a:t>NULL</a:t>
            </a:r>
            <a:r>
              <a:rPr kumimoji="1" lang="zh-CN" altLang="en-US" sz="2400" b="1" i="0" u="none" strike="noStrike" kern="0" cap="none" spc="0" normalizeH="0" baseline="0" noProof="0">
                <a:ln>
                  <a:noFill/>
                </a:ln>
                <a:solidFill>
                  <a:srgbClr val="5D8A34"/>
                </a:solidFill>
                <a:effectLst>
                  <a:outerShdw blurRad="38100" dist="38100" dir="2700000" algn="tl">
                    <a:srgbClr val="C0C0C0"/>
                  </a:outerShdw>
                </a:effectLst>
                <a:uLnTx/>
                <a:uFillTx/>
                <a:latin typeface="Arial" panose="020B0604020202020204" pitchFamily="34" charset="0"/>
                <a:ea typeface="+mn-ea"/>
                <a:cs typeface="+mn-cs"/>
              </a:rPr>
              <a:t>（表示空地址）</a:t>
            </a:r>
          </a:p>
          <a:p>
            <a:pPr marL="290830" marR="0" lvl="0" indent="-290830" algn="l" defTabSz="914400" rtl="0" eaLnBrk="1" fontAlgn="base" latinLnBrk="0" hangingPunct="1">
              <a:lnSpc>
                <a:spcPct val="100000"/>
              </a:lnSpc>
              <a:spcBef>
                <a:spcPct val="10000"/>
              </a:spcBef>
              <a:spcAft>
                <a:spcPct val="1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Arial" panose="020B0604020202020204" pitchFamily="34" charset="0"/>
                <a:ea typeface="+mn-ea"/>
                <a:cs typeface="+mn-cs"/>
              </a:rPr>
              <a:t>链表中各元素在内存中可以不连续存放</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其结构类型定义的一般形式为：</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struct </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结构类型名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结构成员定义</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struct  </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结构类型名 *变量名；</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单向链表的定义 </a:t>
            </a:r>
          </a:p>
        </p:txBody>
      </p:sp>
      <p:sp>
        <p:nvSpPr>
          <p:cNvPr id="129027" name="Rectangle 3"/>
          <p:cNvSpPr>
            <a:spLocks noGrp="1" noChangeArrowheads="1"/>
          </p:cNvSpPr>
          <p:nvPr>
            <p:ph idx="1"/>
          </p:nvPr>
        </p:nvSpPr>
        <p:spPr/>
        <p:txBody>
          <a:bodyPr vert="horz" wrap="square" lIns="91440" tIns="45720" rIns="91440" bIns="45720" numCol="1" anchor="t" anchorCtr="0" compatLnSpc="1"/>
          <a:lstStyle/>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zh-CN"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设计一个链表，每一个节点可以存放学生姓名及成绩，则其结构数据类型如下：</a:t>
            </a:r>
            <a:endPar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struct student</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float score;</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struct student *next;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1044575" marR="0" lvl="2" indent="-192405" algn="l" defTabSz="914400" rtl="0" eaLnBrk="1" fontAlgn="base" latinLnBrk="0" hangingPunct="1">
              <a:lnSpc>
                <a:spcPct val="100000"/>
              </a:lnSpc>
              <a:spcBef>
                <a:spcPct val="10000"/>
              </a:spcBef>
              <a:spcAft>
                <a:spcPct val="10000"/>
              </a:spcAft>
              <a:buClr>
                <a:srgbClr val="FF0066"/>
              </a:buClr>
              <a:buSzPct val="135000"/>
              <a:buFontTx/>
              <a:buNone/>
              <a:defRPr/>
            </a:pP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上面只是定义了一个数据类型</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并未实际分配存储空间</a:t>
            </a:r>
          </a:p>
          <a:p>
            <a:pPr marL="662305" marR="0" lvl="1" indent="-180975" algn="l" defTabSz="914400" rtl="0" eaLnBrk="1" fontAlgn="base" latinLnBrk="0" hangingPunct="1">
              <a:lnSpc>
                <a:spcPct val="100000"/>
              </a:lnSpc>
              <a:spcBef>
                <a:spcPct val="10000"/>
              </a:spcBef>
              <a:spcAft>
                <a:spcPct val="1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rPr>
              <a:t>链表结构是动态分配存储的</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即在使用时才开辟一个结点的存储单元</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9.4.3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动态存储分配库函数 </a:t>
            </a:r>
          </a:p>
        </p:txBody>
      </p:sp>
      <p:sp>
        <p:nvSpPr>
          <p:cNvPr id="130051" name="Rectangle 3"/>
          <p:cNvSpPr>
            <a:spLocks noGrp="1" noChangeArrowheads="1"/>
          </p:cNvSpPr>
          <p:nvPr>
            <p:ph idx="1"/>
          </p:nvPr>
        </p:nvSpPr>
        <p:spPr>
          <a:xfrm>
            <a:off x="0" y="981075"/>
            <a:ext cx="9144000" cy="5688013"/>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10000"/>
              </a:spcBef>
              <a:spcAft>
                <a:spcPct val="0"/>
              </a:spcAft>
              <a:buClr>
                <a:srgbClr val="CC0000"/>
              </a:buClr>
              <a:buSzPct val="110000"/>
              <a:buFont typeface="Wingdings" panose="05000000000000000000" pitchFamily="2" charset="2"/>
              <a:buChar char="v"/>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malloc</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函数：</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在</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内存的动态存储区</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中分配一个长度为</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size</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的</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连续空间</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，函数的返回值为分配到空间的起始地址，如函数未能成功执行，则返回</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0</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函数原型 </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void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malloc</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(unsigned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size)</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使用方式：结构指针变量名</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结构类型名*</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malloc</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(size);</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zh-CN"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例如：</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char *x;	  </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此时</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x</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的指向不确定</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x=(char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malloc</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(10); </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x</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指向了包含</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10</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个字符单元的存储空间</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Char char="v"/>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calloc</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函数</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在内存的动态存储区中分配</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n</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个长度为</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size</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的连续空间，函数返回分配域间的起始地址，如分配不成功</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则返回</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0 </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函数原型 </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void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calloc</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(unsigned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num,unsigned</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size)</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使用方式：结构指针变量名</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结构类型名*</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calloc</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n,size</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290830" marR="0" lvl="0" indent="-290830" algn="l" defTabSz="914400" rtl="0" eaLnBrk="1" fontAlgn="base" latinLnBrk="0" hangingPunct="1">
              <a:lnSpc>
                <a:spcPct val="100000"/>
              </a:lnSpc>
              <a:spcBef>
                <a:spcPct val="10000"/>
              </a:spcBef>
              <a:spcAft>
                <a:spcPct val="0"/>
              </a:spcAft>
              <a:buClr>
                <a:srgbClr val="CC0000"/>
              </a:buClr>
              <a:buSzPct val="11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例</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:float *p;    p=(float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calloc</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(10,sizeof(float));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9.4.3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动态存储分配库函数</a:t>
            </a:r>
          </a:p>
        </p:txBody>
      </p:sp>
      <p:sp>
        <p:nvSpPr>
          <p:cNvPr id="131075" name="Rectangle 3"/>
          <p:cNvSpPr>
            <a:spLocks noGrp="1" noChangeArrowheads="1"/>
          </p:cNvSpPr>
          <p:nvPr>
            <p:ph idx="1"/>
          </p:nvPr>
        </p:nvSpPr>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free</a:t>
            </a:r>
            <a:r>
              <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函数：</a:t>
            </a:r>
            <a:r>
              <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释放</a:t>
            </a:r>
            <a:r>
              <a:rPr kumimoji="1" lang="en-US" altLang="zh-CN" sz="2800" b="1" i="0" u="none" strike="noStrike" kern="0" cap="none" spc="0" normalizeH="0" baseline="0" noProof="0" dirty="0">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p</a:t>
            </a:r>
            <a:r>
              <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所指向的内存空间</a:t>
            </a:r>
            <a:r>
              <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，使得系统可将该内存区分配给其他变量使用。</a:t>
            </a:r>
            <a:r>
              <a:rPr kumimoji="1"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p</a:t>
            </a:r>
            <a:r>
              <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只能是由动态分配函数所返回的值。</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a:pPr>
            <a:r>
              <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函数原型：</a:t>
            </a:r>
            <a:r>
              <a:rPr kumimoji="1"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void free</a:t>
            </a:r>
            <a:r>
              <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void *p</a:t>
            </a:r>
            <a:r>
              <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a:pPr>
            <a:r>
              <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使用方式：</a:t>
            </a:r>
          </a:p>
          <a:p>
            <a:pPr marL="1044575" marR="0" lvl="2" indent="-192405" algn="l" defTabSz="914400" rtl="0" eaLnBrk="1" fontAlgn="base" latinLnBrk="0" hangingPunct="1">
              <a:lnSpc>
                <a:spcPct val="110000"/>
              </a:lnSpc>
              <a:spcBef>
                <a:spcPct val="20000"/>
              </a:spcBef>
              <a:spcAft>
                <a:spcPct val="20000"/>
              </a:spcAft>
              <a:buClr>
                <a:srgbClr val="FF0066"/>
              </a:buClr>
              <a:buSzPct val="135000"/>
              <a:buFontTx/>
              <a:buNone/>
              <a:defRPr/>
            </a:pPr>
            <a:r>
              <a:rPr kumimoji="1"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free</a:t>
            </a:r>
            <a:r>
              <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（指针变量名）；</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单向链表的基本操作 </a:t>
            </a:r>
          </a:p>
        </p:txBody>
      </p:sp>
      <p:sp>
        <p:nvSpPr>
          <p:cNvPr id="132099" name="Rectangle 3"/>
          <p:cNvSpPr>
            <a:spLocks noGrp="1" noChangeArrowheads="1"/>
          </p:cNvSpPr>
          <p:nvPr>
            <p:ph idx="1"/>
          </p:nvPr>
        </p:nvSpPr>
        <p:spPr>
          <a:xfrm>
            <a:off x="120650" y="928688"/>
            <a:ext cx="8893175" cy="4824413"/>
          </a:xfrm>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建立链表：指从无到有地建立起一个链表，即一个一个地输入各结点数据，并建立起前后相链的关系。</a:t>
            </a:r>
          </a:p>
          <a:p>
            <a:pPr marL="1428750" marR="0" lvl="3" indent="-193675" algn="l" defTabSz="914400" rtl="0" eaLnBrk="1" fontAlgn="base" latinLnBrk="0" hangingPunct="1">
              <a:lnSpc>
                <a:spcPct val="110000"/>
              </a:lnSpc>
              <a:spcBef>
                <a:spcPct val="0"/>
              </a:spcBef>
              <a:spcAft>
                <a:spcPct val="20000"/>
              </a:spcAft>
              <a:buClrTx/>
              <a:buSzTx/>
              <a:buFontTx/>
              <a:buNone/>
              <a:defRPr/>
            </a:pPr>
            <a:r>
              <a:rPr kumimoji="1" lang="zh-CN" altLang="en-US" sz="2600" b="1" i="0" u="none" strike="noStrike" kern="0" cap="none" spc="0" normalizeH="0" baseline="0" noProof="0" dirty="0">
                <a:ln>
                  <a:noFill/>
                </a:ln>
                <a:solidFill>
                  <a:srgbClr val="9900CC"/>
                </a:solidFill>
                <a:effectLst>
                  <a:outerShdw blurRad="38100" dist="38100" dir="2700000" algn="tl">
                    <a:srgbClr val="C0C0C0"/>
                  </a:outerShdw>
                </a:effectLst>
                <a:uLnTx/>
                <a:uFillTx/>
                <a:latin typeface="Arial" panose="020B0604020202020204" pitchFamily="34" charset="0"/>
                <a:ea typeface="+mn-ea"/>
              </a:rPr>
              <a:t>  </a:t>
            </a:r>
            <a:r>
              <a:rPr kumimoji="1" lang="zh-CN" altLang="en-US"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rPr>
              <a:t>例：</a:t>
            </a:r>
            <a:r>
              <a:rPr kumimoji="1" lang="en-US" altLang="zh-CN" sz="2400" b="1" i="0" u="none" strike="noStrike" kern="0" cap="none" spc="0" normalizeH="0" baseline="0" noProof="0" dirty="0" err="1">
                <a:ln>
                  <a:noFill/>
                </a:ln>
                <a:solidFill>
                  <a:srgbClr val="0000CC"/>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rPr>
              <a:t> student </a:t>
            </a:r>
          </a:p>
          <a:p>
            <a:pPr marL="1428750" marR="0" lvl="3" indent="-193675" algn="l" defTabSz="914400" rtl="0" eaLnBrk="1" fontAlgn="base" latinLnBrk="0" hangingPunct="1">
              <a:lnSpc>
                <a:spcPct val="110000"/>
              </a:lnSpc>
              <a:spcBef>
                <a:spcPct val="0"/>
              </a:spcBef>
              <a:spcAft>
                <a:spcPct val="20000"/>
              </a:spcAft>
              <a:buClrTx/>
              <a:buSzTx/>
              <a:buFontTx/>
              <a:buNone/>
              <a:defRPr/>
            </a:pPr>
            <a:r>
              <a:rPr kumimoji="1" lang="en-US" altLang="zh-CN"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rPr>
              <a:t>            {  char name[10];float score;</a:t>
            </a:r>
          </a:p>
          <a:p>
            <a:pPr marL="1428750" marR="0" lvl="3" indent="-193675" algn="l" defTabSz="914400" rtl="0" eaLnBrk="1" fontAlgn="base" latinLnBrk="0" hangingPunct="1">
              <a:lnSpc>
                <a:spcPct val="110000"/>
              </a:lnSpc>
              <a:spcBef>
                <a:spcPct val="0"/>
              </a:spcBef>
              <a:spcAft>
                <a:spcPct val="20000"/>
              </a:spcAft>
              <a:buClrTx/>
              <a:buSzTx/>
              <a:buFontTx/>
              <a:buNone/>
              <a:defRPr/>
            </a:pPr>
            <a:r>
              <a:rPr kumimoji="1" lang="en-US" altLang="zh-CN"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rPr>
              <a:t>                 student *next; </a:t>
            </a:r>
          </a:p>
          <a:p>
            <a:pPr marL="1428750" marR="0" lvl="3" indent="-193675" algn="l" defTabSz="914400" rtl="0" eaLnBrk="1" fontAlgn="base" latinLnBrk="0" hangingPunct="1">
              <a:lnSpc>
                <a:spcPct val="110000"/>
              </a:lnSpc>
              <a:spcBef>
                <a:spcPct val="0"/>
              </a:spcBef>
              <a:spcAft>
                <a:spcPct val="20000"/>
              </a:spcAft>
              <a:buClrTx/>
              <a:buSzTx/>
              <a:buFontTx/>
              <a:buNone/>
              <a:defRPr/>
            </a:pPr>
            <a:r>
              <a:rPr kumimoji="1" lang="en-US" altLang="zh-CN"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rPr>
              <a:t>            }*head,*</a:t>
            </a:r>
            <a:r>
              <a:rPr kumimoji="1" lang="en-US" altLang="zh-CN" sz="2400" b="1" i="0" u="none" strike="noStrike" kern="0" cap="none" spc="0" normalizeH="0" baseline="0" noProof="0" dirty="0" err="1">
                <a:ln>
                  <a:noFill/>
                </a:ln>
                <a:solidFill>
                  <a:srgbClr val="0000CC"/>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0000CC"/>
                </a:solidFill>
                <a:effectLst>
                  <a:outerShdw blurRad="38100" dist="38100" dir="2700000" algn="tl">
                    <a:srgbClr val="C0C0C0"/>
                  </a:outerShdw>
                </a:effectLst>
                <a:uLnTx/>
                <a:uFillTx/>
                <a:latin typeface="Arial" panose="020B0604020202020204" pitchFamily="34" charset="0"/>
                <a:ea typeface="+mn-ea"/>
              </a:rPr>
              <a:t>ptail</a:t>
            </a:r>
            <a:r>
              <a:rPr kumimoji="1" lang="en-US" altLang="zh-CN"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rPr>
              <a:t>;</a:t>
            </a:r>
          </a:p>
          <a:p>
            <a:pPr marL="1044575" marR="0" lvl="2" indent="-192405" algn="l" defTabSz="914400" rtl="0" eaLnBrk="1" fontAlgn="base" latinLnBrk="0" hangingPunct="1">
              <a:lnSpc>
                <a:spcPct val="110000"/>
              </a:lnSpc>
              <a:spcBef>
                <a:spcPct val="0"/>
              </a:spcBef>
              <a:spcAft>
                <a:spcPct val="20000"/>
              </a:spcAft>
              <a:buClr>
                <a:srgbClr val="FF0066"/>
              </a:buClr>
              <a:buSzPct val="135000"/>
              <a:buFontTx/>
              <a:buChar char="•"/>
              <a:defRPr/>
            </a:pPr>
            <a:r>
              <a:rPr kumimoji="1"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mn-ea"/>
              </a:rPr>
              <a:t>建立头结点</a:t>
            </a:r>
          </a:p>
          <a:p>
            <a:pPr marL="1044575" marR="0" lvl="2" indent="-192405" algn="l" defTabSz="914400" rtl="0" eaLnBrk="1" fontAlgn="base" latinLnBrk="0" hangingPunct="1">
              <a:lnSpc>
                <a:spcPct val="110000"/>
              </a:lnSpc>
              <a:spcBef>
                <a:spcPct val="0"/>
              </a:spcBef>
              <a:spcAft>
                <a:spcPct val="20000"/>
              </a:spcAft>
              <a:buClr>
                <a:srgbClr val="FF0066"/>
              </a:buClr>
              <a:buSzPct val="135000"/>
              <a:buFontTx/>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head=(</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malloc</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sizeof</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a:t>
            </a:r>
          </a:p>
          <a:p>
            <a:pPr marL="1044575" marR="0" lvl="2" indent="-192405" algn="l" defTabSz="914400" rtl="0" eaLnBrk="1" fontAlgn="base" latinLnBrk="0" hangingPunct="1">
              <a:lnSpc>
                <a:spcPct val="11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=head;</a:t>
            </a:r>
          </a:p>
          <a:p>
            <a:pPr marL="1044575" marR="0" lvl="2" indent="-192405" algn="l" defTabSz="914400" rtl="0" eaLnBrk="1" fontAlgn="base" latinLnBrk="0" hangingPunct="1">
              <a:lnSpc>
                <a:spcPct val="11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s%d</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”,head-&gt;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name,&amp;head</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-&gt;score);</a:t>
            </a:r>
          </a:p>
        </p:txBody>
      </p:sp>
      <p:sp>
        <p:nvSpPr>
          <p:cNvPr id="35844" name="Rectangle 5"/>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5845" name="Object 4"/>
          <p:cNvGraphicFramePr>
            <a:graphicFrameLocks noChangeAspect="1"/>
          </p:cNvGraphicFramePr>
          <p:nvPr/>
        </p:nvGraphicFramePr>
        <p:xfrm>
          <a:off x="1258888" y="5734050"/>
          <a:ext cx="6119812" cy="849313"/>
        </p:xfrm>
        <a:graphic>
          <a:graphicData uri="http://schemas.openxmlformats.org/presentationml/2006/ole">
            <mc:AlternateContent xmlns:mc="http://schemas.openxmlformats.org/markup-compatibility/2006">
              <mc:Choice xmlns:v="urn:schemas-microsoft-com:vml" Requires="v">
                <p:oleObj spid="_x0000_s6159" r:id="rId3" imgW="4601210" imgH="808990" progId="Word.Document.8">
                  <p:embed/>
                </p:oleObj>
              </mc:Choice>
              <mc:Fallback>
                <p:oleObj r:id="rId3" imgW="4601210" imgH="808990" progId="Word.Document.8">
                  <p:embed/>
                  <p:pic>
                    <p:nvPicPr>
                      <p:cNvPr id="0" name="图片 3077"/>
                      <p:cNvPicPr/>
                      <p:nvPr/>
                    </p:nvPicPr>
                    <p:blipFill>
                      <a:blip r:embed="rId4"/>
                      <a:srcRect t="11572" b="10104"/>
                      <a:stretch>
                        <a:fillRect/>
                      </a:stretch>
                    </p:blipFill>
                    <p:spPr>
                      <a:xfrm>
                        <a:off x="1258888" y="5734050"/>
                        <a:ext cx="6119812" cy="849313"/>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idx="1"/>
          </p:nvPr>
        </p:nvSpPr>
        <p:spPr>
          <a:xfrm>
            <a:off x="250825" y="260648"/>
            <a:ext cx="8785225" cy="6265565"/>
          </a:xfrm>
        </p:spPr>
        <p:txBody>
          <a:bodyPr vert="horz" wrap="square" lIns="91440" tIns="45720" rIns="91440" bIns="45720" numCol="1" anchor="t" anchorCtr="0" compatLnSpc="1"/>
          <a:lstStyle/>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在现有链表中添加新节点：</a:t>
            </a:r>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None/>
              <a:defRPr/>
            </a:pP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student*)</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malloc</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sizeof</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student));</a:t>
            </a:r>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None/>
              <a:defRPr/>
            </a:pP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s%f</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-&gt;name,&amp;</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-&gt;score);</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与上一节点链接：</a:t>
            </a:r>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None/>
              <a:defRPr/>
            </a:pP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ptail</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-&gt;next=</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a:t>
            </a:r>
            <a:r>
              <a:rPr lang="en-US" altLang="zh-CN" sz="2400" dirty="0">
                <a:solidFill>
                  <a:srgbClr val="FF0000"/>
                </a:solidFill>
              </a:rPr>
              <a:t>//</a:t>
            </a:r>
            <a:r>
              <a:rPr lang="zh-CN" altLang="en-US" sz="2400" dirty="0">
                <a:solidFill>
                  <a:srgbClr val="FF0000"/>
                </a:solidFill>
              </a:rPr>
              <a:t>连上</a:t>
            </a:r>
            <a:endPar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None/>
              <a:defRPr/>
            </a:pP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ptail</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a:t>
            </a:r>
            <a:r>
              <a:rPr lang="en-US" altLang="zh-CN" sz="2400" dirty="0">
                <a:solidFill>
                  <a:srgbClr val="FF0000"/>
                </a:solidFill>
              </a:rPr>
              <a:t>//</a:t>
            </a:r>
            <a:r>
              <a:rPr lang="zh-CN" altLang="en-US" sz="2400" dirty="0">
                <a:solidFill>
                  <a:srgbClr val="FF0000"/>
                </a:solidFill>
              </a:rPr>
              <a:t>更新为新的尾结点</a:t>
            </a:r>
            <a:endParaRPr lang="en-US" altLang="zh-CN" sz="2400" dirty="0">
              <a:solidFill>
                <a:srgbClr val="FF0000"/>
              </a:solidFill>
            </a:endParaRP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将末节点指向下一节点的成员赋值为</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NULL</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None/>
              <a:defRPr/>
            </a:pP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ptail</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-&gt;next=NULL; </a:t>
            </a:r>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None/>
              <a:defRPr/>
            </a:pPr>
            <a:endPar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None/>
              <a:defRPr/>
            </a:pPr>
            <a:endParaRPr lang="en-US" altLang="zh-CN" sz="2400" dirty="0"/>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None/>
              <a:defRPr/>
            </a:pPr>
            <a:endPar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None/>
              <a:defRPr/>
            </a:pPr>
            <a:endPar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None/>
              <a:defRPr/>
            </a:pPr>
            <a:endPar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endPar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endPar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p:txBody>
      </p:sp>
      <p:sp>
        <p:nvSpPr>
          <p:cNvPr id="36868" name="Rectangle 4"/>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6869" name="Rectangle 7"/>
          <p:cNvSpPr/>
          <p:nvPr/>
        </p:nvSpPr>
        <p:spPr>
          <a:xfrm>
            <a:off x="0" y="28654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6870" name="Object 6"/>
          <p:cNvGraphicFramePr>
            <a:graphicFrameLocks noChangeAspect="1"/>
          </p:cNvGraphicFramePr>
          <p:nvPr>
            <p:extLst>
              <p:ext uri="{D42A27DB-BD31-4B8C-83A1-F6EECF244321}">
                <p14:modId xmlns:p14="http://schemas.microsoft.com/office/powerpoint/2010/main" val="2053560376"/>
              </p:ext>
            </p:extLst>
          </p:nvPr>
        </p:nvGraphicFramePr>
        <p:xfrm>
          <a:off x="538535" y="4437112"/>
          <a:ext cx="6985000" cy="962025"/>
        </p:xfrm>
        <a:graphic>
          <a:graphicData uri="http://schemas.openxmlformats.org/presentationml/2006/ole">
            <mc:AlternateContent xmlns:mc="http://schemas.openxmlformats.org/markup-compatibility/2006">
              <mc:Choice xmlns:v="urn:schemas-microsoft-com:vml" Requires="v">
                <p:oleObj spid="_x0000_s7195" r:id="rId3" imgW="4999990" imgH="800100" progId="Word.Document.8">
                  <p:embed/>
                </p:oleObj>
              </mc:Choice>
              <mc:Fallback>
                <p:oleObj r:id="rId3" imgW="4999990" imgH="800100" progId="Word.Document.8">
                  <p:embed/>
                  <p:pic>
                    <p:nvPicPr>
                      <p:cNvPr id="0" name="图片 3079"/>
                      <p:cNvPicPr/>
                      <p:nvPr/>
                    </p:nvPicPr>
                    <p:blipFill>
                      <a:blip r:embed="rId4"/>
                      <a:srcRect l="3186" t="8115" b="8360"/>
                      <a:stretch>
                        <a:fillRect/>
                      </a:stretch>
                    </p:blipFill>
                    <p:spPr>
                      <a:xfrm>
                        <a:off x="538535" y="4437112"/>
                        <a:ext cx="6985000" cy="962025"/>
                      </a:xfrm>
                      <a:prstGeom prst="rect">
                        <a:avLst/>
                      </a:prstGeom>
                      <a:noFill/>
                      <a:ln w="38100">
                        <a:noFill/>
                        <a:miter/>
                      </a:ln>
                    </p:spPr>
                  </p:pic>
                </p:oleObj>
              </mc:Fallback>
            </mc:AlternateContent>
          </a:graphicData>
        </a:graphic>
      </p:graphicFrame>
      <p:sp>
        <p:nvSpPr>
          <p:cNvPr id="36871" name="Rectangle 9"/>
          <p:cNvSpPr/>
          <p:nvPr/>
        </p:nvSpPr>
        <p:spPr>
          <a:xfrm>
            <a:off x="0" y="288925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6872" name="Object 8"/>
          <p:cNvGraphicFramePr>
            <a:graphicFrameLocks noChangeAspect="1"/>
          </p:cNvGraphicFramePr>
          <p:nvPr>
            <p:extLst>
              <p:ext uri="{D42A27DB-BD31-4B8C-83A1-F6EECF244321}">
                <p14:modId xmlns:p14="http://schemas.microsoft.com/office/powerpoint/2010/main" val="3359112189"/>
              </p:ext>
            </p:extLst>
          </p:nvPr>
        </p:nvGraphicFramePr>
        <p:xfrm>
          <a:off x="611560" y="5635550"/>
          <a:ext cx="6911975" cy="946150"/>
        </p:xfrm>
        <a:graphic>
          <a:graphicData uri="http://schemas.openxmlformats.org/presentationml/2006/ole">
            <mc:AlternateContent xmlns:mc="http://schemas.openxmlformats.org/markup-compatibility/2006">
              <mc:Choice xmlns:v="urn:schemas-microsoft-com:vml" Requires="v">
                <p:oleObj spid="_x0000_s7196" r:id="rId5" imgW="4591685" imgH="705485" progId="Word.Document.8">
                  <p:embed/>
                </p:oleObj>
              </mc:Choice>
              <mc:Fallback>
                <p:oleObj r:id="rId5" imgW="4591685" imgH="705485" progId="Word.Document.8">
                  <p:embed/>
                  <p:pic>
                    <p:nvPicPr>
                      <p:cNvPr id="0" name="图片 3078"/>
                      <p:cNvPicPr/>
                      <p:nvPr/>
                    </p:nvPicPr>
                    <p:blipFill>
                      <a:blip r:embed="rId6"/>
                      <a:srcRect l="1506" b="11574"/>
                      <a:stretch>
                        <a:fillRect/>
                      </a:stretch>
                    </p:blipFill>
                    <p:spPr>
                      <a:xfrm>
                        <a:off x="611560" y="5635550"/>
                        <a:ext cx="6911975" cy="946150"/>
                      </a:xfrm>
                      <a:prstGeom prst="rect">
                        <a:avLst/>
                      </a:prstGeom>
                      <a:noFill/>
                      <a:ln w="38100">
                        <a:noFill/>
                        <a:miter/>
                      </a:ln>
                    </p:spPr>
                  </p:pic>
                </p:oleObj>
              </mc:Fallback>
            </mc:AlternateContent>
          </a:graphicData>
        </a:graphic>
      </p:graphicFrame>
      <p:sp>
        <p:nvSpPr>
          <p:cNvPr id="2" name="标题 1">
            <a:extLst>
              <a:ext uri="{FF2B5EF4-FFF2-40B4-BE49-F238E27FC236}">
                <a16:creationId xmlns:a16="http://schemas.microsoft.com/office/drawing/2014/main" id="{15E5B7B6-61AD-499D-B7FB-76FFDFF38167}"/>
              </a:ext>
            </a:extLst>
          </p:cNvPr>
          <p:cNvSpPr>
            <a:spLocks noGrp="1"/>
          </p:cNvSpPr>
          <p:nvPr>
            <p:ph type="title"/>
          </p:nvPr>
        </p:nvSpPr>
        <p:spPr/>
        <p:txBody>
          <a:bodyPr/>
          <a:lstStyle/>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单向链表的基本操作 </a:t>
            </a:r>
          </a:p>
        </p:txBody>
      </p:sp>
      <p:sp>
        <p:nvSpPr>
          <p:cNvPr id="134147" name="Rectangle 3"/>
          <p:cNvSpPr>
            <a:spLocks noGrp="1" noChangeArrowheads="1"/>
          </p:cNvSpPr>
          <p:nvPr>
            <p:ph idx="1"/>
          </p:nvPr>
        </p:nvSpPr>
        <p:spPr>
          <a:xfrm>
            <a:off x="250825" y="908050"/>
            <a:ext cx="8893175" cy="5545138"/>
          </a:xfrm>
        </p:spPr>
        <p:txBody>
          <a:bodyPr vert="horz" wrap="square" lIns="91440" tIns="45720" rIns="91440" bIns="45720" numCol="1" anchor="t" anchorCtr="0" compatLnSpc="1"/>
          <a:lstStyle/>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Char char="§"/>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定义创建链表函数</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create</a:t>
            </a: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，建立一个有</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n</a:t>
            </a: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个节点的单向链表。</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*create(</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n)</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*head,*</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ptail</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malloc</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sizeof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-&gt;name,&amp;</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-&gt;score); </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head=</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ptail</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建立头节点</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for(</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=1;i&lt;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n;i</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建立其它</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n-1</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个节点</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malloc</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sizeof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-&gt;name,&amp;</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-&gt;score);</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ptail</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-&gt;next=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ptail</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ptail</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-&gt;next=NULL; </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head; </a:t>
            </a:r>
          </a:p>
          <a:p>
            <a:pPr marL="662305" marR="0" lvl="1" indent="-180975" algn="l" defTabSz="914400" rtl="0" eaLnBrk="1" fontAlgn="base" latinLnBrk="0" hangingPunct="1">
              <a:lnSpc>
                <a:spcPct val="100000"/>
              </a:lnSpc>
              <a:spcBef>
                <a:spcPct val="1000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p:txBody>
      </p:sp>
      <p:sp>
        <p:nvSpPr>
          <p:cNvPr id="37892" name="Rectangle 4"/>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7893" name="Rectangle 5"/>
          <p:cNvSpPr/>
          <p:nvPr/>
        </p:nvSpPr>
        <p:spPr>
          <a:xfrm>
            <a:off x="0" y="28654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7894" name="Rectangle 7"/>
          <p:cNvSpPr/>
          <p:nvPr/>
        </p:nvSpPr>
        <p:spPr>
          <a:xfrm>
            <a:off x="0" y="288925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 构 体 概 念</a:t>
            </a:r>
          </a:p>
        </p:txBody>
      </p:sp>
      <p:sp>
        <p:nvSpPr>
          <p:cNvPr id="102403" name="Rectangle 3"/>
          <p:cNvSpPr>
            <a:spLocks noGrp="1" noChangeArrowheads="1"/>
          </p:cNvSpPr>
          <p:nvPr>
            <p:ph idx="1"/>
          </p:nvPr>
        </p:nvSpPr>
        <p:spPr>
          <a:xfrm>
            <a:off x="250825" y="981075"/>
            <a:ext cx="8424863" cy="5472113"/>
          </a:xfrm>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0"/>
              </a:spcBef>
              <a:spcAft>
                <a:spcPct val="0"/>
              </a:spcAft>
              <a:buClr>
                <a:srgbClr val="CC0000"/>
              </a:buClr>
              <a:buSzPct val="110000"/>
              <a:buFont typeface="Wingdings" panose="05000000000000000000" pitchFamily="2" charset="2"/>
              <a:buNone/>
              <a:defRPr/>
            </a:pPr>
            <a:r>
              <a:rPr kumimoji="1" lang="zh-CN"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例如</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，定义一个学生基本信息的结构类型如下：</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struct student</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int number;</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sex;</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int age;</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address[50];</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float score[3]; </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290830" marR="0" lvl="0" indent="-290830" algn="l" defTabSz="914400" rtl="0" eaLnBrk="1" fontAlgn="base" latinLnBrk="0" hangingPunct="1">
              <a:lnSpc>
                <a:spcPct val="110000"/>
              </a:lnSpc>
              <a:spcBef>
                <a:spcPct val="0"/>
              </a:spcBef>
              <a:spcAft>
                <a:spcPct val="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结构类型定义描述结构的组织形式</a:t>
            </a:r>
            <a:r>
              <a:rPr kumimoji="1" lang="en-US" altLang="zh-CN" sz="2400" b="1" i="0" u="none" strike="noStrike" kern="0" cap="none" spc="0" normalizeH="0" baseline="0" noProof="0" dirty="0">
                <a:ln>
                  <a:noFill/>
                </a:ln>
                <a:solidFill>
                  <a:schemeClr val="tx1"/>
                </a:solidFill>
                <a:effectLst/>
                <a:uLnTx/>
                <a:uFillTx/>
                <a:latin typeface="Arial" panose="020B0604020202020204" pitchFamily="34" charset="0"/>
                <a:ea typeface="+mn-ea"/>
                <a:cs typeface="+mn-cs"/>
              </a:rPr>
              <a:t>,</a:t>
            </a:r>
            <a:r>
              <a:rPr kumimoji="1" lang="zh-CN" altLang="en-US" sz="2400" b="1" i="0" u="none" strike="noStrike" kern="0" cap="none" spc="0" normalizeH="0" baseline="0" noProof="0" dirty="0">
                <a:ln>
                  <a:noFill/>
                </a:ln>
                <a:solidFill>
                  <a:srgbClr val="FF3300"/>
                </a:solidFill>
                <a:effectLst/>
                <a:uLnTx/>
                <a:uFillTx/>
                <a:latin typeface="Arial" panose="020B0604020202020204" pitchFamily="34" charset="0"/>
                <a:ea typeface="+mn-ea"/>
                <a:cs typeface="+mn-cs"/>
              </a:rPr>
              <a:t>不分配内存</a:t>
            </a:r>
          </a:p>
          <a:p>
            <a:pPr marL="290830" marR="0" lvl="0" indent="-290830" algn="l" defTabSz="914400" rtl="0" eaLnBrk="1" fontAlgn="base" latinLnBrk="0" hangingPunct="1">
              <a:lnSpc>
                <a:spcPct val="110000"/>
              </a:lnSpc>
              <a:spcBef>
                <a:spcPct val="0"/>
              </a:spcBef>
              <a:spcAft>
                <a:spcPct val="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结构成员可以是任何基本数据类型，也可以是数组、指针等构造数据类型。例如：以下是定义一个日期结构类型。</a:t>
            </a:r>
          </a:p>
          <a:p>
            <a:pPr marL="662305" marR="0" lvl="1" indent="-180975" algn="l" defTabSz="914400" rtl="0" eaLnBrk="1" fontAlgn="base" latinLnBrk="0" hangingPunct="1">
              <a:lnSpc>
                <a:spcPct val="11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struct date { int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year;int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month;int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day;};</a:t>
            </a:r>
            <a:endParaRPr kumimoji="1" lang="en-US" altLang="zh-CN" sz="2400" b="1" i="0" u="none" strike="noStrike" kern="0" cap="none" spc="0" normalizeH="0" baseline="0" noProof="0" dirty="0">
              <a:ln>
                <a:noFill/>
              </a:ln>
              <a:solidFill>
                <a:schemeClr val="tx1"/>
              </a:solidFill>
              <a:effectLst/>
              <a:uLnTx/>
              <a:uFillTx/>
              <a:latin typeface="Arial" panose="020B0604020202020204" pitchFamily="34" charset="0"/>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单向链表的基本操作 </a:t>
            </a:r>
          </a:p>
        </p:txBody>
      </p:sp>
      <p:sp>
        <p:nvSpPr>
          <p:cNvPr id="135171" name="Rectangle 3"/>
          <p:cNvSpPr>
            <a:spLocks noGrp="1" noChangeArrowheads="1"/>
          </p:cNvSpPr>
          <p:nvPr>
            <p:ph idx="1"/>
          </p:nvPr>
        </p:nvSpPr>
        <p:spPr>
          <a:xfrm>
            <a:off x="250825" y="1052513"/>
            <a:ext cx="8713788" cy="5473700"/>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遍历链表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遍历链表即从链表的头指针出发，访问链表的每一个节点。</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执行语句</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p=head;</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使指针变量</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也指向头节点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endPar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访问</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所指向节点的数据成员后，移动指针</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，使其指向下一节点。</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("%s  %.1f\</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n",p</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name,p</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-&gt;score); p=p-&gt;next;</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endPar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重复这一步骤，直到链表的尾节点（即指针</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的值为</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NULL</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p:txBody>
      </p:sp>
      <p:sp>
        <p:nvSpPr>
          <p:cNvPr id="38916" name="Rectangle 4"/>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8917" name="Rectangle 5"/>
          <p:cNvSpPr/>
          <p:nvPr/>
        </p:nvSpPr>
        <p:spPr>
          <a:xfrm>
            <a:off x="0" y="28654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8918" name="Rectangle 6"/>
          <p:cNvSpPr/>
          <p:nvPr/>
        </p:nvSpPr>
        <p:spPr>
          <a:xfrm>
            <a:off x="0" y="288925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8919" name="Rectangle 8"/>
          <p:cNvSpPr/>
          <p:nvPr/>
        </p:nvSpPr>
        <p:spPr>
          <a:xfrm>
            <a:off x="0" y="-230187"/>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8920" name="Object 7"/>
          <p:cNvGraphicFramePr>
            <a:graphicFrameLocks noChangeAspect="1"/>
          </p:cNvGraphicFramePr>
          <p:nvPr/>
        </p:nvGraphicFramePr>
        <p:xfrm>
          <a:off x="1042988" y="2420938"/>
          <a:ext cx="7129462" cy="600075"/>
        </p:xfrm>
        <a:graphic>
          <a:graphicData uri="http://schemas.openxmlformats.org/presentationml/2006/ole">
            <mc:AlternateContent xmlns:mc="http://schemas.openxmlformats.org/markup-compatibility/2006">
              <mc:Choice xmlns:v="urn:schemas-microsoft-com:vml" Requires="v">
                <p:oleObj spid="_x0000_s8219" r:id="rId3" imgW="4657090" imgH="514985" progId="Word.Document.8">
                  <p:embed/>
                </p:oleObj>
              </mc:Choice>
              <mc:Fallback>
                <p:oleObj r:id="rId3" imgW="4657090" imgH="514985" progId="Word.Document.8">
                  <p:embed/>
                  <p:pic>
                    <p:nvPicPr>
                      <p:cNvPr id="0" name="图片 3080"/>
                      <p:cNvPicPr/>
                      <p:nvPr/>
                    </p:nvPicPr>
                    <p:blipFill>
                      <a:blip r:embed="rId4"/>
                      <a:srcRect l="2997" t="25558"/>
                      <a:stretch>
                        <a:fillRect/>
                      </a:stretch>
                    </p:blipFill>
                    <p:spPr>
                      <a:xfrm>
                        <a:off x="1042988" y="2420938"/>
                        <a:ext cx="7129462" cy="600075"/>
                      </a:xfrm>
                      <a:prstGeom prst="rect">
                        <a:avLst/>
                      </a:prstGeom>
                      <a:noFill/>
                      <a:ln w="38100">
                        <a:noFill/>
                        <a:miter/>
                      </a:ln>
                    </p:spPr>
                  </p:pic>
                </p:oleObj>
              </mc:Fallback>
            </mc:AlternateContent>
          </a:graphicData>
        </a:graphic>
      </p:graphicFrame>
      <p:sp>
        <p:nvSpPr>
          <p:cNvPr id="38921" name="Rectangle 10"/>
          <p:cNvSpPr/>
          <p:nvPr/>
        </p:nvSpPr>
        <p:spPr>
          <a:xfrm>
            <a:off x="0" y="30178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8922" name="Object 9"/>
          <p:cNvGraphicFramePr>
            <a:graphicFrameLocks noChangeAspect="1"/>
          </p:cNvGraphicFramePr>
          <p:nvPr/>
        </p:nvGraphicFramePr>
        <p:xfrm>
          <a:off x="971550" y="4437063"/>
          <a:ext cx="6913563" cy="552450"/>
        </p:xfrm>
        <a:graphic>
          <a:graphicData uri="http://schemas.openxmlformats.org/presentationml/2006/ole">
            <mc:AlternateContent xmlns:mc="http://schemas.openxmlformats.org/markup-compatibility/2006">
              <mc:Choice xmlns:v="urn:schemas-microsoft-com:vml" Requires="v">
                <p:oleObj spid="_x0000_s8220" r:id="rId5" imgW="4852670" imgH="2813050" progId="Word.Document.8">
                  <p:embed/>
                </p:oleObj>
              </mc:Choice>
              <mc:Fallback>
                <p:oleObj r:id="rId5" imgW="4852670" imgH="2813050" progId="Word.Document.8">
                  <p:embed/>
                  <p:pic>
                    <p:nvPicPr>
                      <p:cNvPr id="0" name="图片 3081"/>
                      <p:cNvPicPr/>
                      <p:nvPr/>
                    </p:nvPicPr>
                    <p:blipFill>
                      <a:blip r:embed="rId6"/>
                      <a:srcRect l="6505" t="9666" b="77702"/>
                      <a:stretch>
                        <a:fillRect/>
                      </a:stretch>
                    </p:blipFill>
                    <p:spPr>
                      <a:xfrm>
                        <a:off x="971550" y="4437063"/>
                        <a:ext cx="6913563" cy="552450"/>
                      </a:xfrm>
                      <a:prstGeom prst="rect">
                        <a:avLst/>
                      </a:prstGeom>
                      <a:no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单向链表的基本操作 </a:t>
            </a:r>
          </a:p>
        </p:txBody>
      </p:sp>
      <p:sp>
        <p:nvSpPr>
          <p:cNvPr id="136195" name="Rectangle 3"/>
          <p:cNvSpPr>
            <a:spLocks noGrp="1" noChangeArrowheads="1"/>
          </p:cNvSpPr>
          <p:nvPr>
            <p:ph idx="1"/>
          </p:nvPr>
        </p:nvSpPr>
        <p:spPr>
          <a:xfrm>
            <a:off x="250825" y="1052513"/>
            <a:ext cx="8713788" cy="5473700"/>
          </a:xfrm>
        </p:spPr>
        <p:txBody>
          <a:bodyPr vert="horz" wrap="square" lIns="91440" tIns="45720" rIns="91440" bIns="45720" numCol="1" anchor="t" anchorCtr="0" compatLnSpc="1"/>
          <a:lstStyle/>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定义遍历链表函数</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print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，输出链表的所有节点信息。</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void print(struct student *head)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struct student *p=head;</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while(p!=NULL){</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("%s  %.1f\</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n",p</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name,p</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-&gt;score);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p=p-&gt;next;      </a:t>
            </a:r>
            <a:r>
              <a:rPr kumimoji="1" lang="en-US" altLang="zh-CN"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p</a:t>
            </a:r>
            <a:r>
              <a:rPr kumimoji="1" lang="zh-CN" altLang="en-US" sz="24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指向下一节点</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Arial" panose="020B0604020202020204" pitchFamily="34" charset="0"/>
                <a:ea typeface="+mn-ea"/>
                <a:cs typeface="+mn-cs"/>
              </a:rPr>
              <a:t>要让指针变量</a:t>
            </a:r>
            <a:r>
              <a:rPr kumimoji="1" lang="en-US" altLang="zh-CN"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Arial" panose="020B0604020202020204" pitchFamily="34" charset="0"/>
                <a:ea typeface="+mn-ea"/>
                <a:cs typeface="+mn-cs"/>
              </a:rPr>
              <a:t>p</a:t>
            </a:r>
            <a:r>
              <a:rPr kumimoji="1" lang="zh-CN" altLang="en-US"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Arial" panose="020B0604020202020204" pitchFamily="34" charset="0"/>
                <a:ea typeface="+mn-ea"/>
                <a:cs typeface="+mn-cs"/>
              </a:rPr>
              <a:t>指向下一个节点要执行语句</a:t>
            </a:r>
            <a:r>
              <a:rPr kumimoji="1" lang="en-US" altLang="zh-CN" sz="2400" b="1" i="0" u="none" strike="noStrike" kern="0" cap="none" spc="0" normalizeH="0" baseline="0" noProof="0" dirty="0">
                <a:ln>
                  <a:noFill/>
                </a:ln>
                <a:solidFill>
                  <a:srgbClr val="CC0000"/>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p=p-&gt;next;</a:t>
            </a:r>
            <a:r>
              <a:rPr kumimoji="1" lang="zh-CN" altLang="en-US"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Arial" panose="020B0604020202020204" pitchFamily="34" charset="0"/>
                <a:ea typeface="+mn-ea"/>
                <a:cs typeface="+mn-cs"/>
              </a:rPr>
              <a:t>，不能像指向数组的指针变量一样用</a:t>
            </a:r>
            <a:r>
              <a:rPr kumimoji="1" lang="en-US" altLang="zh-CN" sz="2400" b="1" i="0" u="none" strike="sngStrike" kern="0" cap="none" spc="0" normalizeH="0" baseline="0" noProof="0" dirty="0">
                <a:ln>
                  <a:noFill/>
                </a:ln>
                <a:solidFill>
                  <a:srgbClr val="CC0000"/>
                </a:solidFill>
                <a:effectLst>
                  <a:outerShdw blurRad="38100" dist="38100" dir="2700000" algn="tl">
                    <a:srgbClr val="C0C0C0"/>
                  </a:outerShdw>
                </a:effectLst>
                <a:highlight>
                  <a:srgbClr val="FFFF00"/>
                </a:highlight>
                <a:uLnTx/>
                <a:uFillTx/>
                <a:latin typeface="Arial" panose="020B0604020202020204" pitchFamily="34" charset="0"/>
                <a:ea typeface="+mn-ea"/>
                <a:cs typeface="+mn-cs"/>
              </a:rPr>
              <a:t>p++</a:t>
            </a:r>
            <a:r>
              <a:rPr kumimoji="1" lang="zh-CN" altLang="en-US"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Arial" panose="020B0604020202020204" pitchFamily="34" charset="0"/>
                <a:ea typeface="+mn-ea"/>
                <a:cs typeface="+mn-cs"/>
              </a:rPr>
              <a:t>的操作</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 </a:t>
            </a:r>
          </a:p>
        </p:txBody>
      </p:sp>
      <p:sp>
        <p:nvSpPr>
          <p:cNvPr id="39940" name="Rectangle 4"/>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9941" name="Rectangle 5"/>
          <p:cNvSpPr/>
          <p:nvPr/>
        </p:nvSpPr>
        <p:spPr>
          <a:xfrm>
            <a:off x="0" y="28654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9942" name="Rectangle 6"/>
          <p:cNvSpPr/>
          <p:nvPr/>
        </p:nvSpPr>
        <p:spPr>
          <a:xfrm>
            <a:off x="0" y="288925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单向链表的基本操作 </a:t>
            </a:r>
          </a:p>
        </p:txBody>
      </p:sp>
      <p:sp>
        <p:nvSpPr>
          <p:cNvPr id="137219" name="Rectangle 3"/>
          <p:cNvSpPr>
            <a:spLocks noGrp="1" noChangeArrowheads="1"/>
          </p:cNvSpPr>
          <p:nvPr>
            <p:ph idx="1"/>
          </p:nvPr>
        </p:nvSpPr>
        <p:spPr>
          <a:xfrm>
            <a:off x="250825" y="1052513"/>
            <a:ext cx="8713788" cy="5473700"/>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在链表中插入节点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将新节点插入到一个已存在的链表中，链表必须是有序的。</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使指针变量</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指向头节点，建立要插入的新节点，使指针变量</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指向它。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endPar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将</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指向的新节点按序插入到链表中。 </a:t>
            </a:r>
          </a:p>
          <a:p>
            <a:pPr marL="1044575" marR="0" lvl="2" indent="-192405" algn="l" defTabSz="914400" rtl="0" eaLnBrk="1" fontAlgn="base" latinLnBrk="0" hangingPunct="1">
              <a:lnSpc>
                <a:spcPct val="100000"/>
              </a:lnSpc>
              <a:spcBef>
                <a:spcPct val="20000"/>
              </a:spcBef>
              <a:spcAft>
                <a:spcPct val="20000"/>
              </a:spcAft>
              <a:buClr>
                <a:srgbClr val="FF0066"/>
              </a:buClr>
              <a:buSzPct val="135000"/>
              <a:buFontTx/>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若</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-&gt;score</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head-&gt;score</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为真，应将其插入到头节点之前（因链表为按成绩升序排列）。</a:t>
            </a:r>
          </a:p>
          <a:p>
            <a:pPr marL="1428750" marR="0" lvl="3" indent="-193675" algn="l" defTabSz="914400" rtl="0" eaLnBrk="1" fontAlgn="base" latinLnBrk="0" hangingPunct="1">
              <a:lnSpc>
                <a:spcPct val="100000"/>
              </a:lnSpc>
              <a:spcBef>
                <a:spcPct val="20000"/>
              </a:spcBef>
              <a:spcAft>
                <a:spcPct val="20000"/>
              </a:spcAft>
              <a:buClrTx/>
              <a:buSzTx/>
              <a:buFontTx/>
              <a:buNone/>
              <a:defRPr/>
            </a:pPr>
            <a:endParaRPr lang="en-US" altLang="zh-CN" sz="2400" dirty="0"/>
          </a:p>
          <a:p>
            <a:pPr marL="1428750" marR="0" lvl="3" indent="-193675" algn="l" defTabSz="914400" rtl="0" eaLnBrk="1" fontAlgn="base" latinLnBrk="0" hangingPunct="1">
              <a:lnSpc>
                <a:spcPct val="100000"/>
              </a:lnSpc>
              <a:spcBef>
                <a:spcPct val="20000"/>
              </a:spcBef>
              <a:spcAft>
                <a:spcPct val="20000"/>
              </a:spcAft>
              <a:buClrTx/>
              <a:buSzTx/>
              <a:buFontTx/>
              <a:buNone/>
              <a:defRPr/>
            </a:pP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-&gt;next=head;    </a:t>
            </a:r>
            <a:r>
              <a:rPr lang="en-US" altLang="zh-CN" sz="2400" dirty="0"/>
              <a:t>//</a:t>
            </a:r>
            <a:r>
              <a:rPr lang="zh-CN" altLang="en-US" sz="2400" dirty="0"/>
              <a:t>头节点更新为第二个节点</a:t>
            </a:r>
            <a:endPar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1428750" marR="0" lvl="3" indent="-193675" algn="l" defTabSz="914400" rtl="0" eaLnBrk="1" fontAlgn="base" latinLnBrk="0" hangingPunct="1">
              <a:lnSpc>
                <a:spcPct val="100000"/>
              </a:lnSpc>
              <a:spcBef>
                <a:spcPct val="20000"/>
              </a:spcBef>
              <a:spcAft>
                <a:spcPct val="20000"/>
              </a:spcAft>
              <a:buClrTx/>
              <a:buSzTx/>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head=</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a:t>
            </a:r>
            <a:r>
              <a:rPr lang="en-US" altLang="zh-CN" sz="2200" dirty="0"/>
              <a:t>//</a:t>
            </a:r>
            <a:r>
              <a:rPr lang="zh-CN" altLang="en-US" sz="2200" dirty="0"/>
              <a:t>新的节点更新为头节点</a:t>
            </a:r>
            <a:endPar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p:txBody>
      </p:sp>
      <p:sp>
        <p:nvSpPr>
          <p:cNvPr id="40964" name="Rectangle 4"/>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0965" name="Rectangle 5"/>
          <p:cNvSpPr/>
          <p:nvPr/>
        </p:nvSpPr>
        <p:spPr>
          <a:xfrm>
            <a:off x="0" y="28654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0966" name="Rectangle 6"/>
          <p:cNvSpPr/>
          <p:nvPr/>
        </p:nvSpPr>
        <p:spPr>
          <a:xfrm>
            <a:off x="0" y="288925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0967" name="Rectangle 7"/>
          <p:cNvSpPr/>
          <p:nvPr/>
        </p:nvSpPr>
        <p:spPr>
          <a:xfrm>
            <a:off x="0" y="-230187"/>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0968" name="Rectangle 9"/>
          <p:cNvSpPr/>
          <p:nvPr/>
        </p:nvSpPr>
        <p:spPr>
          <a:xfrm>
            <a:off x="0" y="30178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0969" name="Rectangle 12"/>
          <p:cNvSpPr/>
          <p:nvPr/>
        </p:nvSpPr>
        <p:spPr>
          <a:xfrm>
            <a:off x="0" y="299878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40970" name="Object 11"/>
          <p:cNvGraphicFramePr>
            <a:graphicFrameLocks noChangeAspect="1"/>
          </p:cNvGraphicFramePr>
          <p:nvPr/>
        </p:nvGraphicFramePr>
        <p:xfrm>
          <a:off x="684213" y="2852738"/>
          <a:ext cx="7559675" cy="622300"/>
        </p:xfrm>
        <a:graphic>
          <a:graphicData uri="http://schemas.openxmlformats.org/presentationml/2006/ole">
            <mc:AlternateContent xmlns:mc="http://schemas.openxmlformats.org/markup-compatibility/2006">
              <mc:Choice xmlns:v="urn:schemas-microsoft-com:vml" Requires="v">
                <p:oleObj spid="_x0000_s9243" r:id="rId3" imgW="5143500" imgH="533400" progId="Word.Document.8">
                  <p:embed/>
                </p:oleObj>
              </mc:Choice>
              <mc:Fallback>
                <p:oleObj r:id="rId3" imgW="5143500" imgH="533400" progId="Word.Document.8">
                  <p:embed/>
                  <p:pic>
                    <p:nvPicPr>
                      <p:cNvPr id="0" name="图片 3082"/>
                      <p:cNvPicPr/>
                      <p:nvPr/>
                    </p:nvPicPr>
                    <p:blipFill>
                      <a:blip r:embed="rId4"/>
                      <a:srcRect l="1210" t="9367" b="12604"/>
                      <a:stretch>
                        <a:fillRect/>
                      </a:stretch>
                    </p:blipFill>
                    <p:spPr>
                      <a:xfrm>
                        <a:off x="684213" y="2852738"/>
                        <a:ext cx="7559675" cy="622300"/>
                      </a:xfrm>
                      <a:prstGeom prst="rect">
                        <a:avLst/>
                      </a:prstGeom>
                      <a:noFill/>
                      <a:ln w="38100">
                        <a:noFill/>
                        <a:miter/>
                      </a:ln>
                    </p:spPr>
                  </p:pic>
                </p:oleObj>
              </mc:Fallback>
            </mc:AlternateContent>
          </a:graphicData>
        </a:graphic>
      </p:graphicFrame>
      <p:sp>
        <p:nvSpPr>
          <p:cNvPr id="40971" name="Rectangle 14"/>
          <p:cNvSpPr/>
          <p:nvPr/>
        </p:nvSpPr>
        <p:spPr>
          <a:xfrm>
            <a:off x="0" y="301307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40972" name="Object 13"/>
          <p:cNvGraphicFramePr>
            <a:graphicFrameLocks noChangeAspect="1"/>
          </p:cNvGraphicFramePr>
          <p:nvPr>
            <p:extLst>
              <p:ext uri="{D42A27DB-BD31-4B8C-83A1-F6EECF244321}">
                <p14:modId xmlns:p14="http://schemas.microsoft.com/office/powerpoint/2010/main" val="2719607908"/>
              </p:ext>
            </p:extLst>
          </p:nvPr>
        </p:nvGraphicFramePr>
        <p:xfrm>
          <a:off x="755576" y="4797152"/>
          <a:ext cx="7200900" cy="560387"/>
        </p:xfrm>
        <a:graphic>
          <a:graphicData uri="http://schemas.openxmlformats.org/presentationml/2006/ole">
            <mc:AlternateContent xmlns:mc="http://schemas.openxmlformats.org/markup-compatibility/2006">
              <mc:Choice xmlns:v="urn:schemas-microsoft-com:vml" Requires="v">
                <p:oleObj spid="_x0000_s9244" r:id="rId5" imgW="4858385" imgH="524510" progId="Word.Document.8">
                  <p:embed/>
                </p:oleObj>
              </mc:Choice>
              <mc:Fallback>
                <p:oleObj r:id="rId5" imgW="4858385" imgH="524510" progId="Word.Document.8">
                  <p:embed/>
                  <p:pic>
                    <p:nvPicPr>
                      <p:cNvPr id="0" name="图片 3083"/>
                      <p:cNvPicPr/>
                      <p:nvPr/>
                    </p:nvPicPr>
                    <p:blipFill>
                      <a:blip r:embed="rId6"/>
                      <a:srcRect l="1855" t="10826" b="18820"/>
                      <a:stretch>
                        <a:fillRect/>
                      </a:stretch>
                    </p:blipFill>
                    <p:spPr>
                      <a:xfrm>
                        <a:off x="755576" y="4797152"/>
                        <a:ext cx="7200900" cy="5603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单向链表的基本操作 </a:t>
            </a:r>
          </a:p>
        </p:txBody>
      </p:sp>
      <p:sp>
        <p:nvSpPr>
          <p:cNvPr id="139267" name="Rectangle 3"/>
          <p:cNvSpPr>
            <a:spLocks noGrp="1" noChangeArrowheads="1"/>
          </p:cNvSpPr>
          <p:nvPr>
            <p:ph idx="1"/>
          </p:nvPr>
        </p:nvSpPr>
        <p:spPr>
          <a:xfrm>
            <a:off x="250825" y="1052513"/>
            <a:ext cx="8713788" cy="5473700"/>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在链表中插入节点 </a:t>
            </a:r>
          </a:p>
          <a:p>
            <a:pPr marL="662305" marR="0" lvl="1" indent="-180975" algn="l" defTabSz="914400" rtl="0" eaLnBrk="1" fontAlgn="base" latinLnBrk="0" hangingPunct="1">
              <a:lnSpc>
                <a:spcPct val="100000"/>
              </a:lnSpc>
              <a:spcBef>
                <a:spcPct val="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若</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-&gt;score</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head-&gt;score</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为假，寻找其在链表中的插入位置。</a:t>
            </a: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while(p!=NULL&amp;&amp;</a:t>
            </a:r>
            <a:r>
              <a:rPr kumimoji="1" lang="en-US" altLang="zh-CN" sz="20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-&gt;score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&lt;</a:t>
            </a:r>
            <a:r>
              <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p-&gt;score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查找新节点插入位置</a:t>
            </a: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pold</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endPar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p=p-&gt;next; </a:t>
            </a: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endPar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endParaRPr lang="en-US" altLang="zh-CN" sz="2000" dirty="0">
              <a:solidFill>
                <a:srgbClr val="FF0000"/>
              </a:solidFill>
            </a:endParaRP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endPar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endParaRPr lang="en-US" altLang="zh-CN" sz="2000" dirty="0">
              <a:solidFill>
                <a:srgbClr val="FF0000"/>
              </a:solidFill>
            </a:endParaRP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endParaRPr lang="en-US" altLang="zh-CN" sz="2000" dirty="0">
              <a:solidFill>
                <a:srgbClr val="FF0000"/>
              </a:solidFill>
            </a:endParaRP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0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-&gt;next=p; </a:t>
            </a: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0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pold</a:t>
            </a:r>
            <a:r>
              <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-&gt;next=</a:t>
            </a:r>
            <a:r>
              <a:rPr kumimoji="1" lang="en-US" altLang="zh-CN" sz="20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pnew</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a:t>
            </a:r>
          </a:p>
        </p:txBody>
      </p:sp>
      <p:sp>
        <p:nvSpPr>
          <p:cNvPr id="41988" name="Rectangle 4"/>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1989" name="Rectangle 5"/>
          <p:cNvSpPr/>
          <p:nvPr/>
        </p:nvSpPr>
        <p:spPr>
          <a:xfrm>
            <a:off x="0" y="28654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1990" name="Rectangle 6"/>
          <p:cNvSpPr/>
          <p:nvPr/>
        </p:nvSpPr>
        <p:spPr>
          <a:xfrm>
            <a:off x="0" y="288925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1991" name="Rectangle 7"/>
          <p:cNvSpPr/>
          <p:nvPr/>
        </p:nvSpPr>
        <p:spPr>
          <a:xfrm>
            <a:off x="0" y="-230187"/>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1992" name="Rectangle 8"/>
          <p:cNvSpPr/>
          <p:nvPr/>
        </p:nvSpPr>
        <p:spPr>
          <a:xfrm>
            <a:off x="0" y="30178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1993" name="Rectangle 9"/>
          <p:cNvSpPr/>
          <p:nvPr/>
        </p:nvSpPr>
        <p:spPr>
          <a:xfrm>
            <a:off x="0" y="299878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1994" name="Rectangle 11"/>
          <p:cNvSpPr/>
          <p:nvPr/>
        </p:nvSpPr>
        <p:spPr>
          <a:xfrm>
            <a:off x="0" y="301307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pSp>
        <p:nvGrpSpPr>
          <p:cNvPr id="41995" name="Group 14"/>
          <p:cNvGrpSpPr/>
          <p:nvPr/>
        </p:nvGrpSpPr>
        <p:grpSpPr>
          <a:xfrm>
            <a:off x="899592" y="3717925"/>
            <a:ext cx="5665788" cy="2087562"/>
            <a:chOff x="1527" y="8670"/>
            <a:chExt cx="7540" cy="1944"/>
          </a:xfrm>
        </p:grpSpPr>
        <p:sp>
          <p:nvSpPr>
            <p:cNvPr id="41996" name="Rectangle 15"/>
            <p:cNvSpPr/>
            <p:nvPr/>
          </p:nvSpPr>
          <p:spPr>
            <a:xfrm>
              <a:off x="2667" y="9998"/>
              <a:ext cx="760" cy="44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r>
                <a:rPr lang="en-US" altLang="zh-CN" sz="1400" dirty="0">
                  <a:latin typeface="Arial" panose="020B0604020202020204" pitchFamily="34" charset="0"/>
                </a:rPr>
                <a:t>78   </a:t>
              </a:r>
              <a:endParaRPr lang="en-US" altLang="zh-CN" sz="1400" b="1" dirty="0">
                <a:latin typeface="Arial" panose="020B0604020202020204" pitchFamily="34" charset="0"/>
              </a:endParaRPr>
            </a:p>
          </p:txBody>
        </p:sp>
        <p:sp>
          <p:nvSpPr>
            <p:cNvPr id="41997" name="Line 16"/>
            <p:cNvSpPr/>
            <p:nvPr/>
          </p:nvSpPr>
          <p:spPr>
            <a:xfrm>
              <a:off x="3087" y="9998"/>
              <a:ext cx="0" cy="440"/>
            </a:xfrm>
            <a:prstGeom prst="line">
              <a:avLst/>
            </a:prstGeom>
            <a:ln w="9525" cap="flat" cmpd="sng">
              <a:solidFill>
                <a:srgbClr val="000000"/>
              </a:solidFill>
              <a:prstDash val="solid"/>
              <a:headEnd type="none" w="med" len="med"/>
              <a:tailEnd type="none" w="med" len="med"/>
            </a:ln>
          </p:spPr>
        </p:sp>
        <p:grpSp>
          <p:nvGrpSpPr>
            <p:cNvPr id="41998" name="Group 17"/>
            <p:cNvGrpSpPr/>
            <p:nvPr/>
          </p:nvGrpSpPr>
          <p:grpSpPr>
            <a:xfrm>
              <a:off x="1527" y="8670"/>
              <a:ext cx="7540" cy="1944"/>
              <a:chOff x="1357" y="10832"/>
              <a:chExt cx="7540" cy="1944"/>
            </a:xfrm>
          </p:grpSpPr>
          <p:grpSp>
            <p:nvGrpSpPr>
              <p:cNvPr id="41999" name="Group 18"/>
              <p:cNvGrpSpPr/>
              <p:nvPr/>
            </p:nvGrpSpPr>
            <p:grpSpPr>
              <a:xfrm>
                <a:off x="1357" y="10832"/>
                <a:ext cx="7540" cy="1944"/>
                <a:chOff x="1357" y="10832"/>
                <a:chExt cx="7540" cy="1944"/>
              </a:xfrm>
            </p:grpSpPr>
            <p:sp>
              <p:nvSpPr>
                <p:cNvPr id="42010" name="Text Box 19"/>
                <p:cNvSpPr txBox="1"/>
                <p:nvPr/>
              </p:nvSpPr>
              <p:spPr>
                <a:xfrm>
                  <a:off x="6697" y="11012"/>
                  <a:ext cx="540" cy="420"/>
                </a:xfrm>
                <a:prstGeom prst="rect">
                  <a:avLst/>
                </a:prstGeom>
                <a:solidFill>
                  <a:srgbClr val="FFFFFF">
                    <a:alpha val="50195"/>
                  </a:srgbClr>
                </a:solidFill>
                <a:ln w="9525">
                  <a:noFill/>
                </a:ln>
              </p:spPr>
              <p:txBody>
                <a:bodyPr/>
                <a:lstStyle/>
                <a:p>
                  <a:pPr algn="just"/>
                  <a:r>
                    <a:rPr lang="en-US" altLang="zh-CN" sz="1400" dirty="0">
                      <a:latin typeface="宋体" panose="02010600030101010101" pitchFamily="2" charset="-122"/>
                    </a:rPr>
                    <a:t>p</a:t>
                  </a:r>
                  <a:endParaRPr lang="en-US" altLang="zh-CN" sz="1400" b="1" dirty="0">
                    <a:latin typeface="Arial" panose="020B0604020202020204" pitchFamily="34" charset="0"/>
                  </a:endParaRPr>
                </a:p>
              </p:txBody>
            </p:sp>
            <p:sp>
              <p:nvSpPr>
                <p:cNvPr id="42011" name="Text Box 20"/>
                <p:cNvSpPr txBox="1"/>
                <p:nvPr/>
              </p:nvSpPr>
              <p:spPr>
                <a:xfrm>
                  <a:off x="5897" y="10832"/>
                  <a:ext cx="760" cy="420"/>
                </a:xfrm>
                <a:prstGeom prst="rect">
                  <a:avLst/>
                </a:prstGeom>
                <a:solidFill>
                  <a:srgbClr val="FFFFFF">
                    <a:alpha val="50195"/>
                  </a:srgbClr>
                </a:solidFill>
                <a:ln w="9525">
                  <a:noFill/>
                </a:ln>
              </p:spPr>
              <p:txBody>
                <a:bodyPr/>
                <a:lstStyle/>
                <a:p>
                  <a:pPr algn="just"/>
                  <a:r>
                    <a:rPr lang="en-US" altLang="zh-CN" sz="1400" dirty="0">
                      <a:latin typeface="宋体" panose="02010600030101010101" pitchFamily="2" charset="-122"/>
                    </a:rPr>
                    <a:t>pold</a:t>
                  </a:r>
                  <a:endParaRPr lang="en-US" altLang="zh-CN" sz="1400" b="1" dirty="0">
                    <a:latin typeface="Arial" panose="020B0604020202020204" pitchFamily="34" charset="0"/>
                  </a:endParaRPr>
                </a:p>
              </p:txBody>
            </p:sp>
            <p:sp>
              <p:nvSpPr>
                <p:cNvPr id="42012" name="Line 21"/>
                <p:cNvSpPr/>
                <p:nvPr/>
              </p:nvSpPr>
              <p:spPr>
                <a:xfrm flipH="1">
                  <a:off x="5978" y="10965"/>
                  <a:ext cx="7" cy="367"/>
                </a:xfrm>
                <a:prstGeom prst="line">
                  <a:avLst/>
                </a:prstGeom>
                <a:ln w="9525" cap="flat" cmpd="sng">
                  <a:solidFill>
                    <a:srgbClr val="000000"/>
                  </a:solidFill>
                  <a:prstDash val="solid"/>
                  <a:headEnd type="none" w="med" len="med"/>
                  <a:tailEnd type="triangle" w="sm" len="med"/>
                </a:ln>
              </p:spPr>
            </p:sp>
            <p:sp>
              <p:nvSpPr>
                <p:cNvPr id="42013" name="Text Box 22"/>
                <p:cNvSpPr txBox="1"/>
                <p:nvPr/>
              </p:nvSpPr>
              <p:spPr>
                <a:xfrm>
                  <a:off x="3617" y="11672"/>
                  <a:ext cx="540" cy="420"/>
                </a:xfrm>
                <a:prstGeom prst="rect">
                  <a:avLst/>
                </a:prstGeom>
                <a:solidFill>
                  <a:srgbClr val="FFFFFF">
                    <a:alpha val="50195"/>
                  </a:srgbClr>
                </a:solidFill>
                <a:ln w="9525">
                  <a:noFill/>
                </a:ln>
              </p:spPr>
              <p:txBody>
                <a:bodyPr/>
                <a:lstStyle/>
                <a:p>
                  <a:pPr algn="just"/>
                  <a:r>
                    <a:rPr lang="en-US" altLang="zh-CN" sz="1400" dirty="0">
                      <a:latin typeface="宋体" panose="02010600030101010101" pitchFamily="2" charset="-122"/>
                    </a:rPr>
                    <a:t>p</a:t>
                  </a:r>
                  <a:endParaRPr lang="en-US" altLang="zh-CN" sz="1400" b="1" dirty="0">
                    <a:latin typeface="Arial" panose="020B0604020202020204" pitchFamily="34" charset="0"/>
                  </a:endParaRPr>
                </a:p>
              </p:txBody>
            </p:sp>
            <p:sp>
              <p:nvSpPr>
                <p:cNvPr id="42014" name="Text Box 23"/>
                <p:cNvSpPr txBox="1"/>
                <p:nvPr/>
              </p:nvSpPr>
              <p:spPr>
                <a:xfrm>
                  <a:off x="7097" y="11772"/>
                  <a:ext cx="1800" cy="740"/>
                </a:xfrm>
                <a:prstGeom prst="rect">
                  <a:avLst/>
                </a:prstGeom>
                <a:solidFill>
                  <a:srgbClr val="FFFFFF">
                    <a:alpha val="50195"/>
                  </a:srgbClr>
                </a:solidFill>
                <a:ln w="9525">
                  <a:noFill/>
                </a:ln>
              </p:spPr>
              <p:txBody>
                <a:bodyPr/>
                <a:lstStyle/>
                <a:p>
                  <a:pPr algn="just"/>
                  <a:r>
                    <a:rPr lang="en-US" altLang="zh-CN" sz="1400" dirty="0">
                      <a:latin typeface="宋体" panose="02010600030101010101" pitchFamily="2" charset="-122"/>
                    </a:rPr>
                    <a:t>pnew-&gt;next=p</a:t>
                  </a:r>
                  <a:endParaRPr lang="en-US" altLang="zh-CN" sz="1400" b="1" dirty="0">
                    <a:latin typeface="Arial" panose="020B0604020202020204" pitchFamily="34" charset="0"/>
                  </a:endParaRPr>
                </a:p>
              </p:txBody>
            </p:sp>
            <p:sp>
              <p:nvSpPr>
                <p:cNvPr id="42015" name="Text Box 24"/>
                <p:cNvSpPr txBox="1"/>
                <p:nvPr/>
              </p:nvSpPr>
              <p:spPr>
                <a:xfrm>
                  <a:off x="1357" y="11612"/>
                  <a:ext cx="760" cy="420"/>
                </a:xfrm>
                <a:prstGeom prst="rect">
                  <a:avLst/>
                </a:prstGeom>
                <a:solidFill>
                  <a:srgbClr val="FFFFFF">
                    <a:alpha val="50195"/>
                  </a:srgbClr>
                </a:solidFill>
                <a:ln w="9525">
                  <a:noFill/>
                </a:ln>
              </p:spPr>
              <p:txBody>
                <a:bodyPr/>
                <a:lstStyle/>
                <a:p>
                  <a:pPr algn="just"/>
                  <a:r>
                    <a:rPr lang="en-US" altLang="zh-CN" sz="1400" dirty="0">
                      <a:latin typeface="宋体" panose="02010600030101010101" pitchFamily="2" charset="-122"/>
                    </a:rPr>
                    <a:t>pold</a:t>
                  </a:r>
                  <a:endParaRPr lang="en-US" altLang="zh-CN" sz="1400" b="1" dirty="0">
                    <a:latin typeface="Arial" panose="020B0604020202020204" pitchFamily="34" charset="0"/>
                  </a:endParaRPr>
                </a:p>
              </p:txBody>
            </p:sp>
            <p:sp>
              <p:nvSpPr>
                <p:cNvPr id="42016" name="Text Box 25"/>
                <p:cNvSpPr txBox="1"/>
                <p:nvPr/>
              </p:nvSpPr>
              <p:spPr>
                <a:xfrm>
                  <a:off x="4537" y="11692"/>
                  <a:ext cx="1800" cy="784"/>
                </a:xfrm>
                <a:prstGeom prst="rect">
                  <a:avLst/>
                </a:prstGeom>
                <a:solidFill>
                  <a:srgbClr val="FFFFFF">
                    <a:alpha val="50195"/>
                  </a:srgbClr>
                </a:solidFill>
                <a:ln w="9525">
                  <a:noFill/>
                </a:ln>
              </p:spPr>
              <p:txBody>
                <a:bodyPr/>
                <a:lstStyle/>
                <a:p>
                  <a:pPr algn="just"/>
                  <a:r>
                    <a:rPr lang="en-US" altLang="zh-CN" sz="1200" dirty="0">
                      <a:latin typeface="宋体" panose="02010600030101010101" pitchFamily="2" charset="-122"/>
                    </a:rPr>
                    <a:t>pold-&gt;next=pnew</a:t>
                  </a:r>
                  <a:endParaRPr lang="en-US" altLang="zh-CN" sz="1200" b="1" dirty="0">
                    <a:latin typeface="Arial" panose="020B0604020202020204" pitchFamily="34" charset="0"/>
                  </a:endParaRPr>
                </a:p>
              </p:txBody>
            </p:sp>
            <p:grpSp>
              <p:nvGrpSpPr>
                <p:cNvPr id="42017" name="Group 26"/>
                <p:cNvGrpSpPr/>
                <p:nvPr/>
              </p:nvGrpSpPr>
              <p:grpSpPr>
                <a:xfrm>
                  <a:off x="1997" y="11312"/>
                  <a:ext cx="700" cy="440"/>
                  <a:chOff x="2054" y="5011"/>
                  <a:chExt cx="700" cy="440"/>
                </a:xfrm>
              </p:grpSpPr>
              <p:sp>
                <p:nvSpPr>
                  <p:cNvPr id="42037" name="Rectangle 27"/>
                  <p:cNvSpPr/>
                  <p:nvPr/>
                </p:nvSpPr>
                <p:spPr>
                  <a:xfrm>
                    <a:off x="2054" y="5011"/>
                    <a:ext cx="700" cy="44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r>
                      <a:rPr lang="en-US" altLang="zh-CN" sz="1400" dirty="0">
                        <a:latin typeface="Arial" panose="020B0604020202020204" pitchFamily="34" charset="0"/>
                      </a:rPr>
                      <a:t>82</a:t>
                    </a:r>
                    <a:endParaRPr lang="en-US" altLang="zh-CN" sz="1400" b="1" dirty="0">
                      <a:latin typeface="Arial" panose="020B0604020202020204" pitchFamily="34" charset="0"/>
                    </a:endParaRPr>
                  </a:p>
                </p:txBody>
              </p:sp>
              <p:sp>
                <p:nvSpPr>
                  <p:cNvPr id="42038" name="Line 28"/>
                  <p:cNvSpPr/>
                  <p:nvPr/>
                </p:nvSpPr>
                <p:spPr>
                  <a:xfrm>
                    <a:off x="2514" y="5011"/>
                    <a:ext cx="0" cy="440"/>
                  </a:xfrm>
                  <a:prstGeom prst="line">
                    <a:avLst/>
                  </a:prstGeom>
                  <a:ln w="9525" cap="flat" cmpd="sng">
                    <a:solidFill>
                      <a:srgbClr val="000000"/>
                    </a:solidFill>
                    <a:prstDash val="solid"/>
                    <a:headEnd type="none" w="med" len="med"/>
                    <a:tailEnd type="none" w="med" len="med"/>
                  </a:ln>
                </p:spPr>
              </p:sp>
            </p:grpSp>
            <p:grpSp>
              <p:nvGrpSpPr>
                <p:cNvPr id="42018" name="Group 29"/>
                <p:cNvGrpSpPr/>
                <p:nvPr/>
              </p:nvGrpSpPr>
              <p:grpSpPr>
                <a:xfrm>
                  <a:off x="3017" y="11312"/>
                  <a:ext cx="700" cy="500"/>
                  <a:chOff x="3074" y="5011"/>
                  <a:chExt cx="700" cy="500"/>
                </a:xfrm>
              </p:grpSpPr>
              <p:sp>
                <p:nvSpPr>
                  <p:cNvPr id="42035" name="Rectangle 30"/>
                  <p:cNvSpPr/>
                  <p:nvPr/>
                </p:nvSpPr>
                <p:spPr>
                  <a:xfrm>
                    <a:off x="3074" y="5011"/>
                    <a:ext cx="70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r>
                      <a:rPr lang="en-US" altLang="zh-CN" sz="1400" dirty="0">
                        <a:latin typeface="Arial" panose="020B0604020202020204" pitchFamily="34" charset="0"/>
                      </a:rPr>
                      <a:t>67</a:t>
                    </a:r>
                    <a:endParaRPr lang="en-US" altLang="zh-CN" sz="1400" b="1" dirty="0">
                      <a:latin typeface="Arial" panose="020B0604020202020204" pitchFamily="34" charset="0"/>
                    </a:endParaRPr>
                  </a:p>
                </p:txBody>
              </p:sp>
              <p:sp>
                <p:nvSpPr>
                  <p:cNvPr id="42036" name="Line 31"/>
                  <p:cNvSpPr/>
                  <p:nvPr/>
                </p:nvSpPr>
                <p:spPr>
                  <a:xfrm>
                    <a:off x="3494" y="5031"/>
                    <a:ext cx="0" cy="480"/>
                  </a:xfrm>
                  <a:prstGeom prst="line">
                    <a:avLst/>
                  </a:prstGeom>
                  <a:ln w="9525" cap="flat" cmpd="sng">
                    <a:solidFill>
                      <a:srgbClr val="000000"/>
                    </a:solidFill>
                    <a:prstDash val="solid"/>
                    <a:headEnd type="none" w="med" len="med"/>
                    <a:tailEnd type="none" w="med" len="med"/>
                  </a:ln>
                </p:spPr>
              </p:sp>
            </p:grpSp>
            <p:sp>
              <p:nvSpPr>
                <p:cNvPr id="42019" name="Text Box 32"/>
                <p:cNvSpPr txBox="1"/>
                <p:nvPr/>
              </p:nvSpPr>
              <p:spPr>
                <a:xfrm>
                  <a:off x="1617" y="12352"/>
                  <a:ext cx="760" cy="420"/>
                </a:xfrm>
                <a:prstGeom prst="rect">
                  <a:avLst/>
                </a:prstGeom>
                <a:solidFill>
                  <a:srgbClr val="FFFFFF">
                    <a:alpha val="50195"/>
                  </a:srgbClr>
                </a:solidFill>
                <a:ln w="9525">
                  <a:noFill/>
                </a:ln>
              </p:spPr>
              <p:txBody>
                <a:bodyPr/>
                <a:lstStyle/>
                <a:p>
                  <a:pPr algn="just"/>
                  <a:r>
                    <a:rPr lang="en-US" altLang="zh-CN" sz="1400" dirty="0">
                      <a:latin typeface="宋体" panose="02010600030101010101" pitchFamily="2" charset="-122"/>
                    </a:rPr>
                    <a:t>pnew</a:t>
                  </a:r>
                  <a:endParaRPr lang="en-US" altLang="zh-CN" sz="1400" b="1" dirty="0">
                    <a:latin typeface="Arial" panose="020B0604020202020204" pitchFamily="34" charset="0"/>
                  </a:endParaRPr>
                </a:p>
              </p:txBody>
            </p:sp>
            <p:sp>
              <p:nvSpPr>
                <p:cNvPr id="42020" name="Line 33"/>
                <p:cNvSpPr/>
                <p:nvPr/>
              </p:nvSpPr>
              <p:spPr>
                <a:xfrm>
                  <a:off x="2597" y="11512"/>
                  <a:ext cx="400" cy="0"/>
                </a:xfrm>
                <a:prstGeom prst="line">
                  <a:avLst/>
                </a:prstGeom>
                <a:ln w="9525" cap="flat" cmpd="sng">
                  <a:solidFill>
                    <a:srgbClr val="000000"/>
                  </a:solidFill>
                  <a:prstDash val="solid"/>
                  <a:headEnd type="none" w="med" len="med"/>
                  <a:tailEnd type="triangle" w="sm" len="med"/>
                </a:ln>
              </p:spPr>
            </p:sp>
            <p:sp>
              <p:nvSpPr>
                <p:cNvPr id="42021" name="Line 34"/>
                <p:cNvSpPr/>
                <p:nvPr/>
              </p:nvSpPr>
              <p:spPr>
                <a:xfrm>
                  <a:off x="1377" y="11492"/>
                  <a:ext cx="600" cy="0"/>
                </a:xfrm>
                <a:prstGeom prst="line">
                  <a:avLst/>
                </a:prstGeom>
                <a:ln w="9525" cap="flat" cmpd="sng">
                  <a:solidFill>
                    <a:srgbClr val="000000"/>
                  </a:solidFill>
                  <a:prstDash val="lgDash"/>
                  <a:headEnd type="none" w="med" len="med"/>
                  <a:tailEnd type="triangle" w="sm" len="med"/>
                </a:ln>
              </p:spPr>
            </p:sp>
            <p:sp>
              <p:nvSpPr>
                <p:cNvPr id="42022" name="Line 35"/>
                <p:cNvSpPr/>
                <p:nvPr/>
              </p:nvSpPr>
              <p:spPr>
                <a:xfrm flipV="1">
                  <a:off x="1937" y="12439"/>
                  <a:ext cx="540" cy="0"/>
                </a:xfrm>
                <a:prstGeom prst="line">
                  <a:avLst/>
                </a:prstGeom>
                <a:ln w="9525" cap="flat" cmpd="sng">
                  <a:solidFill>
                    <a:srgbClr val="000000"/>
                  </a:solidFill>
                  <a:prstDash val="solid"/>
                  <a:headEnd type="none" w="med" len="med"/>
                  <a:tailEnd type="triangle" w="sm" len="med"/>
                </a:ln>
              </p:spPr>
            </p:sp>
            <p:sp>
              <p:nvSpPr>
                <p:cNvPr id="42023" name="Line 36"/>
                <p:cNvSpPr/>
                <p:nvPr/>
              </p:nvSpPr>
              <p:spPr>
                <a:xfrm flipV="1">
                  <a:off x="3597" y="11532"/>
                  <a:ext cx="460" cy="0"/>
                </a:xfrm>
                <a:prstGeom prst="line">
                  <a:avLst/>
                </a:prstGeom>
                <a:ln w="9525" cap="flat" cmpd="sng">
                  <a:solidFill>
                    <a:srgbClr val="000000"/>
                  </a:solidFill>
                  <a:prstDash val="solid"/>
                  <a:headEnd type="none" w="med" len="med"/>
                  <a:tailEnd type="triangle" w="sm" len="med"/>
                </a:ln>
              </p:spPr>
            </p:sp>
            <p:sp>
              <p:nvSpPr>
                <p:cNvPr id="42024" name="Line 37"/>
                <p:cNvSpPr/>
                <p:nvPr/>
              </p:nvSpPr>
              <p:spPr>
                <a:xfrm flipV="1">
                  <a:off x="6957" y="11916"/>
                  <a:ext cx="240" cy="280"/>
                </a:xfrm>
                <a:prstGeom prst="line">
                  <a:avLst/>
                </a:prstGeom>
                <a:ln w="9525" cap="flat" cmpd="sng">
                  <a:solidFill>
                    <a:srgbClr val="000000"/>
                  </a:solidFill>
                  <a:prstDash val="solid"/>
                  <a:headEnd type="none" w="med" len="med"/>
                  <a:tailEnd type="triangle" w="sm" len="med"/>
                </a:ln>
              </p:spPr>
            </p:sp>
            <p:sp>
              <p:nvSpPr>
                <p:cNvPr id="42025" name="Line 38"/>
                <p:cNvSpPr/>
                <p:nvPr/>
              </p:nvSpPr>
              <p:spPr>
                <a:xfrm>
                  <a:off x="5017" y="11532"/>
                  <a:ext cx="640" cy="0"/>
                </a:xfrm>
                <a:prstGeom prst="line">
                  <a:avLst/>
                </a:prstGeom>
                <a:ln w="9525" cap="flat" cmpd="sng">
                  <a:solidFill>
                    <a:srgbClr val="000000"/>
                  </a:solidFill>
                  <a:prstDash val="lgDash"/>
                  <a:headEnd type="none" w="med" len="med"/>
                  <a:tailEnd type="triangle" w="sm" len="med"/>
                </a:ln>
              </p:spPr>
            </p:sp>
            <p:sp>
              <p:nvSpPr>
                <p:cNvPr id="42026" name="Line 39"/>
                <p:cNvSpPr/>
                <p:nvPr/>
              </p:nvSpPr>
              <p:spPr>
                <a:xfrm flipV="1">
                  <a:off x="7737" y="11532"/>
                  <a:ext cx="420" cy="0"/>
                </a:xfrm>
                <a:prstGeom prst="line">
                  <a:avLst/>
                </a:prstGeom>
                <a:ln w="9525" cap="flat" cmpd="sng">
                  <a:solidFill>
                    <a:srgbClr val="000000"/>
                  </a:solidFill>
                  <a:prstDash val="solid"/>
                  <a:headEnd type="none" w="med" len="med"/>
                  <a:tailEnd type="triangle" w="sm" len="med"/>
                </a:ln>
              </p:spPr>
            </p:sp>
            <p:sp>
              <p:nvSpPr>
                <p:cNvPr id="42027" name="Line 40"/>
                <p:cNvSpPr/>
                <p:nvPr/>
              </p:nvSpPr>
              <p:spPr>
                <a:xfrm>
                  <a:off x="4077" y="11532"/>
                  <a:ext cx="360" cy="0"/>
                </a:xfrm>
                <a:prstGeom prst="line">
                  <a:avLst/>
                </a:prstGeom>
                <a:ln w="9525" cap="flat" cmpd="sng">
                  <a:solidFill>
                    <a:srgbClr val="000000"/>
                  </a:solidFill>
                  <a:prstDash val="dash"/>
                  <a:headEnd type="none" w="med" len="med"/>
                  <a:tailEnd type="none" w="med" len="med"/>
                </a:ln>
              </p:spPr>
            </p:sp>
            <p:sp>
              <p:nvSpPr>
                <p:cNvPr id="42028" name="Line 41"/>
                <p:cNvSpPr/>
                <p:nvPr/>
              </p:nvSpPr>
              <p:spPr>
                <a:xfrm>
                  <a:off x="8217" y="11532"/>
                  <a:ext cx="360" cy="0"/>
                </a:xfrm>
                <a:prstGeom prst="line">
                  <a:avLst/>
                </a:prstGeom>
                <a:ln w="9525" cap="flat" cmpd="sng">
                  <a:solidFill>
                    <a:srgbClr val="000000"/>
                  </a:solidFill>
                  <a:prstDash val="dash"/>
                  <a:headEnd type="none" w="med" len="med"/>
                  <a:tailEnd type="none" w="med" len="med"/>
                </a:ln>
              </p:spPr>
            </p:sp>
            <p:sp>
              <p:nvSpPr>
                <p:cNvPr id="42029" name="Line 42"/>
                <p:cNvSpPr/>
                <p:nvPr/>
              </p:nvSpPr>
              <p:spPr>
                <a:xfrm flipV="1">
                  <a:off x="1677" y="11692"/>
                  <a:ext cx="340" cy="0"/>
                </a:xfrm>
                <a:prstGeom prst="line">
                  <a:avLst/>
                </a:prstGeom>
                <a:ln w="9525" cap="flat" cmpd="sng">
                  <a:solidFill>
                    <a:srgbClr val="000000"/>
                  </a:solidFill>
                  <a:prstDash val="solid"/>
                  <a:headEnd type="none" w="med" len="med"/>
                  <a:tailEnd type="triangle" w="sm" len="med"/>
                </a:ln>
              </p:spPr>
            </p:sp>
            <p:sp>
              <p:nvSpPr>
                <p:cNvPr id="42030" name="Line 43"/>
                <p:cNvSpPr/>
                <p:nvPr/>
              </p:nvSpPr>
              <p:spPr>
                <a:xfrm flipV="1">
                  <a:off x="6717" y="11412"/>
                  <a:ext cx="420" cy="0"/>
                </a:xfrm>
                <a:prstGeom prst="line">
                  <a:avLst/>
                </a:prstGeom>
                <a:ln w="9525" cap="flat" cmpd="sng">
                  <a:solidFill>
                    <a:srgbClr val="000000"/>
                  </a:solidFill>
                  <a:prstDash val="solid"/>
                  <a:headEnd type="none" w="med" len="med"/>
                  <a:tailEnd type="triangle" w="sm" len="med"/>
                </a:ln>
              </p:spPr>
            </p:sp>
            <p:sp>
              <p:nvSpPr>
                <p:cNvPr id="42031" name="Text Box 44"/>
                <p:cNvSpPr txBox="1"/>
                <p:nvPr/>
              </p:nvSpPr>
              <p:spPr>
                <a:xfrm>
                  <a:off x="5397" y="12336"/>
                  <a:ext cx="760" cy="440"/>
                </a:xfrm>
                <a:prstGeom prst="rect">
                  <a:avLst/>
                </a:prstGeom>
                <a:solidFill>
                  <a:srgbClr val="FFFFFF">
                    <a:alpha val="50195"/>
                  </a:srgbClr>
                </a:solidFill>
                <a:ln w="9525">
                  <a:noFill/>
                </a:ln>
              </p:spPr>
              <p:txBody>
                <a:bodyPr/>
                <a:lstStyle/>
                <a:p>
                  <a:pPr algn="just"/>
                  <a:r>
                    <a:rPr lang="en-US" altLang="zh-CN" sz="1400" dirty="0">
                      <a:latin typeface="宋体" panose="02010600030101010101" pitchFamily="2" charset="-122"/>
                    </a:rPr>
                    <a:t>pnew</a:t>
                  </a:r>
                  <a:endParaRPr lang="en-US" altLang="zh-CN" sz="1400" b="1" dirty="0">
                    <a:latin typeface="Arial" panose="020B0604020202020204" pitchFamily="34" charset="0"/>
                  </a:endParaRPr>
                </a:p>
              </p:txBody>
            </p:sp>
            <p:sp>
              <p:nvSpPr>
                <p:cNvPr id="42032" name="Line 45"/>
                <p:cNvSpPr/>
                <p:nvPr/>
              </p:nvSpPr>
              <p:spPr>
                <a:xfrm flipV="1">
                  <a:off x="5717" y="12379"/>
                  <a:ext cx="540" cy="0"/>
                </a:xfrm>
                <a:prstGeom prst="line">
                  <a:avLst/>
                </a:prstGeom>
                <a:ln w="9525" cap="flat" cmpd="sng">
                  <a:solidFill>
                    <a:srgbClr val="000000"/>
                  </a:solidFill>
                  <a:prstDash val="solid"/>
                  <a:headEnd type="none" w="med" len="med"/>
                  <a:tailEnd type="triangle" w="sm" len="med"/>
                </a:ln>
              </p:spPr>
            </p:sp>
            <p:sp>
              <p:nvSpPr>
                <p:cNvPr id="42033" name="Line 46"/>
                <p:cNvSpPr/>
                <p:nvPr/>
              </p:nvSpPr>
              <p:spPr>
                <a:xfrm>
                  <a:off x="6177" y="11672"/>
                  <a:ext cx="160" cy="620"/>
                </a:xfrm>
                <a:prstGeom prst="line">
                  <a:avLst/>
                </a:prstGeom>
                <a:ln w="9525" cap="flat" cmpd="sng">
                  <a:solidFill>
                    <a:srgbClr val="000000"/>
                  </a:solidFill>
                  <a:prstDash val="solid"/>
                  <a:headEnd type="none" w="med" len="med"/>
                  <a:tailEnd type="triangle" w="sm" len="med"/>
                </a:ln>
              </p:spPr>
            </p:sp>
            <p:sp>
              <p:nvSpPr>
                <p:cNvPr id="42034" name="Line 47"/>
                <p:cNvSpPr/>
                <p:nvPr/>
              </p:nvSpPr>
              <p:spPr>
                <a:xfrm flipV="1">
                  <a:off x="3637" y="11772"/>
                  <a:ext cx="0" cy="300"/>
                </a:xfrm>
                <a:prstGeom prst="line">
                  <a:avLst/>
                </a:prstGeom>
                <a:ln w="9525" cap="flat" cmpd="sng">
                  <a:solidFill>
                    <a:srgbClr val="000000"/>
                  </a:solidFill>
                  <a:prstDash val="solid"/>
                  <a:headEnd type="none" w="med" len="med"/>
                  <a:tailEnd type="triangle" w="sm" len="med"/>
                </a:ln>
              </p:spPr>
            </p:sp>
          </p:grpSp>
          <p:grpSp>
            <p:nvGrpSpPr>
              <p:cNvPr id="42000" name="Group 48"/>
              <p:cNvGrpSpPr/>
              <p:nvPr/>
            </p:nvGrpSpPr>
            <p:grpSpPr>
              <a:xfrm>
                <a:off x="6257" y="12212"/>
                <a:ext cx="760" cy="440"/>
                <a:chOff x="6257" y="12212"/>
                <a:chExt cx="760" cy="440"/>
              </a:xfrm>
            </p:grpSpPr>
            <p:sp>
              <p:nvSpPr>
                <p:cNvPr id="42008" name="Rectangle 49"/>
                <p:cNvSpPr/>
                <p:nvPr/>
              </p:nvSpPr>
              <p:spPr>
                <a:xfrm>
                  <a:off x="6257" y="12212"/>
                  <a:ext cx="760" cy="44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r>
                    <a:rPr lang="en-US" altLang="zh-CN" sz="1400" dirty="0">
                      <a:latin typeface="Arial" panose="020B0604020202020204" pitchFamily="34" charset="0"/>
                    </a:rPr>
                    <a:t>78   </a:t>
                  </a:r>
                  <a:endParaRPr lang="en-US" altLang="zh-CN" sz="1400" b="1" dirty="0">
                    <a:latin typeface="Arial" panose="020B0604020202020204" pitchFamily="34" charset="0"/>
                  </a:endParaRPr>
                </a:p>
              </p:txBody>
            </p:sp>
            <p:sp>
              <p:nvSpPr>
                <p:cNvPr id="42009" name="Line 50"/>
                <p:cNvSpPr/>
                <p:nvPr/>
              </p:nvSpPr>
              <p:spPr>
                <a:xfrm>
                  <a:off x="6697" y="12212"/>
                  <a:ext cx="0" cy="440"/>
                </a:xfrm>
                <a:prstGeom prst="line">
                  <a:avLst/>
                </a:prstGeom>
                <a:ln w="9525" cap="flat" cmpd="sng">
                  <a:solidFill>
                    <a:srgbClr val="000000"/>
                  </a:solidFill>
                  <a:prstDash val="solid"/>
                  <a:headEnd type="none" w="med" len="med"/>
                  <a:tailEnd type="none" w="med" len="med"/>
                </a:ln>
              </p:spPr>
            </p:sp>
          </p:grpSp>
          <p:grpSp>
            <p:nvGrpSpPr>
              <p:cNvPr id="42001" name="Group 51"/>
              <p:cNvGrpSpPr/>
              <p:nvPr/>
            </p:nvGrpSpPr>
            <p:grpSpPr>
              <a:xfrm>
                <a:off x="5677" y="11328"/>
                <a:ext cx="2160" cy="588"/>
                <a:chOff x="5677" y="11328"/>
                <a:chExt cx="2160" cy="588"/>
              </a:xfrm>
            </p:grpSpPr>
            <p:grpSp>
              <p:nvGrpSpPr>
                <p:cNvPr id="42002" name="Group 52"/>
                <p:cNvGrpSpPr/>
                <p:nvPr/>
              </p:nvGrpSpPr>
              <p:grpSpPr>
                <a:xfrm>
                  <a:off x="5677" y="11328"/>
                  <a:ext cx="700" cy="460"/>
                  <a:chOff x="5734" y="5051"/>
                  <a:chExt cx="700" cy="460"/>
                </a:xfrm>
              </p:grpSpPr>
              <p:sp>
                <p:nvSpPr>
                  <p:cNvPr id="42006" name="Rectangle 53"/>
                  <p:cNvSpPr/>
                  <p:nvPr/>
                </p:nvSpPr>
                <p:spPr>
                  <a:xfrm>
                    <a:off x="5734" y="5051"/>
                    <a:ext cx="700" cy="44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r>
                      <a:rPr lang="en-US" altLang="zh-CN" sz="1400" dirty="0">
                        <a:latin typeface="Arial" panose="020B0604020202020204" pitchFamily="34" charset="0"/>
                      </a:rPr>
                      <a:t>82</a:t>
                    </a:r>
                    <a:endParaRPr lang="en-US" altLang="zh-CN" sz="1400" b="1" dirty="0">
                      <a:latin typeface="Arial" panose="020B0604020202020204" pitchFamily="34" charset="0"/>
                    </a:endParaRPr>
                  </a:p>
                </p:txBody>
              </p:sp>
              <p:sp>
                <p:nvSpPr>
                  <p:cNvPr id="42007" name="Line 54"/>
                  <p:cNvSpPr/>
                  <p:nvPr/>
                </p:nvSpPr>
                <p:spPr>
                  <a:xfrm>
                    <a:off x="6154" y="5071"/>
                    <a:ext cx="0" cy="440"/>
                  </a:xfrm>
                  <a:prstGeom prst="line">
                    <a:avLst/>
                  </a:prstGeom>
                  <a:ln w="9525" cap="flat" cmpd="sng">
                    <a:solidFill>
                      <a:srgbClr val="000000"/>
                    </a:solidFill>
                    <a:prstDash val="solid"/>
                    <a:headEnd type="none" w="med" len="med"/>
                    <a:tailEnd type="none" w="med" len="med"/>
                  </a:ln>
                </p:spPr>
              </p:sp>
            </p:grpSp>
            <p:grpSp>
              <p:nvGrpSpPr>
                <p:cNvPr id="42003" name="Group 55"/>
                <p:cNvGrpSpPr/>
                <p:nvPr/>
              </p:nvGrpSpPr>
              <p:grpSpPr>
                <a:xfrm>
                  <a:off x="7137" y="11416"/>
                  <a:ext cx="700" cy="500"/>
                  <a:chOff x="7137" y="11416"/>
                  <a:chExt cx="700" cy="500"/>
                </a:xfrm>
              </p:grpSpPr>
              <p:sp>
                <p:nvSpPr>
                  <p:cNvPr id="42004" name="Rectangle 56"/>
                  <p:cNvSpPr/>
                  <p:nvPr/>
                </p:nvSpPr>
                <p:spPr>
                  <a:xfrm>
                    <a:off x="7137" y="11416"/>
                    <a:ext cx="70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r>
                      <a:rPr lang="en-US" altLang="zh-CN" sz="1400" dirty="0">
                        <a:latin typeface="Arial" panose="020B0604020202020204" pitchFamily="34" charset="0"/>
                      </a:rPr>
                      <a:t>67</a:t>
                    </a:r>
                    <a:endParaRPr lang="en-US" altLang="zh-CN" sz="1400" b="1" dirty="0">
                      <a:latin typeface="Arial" panose="020B0604020202020204" pitchFamily="34" charset="0"/>
                    </a:endParaRPr>
                  </a:p>
                </p:txBody>
              </p:sp>
              <p:sp>
                <p:nvSpPr>
                  <p:cNvPr id="42005" name="Line 57"/>
                  <p:cNvSpPr/>
                  <p:nvPr/>
                </p:nvSpPr>
                <p:spPr>
                  <a:xfrm>
                    <a:off x="7617" y="11436"/>
                    <a:ext cx="0" cy="480"/>
                  </a:xfrm>
                  <a:prstGeom prst="line">
                    <a:avLst/>
                  </a:prstGeom>
                  <a:ln w="9525" cap="flat" cmpd="sng">
                    <a:solidFill>
                      <a:srgbClr val="000000"/>
                    </a:solidFill>
                    <a:prstDash val="solid"/>
                    <a:headEnd type="none" w="med" len="med"/>
                    <a:tailEnd type="none" w="med" len="med"/>
                  </a:ln>
                </p:spPr>
              </p:sp>
            </p:grpSp>
          </p:grpSp>
        </p:gr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23850" y="188913"/>
            <a:ext cx="8281988" cy="6477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单向链表的基本操作 </a:t>
            </a:r>
          </a:p>
        </p:txBody>
      </p:sp>
      <p:sp>
        <p:nvSpPr>
          <p:cNvPr id="138243" name="Rectangle 3"/>
          <p:cNvSpPr>
            <a:spLocks noGrp="1" noChangeArrowheads="1"/>
          </p:cNvSpPr>
          <p:nvPr>
            <p:ph idx="1"/>
          </p:nvPr>
        </p:nvSpPr>
        <p:spPr>
          <a:xfrm>
            <a:off x="0" y="765175"/>
            <a:ext cx="9144000" cy="5618163"/>
          </a:xfrm>
        </p:spPr>
        <p:txBody>
          <a:bodyPr vert="horz" wrap="square" lIns="91440" tIns="45720" rIns="91440" bIns="45720" numCol="1" anchor="t" anchorCtr="0" compatLnSpc="1"/>
          <a:lstStyle/>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定义函数</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insert</a:t>
            </a: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，在有序链表中插入给定的节点。</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*insert(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*head)</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*p,*</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pold</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malloc</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sizeof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s%f</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-&gt;name,&amp;</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-&gt;score);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建立新节点</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p=head;</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if(</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-&gt;score&gt;head-&gt;score){   </a:t>
            </a:r>
            <a:r>
              <a:rPr kumimoji="1" lang="en-US" altLang="zh-CN"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2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插入在头节点前</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-&gt;next=head;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head=</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else {while(p!=NULL&amp;&amp;</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-&gt;score&lt;p-&gt;score){</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确定插入位置</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zh-CN" altLang="en-US"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pold</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p=p-&gt;next;</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-&gt;next=p;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pold</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-&gt;next=</a:t>
            </a:r>
            <a:r>
              <a:rPr kumimoji="1" lang="en-US" altLang="zh-CN" sz="22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pnew</a:t>
            </a: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head;</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2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p:txBody>
      </p:sp>
      <p:sp>
        <p:nvSpPr>
          <p:cNvPr id="43012" name="Rectangle 4"/>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3013" name="Rectangle 5"/>
          <p:cNvSpPr/>
          <p:nvPr/>
        </p:nvSpPr>
        <p:spPr>
          <a:xfrm>
            <a:off x="0" y="28654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3014" name="Rectangle 6"/>
          <p:cNvSpPr/>
          <p:nvPr/>
        </p:nvSpPr>
        <p:spPr>
          <a:xfrm>
            <a:off x="0" y="288925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idx="1"/>
          </p:nvPr>
        </p:nvSpPr>
        <p:spPr>
          <a:xfrm>
            <a:off x="250825" y="188913"/>
            <a:ext cx="8713788" cy="6480175"/>
          </a:xfrm>
        </p:spPr>
        <p:txBody>
          <a:bodyPr vert="horz" wrap="square" lIns="91440" tIns="45720" rIns="91440" bIns="45720" numCol="1" anchor="t" anchorCtr="0" compatLnSpc="1"/>
          <a:lstStyle/>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stdio.h</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stdlib.h</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float score;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*next;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main()</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*insert(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*head);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函数声明</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void print(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*head);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函数声明</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*head;</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("Input the number of nodes:\n");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d",&amp;n</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("Input  nodes:\n");</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head=(</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malloc</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sizeof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头节点</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",head-&gt;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name,&amp;head</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-&gt;score);</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head-&gt;next=NULL;</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for(</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=1;i&lt;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n;i</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建立链表</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head=insert(head);</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("Output:\n");</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print(head); </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0;</a:t>
            </a:r>
          </a:p>
          <a:p>
            <a:pPr marL="662305" marR="0" lvl="1" indent="-180975" algn="l" defTabSz="914400" rtl="0" eaLnBrk="1" fontAlgn="base" latinLnBrk="0" hangingPunct="1">
              <a:lnSpc>
                <a:spcPct val="95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函数</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insert()</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print()</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已在前面定义，此处省略。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a:t>
            </a:r>
          </a:p>
        </p:txBody>
      </p:sp>
      <p:sp>
        <p:nvSpPr>
          <p:cNvPr id="140291" name="Text Box 3"/>
          <p:cNvSpPr txBox="1"/>
          <p:nvPr/>
        </p:nvSpPr>
        <p:spPr>
          <a:xfrm>
            <a:off x="4500563" y="1268413"/>
            <a:ext cx="4276725" cy="5324475"/>
          </a:xfrm>
          <a:prstGeom prst="rect">
            <a:avLst/>
          </a:prstGeom>
          <a:solidFill>
            <a:schemeClr val="bg1"/>
          </a:solidFill>
          <a:ln w="38100" cap="flat" cmpd="sng">
            <a:solidFill>
              <a:schemeClr val="tx2"/>
            </a:solidFill>
            <a:prstDash val="solid"/>
            <a:miter/>
            <a:headEnd type="none" w="med" len="med"/>
            <a:tailEnd type="none" w="med" len="med"/>
          </a:ln>
        </p:spPr>
        <p:txBody>
          <a:bodyPr>
            <a:spAutoFit/>
          </a:bodyPr>
          <a:lstStyle/>
          <a:p>
            <a:r>
              <a:rPr lang="zh-CN" altLang="en-US" sz="2000" b="1" dirty="0">
                <a:solidFill>
                  <a:srgbClr val="0000FF"/>
                </a:solidFill>
                <a:latin typeface="Arial" panose="020B0604020202020204" pitchFamily="34" charset="0"/>
              </a:rPr>
              <a:t>程序执行：</a:t>
            </a:r>
          </a:p>
          <a:p>
            <a:r>
              <a:rPr lang="en-US" altLang="zh-CN" sz="2000" b="1" dirty="0">
                <a:solidFill>
                  <a:srgbClr val="0000FF"/>
                </a:solidFill>
                <a:latin typeface="Arial" panose="020B0604020202020204" pitchFamily="34" charset="0"/>
              </a:rPr>
              <a:t>Input the number of nodes</a:t>
            </a:r>
          </a:p>
          <a:p>
            <a:r>
              <a:rPr lang="en-US" altLang="zh-CN" sz="2000" b="1" dirty="0">
                <a:solidFill>
                  <a:srgbClr val="0000FF"/>
                </a:solidFill>
                <a:latin typeface="Arial" panose="020B0604020202020204" pitchFamily="34" charset="0"/>
              </a:rPr>
              <a:t>6</a:t>
            </a:r>
          </a:p>
          <a:p>
            <a:r>
              <a:rPr lang="en-US" altLang="zh-CN" sz="2000" b="1" dirty="0">
                <a:solidFill>
                  <a:srgbClr val="0000FF"/>
                </a:solidFill>
                <a:latin typeface="Arial" panose="020B0604020202020204" pitchFamily="34" charset="0"/>
              </a:rPr>
              <a:t>Input  nodes:</a:t>
            </a:r>
          </a:p>
          <a:p>
            <a:r>
              <a:rPr lang="zh-CN" altLang="en-US" sz="2000" b="1" dirty="0">
                <a:solidFill>
                  <a:srgbClr val="0000FF"/>
                </a:solidFill>
                <a:latin typeface="Arial" panose="020B0604020202020204" pitchFamily="34" charset="0"/>
              </a:rPr>
              <a:t>张明  </a:t>
            </a:r>
            <a:r>
              <a:rPr lang="en-US" altLang="zh-CN" sz="2000" b="1" dirty="0">
                <a:solidFill>
                  <a:srgbClr val="0000FF"/>
                </a:solidFill>
                <a:latin typeface="Arial" panose="020B0604020202020204" pitchFamily="34" charset="0"/>
              </a:rPr>
              <a:t>56↙</a:t>
            </a:r>
          </a:p>
          <a:p>
            <a:r>
              <a:rPr lang="zh-CN" altLang="en-US" sz="2000" b="1" dirty="0">
                <a:solidFill>
                  <a:srgbClr val="0000FF"/>
                </a:solidFill>
                <a:latin typeface="Arial" panose="020B0604020202020204" pitchFamily="34" charset="0"/>
              </a:rPr>
              <a:t>李红  </a:t>
            </a:r>
            <a:r>
              <a:rPr lang="en-US" altLang="zh-CN" sz="2000" b="1" dirty="0">
                <a:solidFill>
                  <a:srgbClr val="0000FF"/>
                </a:solidFill>
                <a:latin typeface="Arial" panose="020B0604020202020204" pitchFamily="34" charset="0"/>
              </a:rPr>
              <a:t>34↙</a:t>
            </a:r>
          </a:p>
          <a:p>
            <a:r>
              <a:rPr lang="zh-CN" altLang="en-US" sz="2000" b="1" dirty="0">
                <a:solidFill>
                  <a:srgbClr val="0000FF"/>
                </a:solidFill>
                <a:latin typeface="Arial" panose="020B0604020202020204" pitchFamily="34" charset="0"/>
              </a:rPr>
              <a:t>王庆  </a:t>
            </a:r>
            <a:r>
              <a:rPr lang="en-US" altLang="zh-CN" sz="2000" b="1" dirty="0">
                <a:solidFill>
                  <a:srgbClr val="0000FF"/>
                </a:solidFill>
                <a:latin typeface="Arial" panose="020B0604020202020204" pitchFamily="34" charset="0"/>
              </a:rPr>
              <a:t>78↙</a:t>
            </a:r>
          </a:p>
          <a:p>
            <a:r>
              <a:rPr lang="zh-CN" altLang="en-US" sz="2000" b="1" dirty="0">
                <a:solidFill>
                  <a:srgbClr val="0000FF"/>
                </a:solidFill>
                <a:latin typeface="Arial" panose="020B0604020202020204" pitchFamily="34" charset="0"/>
              </a:rPr>
              <a:t>胡晓  </a:t>
            </a:r>
            <a:r>
              <a:rPr lang="en-US" altLang="zh-CN" sz="2000" b="1" dirty="0">
                <a:solidFill>
                  <a:srgbClr val="0000FF"/>
                </a:solidFill>
                <a:latin typeface="Arial" panose="020B0604020202020204" pitchFamily="34" charset="0"/>
              </a:rPr>
              <a:t>90↙</a:t>
            </a:r>
          </a:p>
          <a:p>
            <a:r>
              <a:rPr lang="zh-CN" altLang="en-US" sz="2000" b="1" dirty="0">
                <a:solidFill>
                  <a:srgbClr val="0000FF"/>
                </a:solidFill>
                <a:latin typeface="Arial" panose="020B0604020202020204" pitchFamily="34" charset="0"/>
              </a:rPr>
              <a:t>王妹  </a:t>
            </a:r>
            <a:r>
              <a:rPr lang="en-US" altLang="zh-CN" sz="2000" b="1" dirty="0">
                <a:solidFill>
                  <a:srgbClr val="0000FF"/>
                </a:solidFill>
                <a:latin typeface="Arial" panose="020B0604020202020204" pitchFamily="34" charset="0"/>
              </a:rPr>
              <a:t>45↙</a:t>
            </a:r>
          </a:p>
          <a:p>
            <a:r>
              <a:rPr lang="zh-CN" altLang="en-US" sz="2000" b="1" dirty="0">
                <a:solidFill>
                  <a:srgbClr val="0000FF"/>
                </a:solidFill>
                <a:latin typeface="Arial" panose="020B0604020202020204" pitchFamily="34" charset="0"/>
              </a:rPr>
              <a:t>李立  </a:t>
            </a:r>
            <a:r>
              <a:rPr lang="en-US" altLang="zh-CN" sz="2000" b="1" dirty="0">
                <a:solidFill>
                  <a:srgbClr val="0000FF"/>
                </a:solidFill>
                <a:latin typeface="Arial" panose="020B0604020202020204" pitchFamily="34" charset="0"/>
              </a:rPr>
              <a:t>98↙</a:t>
            </a:r>
          </a:p>
          <a:p>
            <a:r>
              <a:rPr lang="en-US" altLang="zh-CN" sz="2000" b="1" dirty="0">
                <a:solidFill>
                  <a:srgbClr val="0000FF"/>
                </a:solidFill>
                <a:latin typeface="Arial" panose="020B0604020202020204" pitchFamily="34" charset="0"/>
              </a:rPr>
              <a:t>Output:</a:t>
            </a:r>
          </a:p>
          <a:p>
            <a:r>
              <a:rPr lang="zh-CN" altLang="en-US" sz="2000" b="1" dirty="0">
                <a:solidFill>
                  <a:srgbClr val="0000FF"/>
                </a:solidFill>
                <a:latin typeface="Arial" panose="020B0604020202020204" pitchFamily="34" charset="0"/>
              </a:rPr>
              <a:t>李立  </a:t>
            </a:r>
            <a:r>
              <a:rPr lang="en-US" altLang="zh-CN" sz="2000" b="1" dirty="0">
                <a:solidFill>
                  <a:srgbClr val="0000FF"/>
                </a:solidFill>
                <a:latin typeface="Arial" panose="020B0604020202020204" pitchFamily="34" charset="0"/>
              </a:rPr>
              <a:t>98.0</a:t>
            </a:r>
          </a:p>
          <a:p>
            <a:r>
              <a:rPr lang="zh-CN" altLang="en-US" sz="2000" b="1" dirty="0">
                <a:solidFill>
                  <a:srgbClr val="0000FF"/>
                </a:solidFill>
                <a:latin typeface="Arial" panose="020B0604020202020204" pitchFamily="34" charset="0"/>
              </a:rPr>
              <a:t>胡晓  </a:t>
            </a:r>
            <a:r>
              <a:rPr lang="en-US" altLang="zh-CN" sz="2000" b="1" dirty="0">
                <a:solidFill>
                  <a:srgbClr val="0000FF"/>
                </a:solidFill>
                <a:latin typeface="Arial" panose="020B0604020202020204" pitchFamily="34" charset="0"/>
              </a:rPr>
              <a:t>90.0</a:t>
            </a:r>
          </a:p>
          <a:p>
            <a:r>
              <a:rPr lang="zh-CN" altLang="en-US" sz="2000" b="1" dirty="0">
                <a:solidFill>
                  <a:srgbClr val="0000FF"/>
                </a:solidFill>
                <a:latin typeface="Arial" panose="020B0604020202020204" pitchFamily="34" charset="0"/>
              </a:rPr>
              <a:t>王庆  </a:t>
            </a:r>
            <a:r>
              <a:rPr lang="en-US" altLang="zh-CN" sz="2000" b="1" dirty="0">
                <a:solidFill>
                  <a:srgbClr val="0000FF"/>
                </a:solidFill>
                <a:latin typeface="Arial" panose="020B0604020202020204" pitchFamily="34" charset="0"/>
              </a:rPr>
              <a:t>78.0</a:t>
            </a:r>
          </a:p>
          <a:p>
            <a:r>
              <a:rPr lang="zh-CN" altLang="en-US" sz="2000" b="1" dirty="0">
                <a:solidFill>
                  <a:srgbClr val="0000FF"/>
                </a:solidFill>
                <a:latin typeface="Arial" panose="020B0604020202020204" pitchFamily="34" charset="0"/>
              </a:rPr>
              <a:t>张明  </a:t>
            </a:r>
            <a:r>
              <a:rPr lang="en-US" altLang="zh-CN" sz="2000" b="1" dirty="0">
                <a:solidFill>
                  <a:srgbClr val="0000FF"/>
                </a:solidFill>
                <a:latin typeface="Arial" panose="020B0604020202020204" pitchFamily="34" charset="0"/>
              </a:rPr>
              <a:t>56.0</a:t>
            </a:r>
          </a:p>
          <a:p>
            <a:r>
              <a:rPr lang="zh-CN" altLang="en-US" sz="2000" b="1" dirty="0">
                <a:solidFill>
                  <a:srgbClr val="0000FF"/>
                </a:solidFill>
                <a:latin typeface="Arial" panose="020B0604020202020204" pitchFamily="34" charset="0"/>
              </a:rPr>
              <a:t>王妹  </a:t>
            </a:r>
            <a:r>
              <a:rPr lang="en-US" altLang="zh-CN" sz="2000" b="1" dirty="0">
                <a:solidFill>
                  <a:srgbClr val="0000FF"/>
                </a:solidFill>
                <a:latin typeface="Arial" panose="020B0604020202020204" pitchFamily="34" charset="0"/>
              </a:rPr>
              <a:t>45.0</a:t>
            </a:r>
          </a:p>
          <a:p>
            <a:r>
              <a:rPr lang="zh-CN" altLang="en-US" sz="2000" b="1" dirty="0">
                <a:solidFill>
                  <a:srgbClr val="0000FF"/>
                </a:solidFill>
                <a:latin typeface="Arial" panose="020B0604020202020204" pitchFamily="34" charset="0"/>
              </a:rPr>
              <a:t>李红  </a:t>
            </a:r>
            <a:r>
              <a:rPr lang="en-US" altLang="zh-CN" sz="2000" b="1" dirty="0">
                <a:solidFill>
                  <a:srgbClr val="0000FF"/>
                </a:solidFill>
                <a:latin typeface="Arial" panose="020B0604020202020204" pitchFamily="34" charset="0"/>
              </a:rPr>
              <a:t>34.0 </a:t>
            </a:r>
          </a:p>
        </p:txBody>
      </p:sp>
      <p:sp>
        <p:nvSpPr>
          <p:cNvPr id="6" name="Text Box 3"/>
          <p:cNvSpPr txBox="1">
            <a:spLocks noChangeArrowheads="1"/>
          </p:cNvSpPr>
          <p:nvPr/>
        </p:nvSpPr>
        <p:spPr bwMode="auto">
          <a:xfrm>
            <a:off x="4211638" y="188913"/>
            <a:ext cx="4662488" cy="969963"/>
          </a:xfrm>
          <a:prstGeom prst="rect">
            <a:avLst/>
          </a:prstGeom>
          <a:solidFill>
            <a:schemeClr val="bg1"/>
          </a:solidFill>
          <a:ln w="381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95000"/>
              </a:lnSpc>
              <a:buClrTx/>
              <a:buSzTx/>
              <a:buFontTx/>
              <a:buNone/>
              <a:defRPr/>
            </a:pPr>
            <a:r>
              <a:rPr kumimoji="1" lang="zh-CN" altLang="en-US" sz="2000" b="1" kern="1200" cap="none" spc="0" normalizeH="0" baseline="0" noProof="0" dirty="0">
                <a:solidFill>
                  <a:srgbClr val="000099"/>
                </a:solidFill>
                <a:effectLst>
                  <a:outerShdw blurRad="38100" dist="38100" dir="2700000" algn="tl">
                    <a:srgbClr val="C0C0C0"/>
                  </a:outerShdw>
                </a:effectLst>
                <a:latin typeface="Arial" panose="020B0604020202020204" pitchFamily="34" charset="0"/>
                <a:ea typeface="+mn-ea"/>
                <a:cs typeface="+mn-cs"/>
              </a:rPr>
              <a:t>例</a:t>
            </a:r>
            <a:r>
              <a:rPr kumimoji="1" lang="en-US" altLang="zh-CN" sz="2000" b="1" kern="1200" cap="none" spc="0" normalizeH="0" baseline="0" noProof="0" dirty="0">
                <a:solidFill>
                  <a:srgbClr val="000099"/>
                </a:solidFill>
                <a:effectLst>
                  <a:outerShdw blurRad="38100" dist="38100" dir="2700000" algn="tl">
                    <a:srgbClr val="C0C0C0"/>
                  </a:outerShdw>
                </a:effectLst>
                <a:latin typeface="Arial" panose="020B0604020202020204" pitchFamily="34" charset="0"/>
                <a:ea typeface="+mn-ea"/>
                <a:cs typeface="+mn-cs"/>
              </a:rPr>
              <a:t>9.6  </a:t>
            </a:r>
            <a:r>
              <a:rPr kumimoji="1" lang="zh-CN" altLang="en-US" sz="2000" b="1" kern="1200" cap="none" spc="0" normalizeH="0" baseline="0" noProof="0" dirty="0">
                <a:solidFill>
                  <a:srgbClr val="000099"/>
                </a:solidFill>
                <a:effectLst>
                  <a:outerShdw blurRad="38100" dist="38100" dir="2700000" algn="tl">
                    <a:srgbClr val="C0C0C0"/>
                  </a:outerShdw>
                </a:effectLst>
                <a:latin typeface="Arial" panose="020B0604020202020204" pitchFamily="34" charset="0"/>
                <a:ea typeface="+mn-ea"/>
                <a:cs typeface="+mn-cs"/>
              </a:rPr>
              <a:t>输入</a:t>
            </a:r>
            <a:r>
              <a:rPr kumimoji="1" lang="en-US" altLang="zh-CN" sz="2000" b="1" kern="1200" cap="none" spc="0" normalizeH="0" baseline="0" noProof="0" dirty="0">
                <a:solidFill>
                  <a:srgbClr val="000099"/>
                </a:solidFill>
                <a:effectLst>
                  <a:outerShdw blurRad="38100" dist="38100" dir="2700000" algn="tl">
                    <a:srgbClr val="C0C0C0"/>
                  </a:outerShdw>
                </a:effectLst>
                <a:latin typeface="Arial" panose="020B0604020202020204" pitchFamily="34" charset="0"/>
                <a:ea typeface="+mn-ea"/>
                <a:cs typeface="+mn-cs"/>
              </a:rPr>
              <a:t>n</a:t>
            </a:r>
            <a:r>
              <a:rPr kumimoji="1" lang="zh-CN" altLang="en-US" sz="2000" b="1" kern="1200" cap="none" spc="0" normalizeH="0" baseline="0" noProof="0" dirty="0">
                <a:solidFill>
                  <a:srgbClr val="000099"/>
                </a:solidFill>
                <a:effectLst>
                  <a:outerShdw blurRad="38100" dist="38100" dir="2700000" algn="tl">
                    <a:srgbClr val="C0C0C0"/>
                  </a:outerShdw>
                </a:effectLst>
                <a:latin typeface="Arial" panose="020B0604020202020204" pitchFamily="34" charset="0"/>
                <a:ea typeface="+mn-ea"/>
                <a:cs typeface="+mn-cs"/>
              </a:rPr>
              <a:t>个学生的信息（姓名，成绩），根据成绩数据建立一个链表，使链表中的节点按成绩从高到低链接起来。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 calcmode="lin" valueType="num">
                                      <p:cBhvr additive="base">
                                        <p:cTn id="7" dur="500" fill="hold"/>
                                        <p:tgtEl>
                                          <p:spTgt spid="140291"/>
                                        </p:tgtEl>
                                        <p:attrNameLst>
                                          <p:attrName>ppt_x</p:attrName>
                                        </p:attrNameLst>
                                      </p:cBhvr>
                                      <p:tavLst>
                                        <p:tav tm="0">
                                          <p:val>
                                            <p:strVal val="0-#ppt_w/2"/>
                                          </p:val>
                                        </p:tav>
                                        <p:tav tm="100000">
                                          <p:val>
                                            <p:strVal val="#ppt_x"/>
                                          </p:val>
                                        </p:tav>
                                      </p:tavLst>
                                    </p:anim>
                                    <p:anim calcmode="lin" valueType="num">
                                      <p:cBhvr additive="base">
                                        <p:cTn id="8" dur="500" fill="hold"/>
                                        <p:tgtEl>
                                          <p:spTgt spid="1402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单向链表的基本操作 </a:t>
            </a:r>
          </a:p>
        </p:txBody>
      </p:sp>
      <p:sp>
        <p:nvSpPr>
          <p:cNvPr id="142339" name="Rectangle 3"/>
          <p:cNvSpPr>
            <a:spLocks noGrp="1" noChangeArrowheads="1"/>
          </p:cNvSpPr>
          <p:nvPr>
            <p:ph idx="1"/>
          </p:nvPr>
        </p:nvSpPr>
        <p:spPr>
          <a:xfrm>
            <a:off x="250825" y="1052513"/>
            <a:ext cx="8713788" cy="5473700"/>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在链表中删除节点 </a:t>
            </a:r>
          </a:p>
          <a:p>
            <a:pPr marL="662305" marR="0" lvl="1" indent="-180975" algn="l" defTabSz="914400" rtl="0" eaLnBrk="1" fontAlgn="base" latinLnBrk="0" hangingPunct="1">
              <a:lnSpc>
                <a:spcPct val="100000"/>
              </a:lnSpc>
              <a:spcBef>
                <a:spcPct val="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若头节点即所需删除节点。</a:t>
            </a: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p=head;     </a:t>
            </a:r>
            <a:r>
              <a:rPr lang="en-US" altLang="zh-CN" sz="2400" dirty="0">
                <a:solidFill>
                  <a:schemeClr val="tx1"/>
                </a:solidFill>
              </a:rPr>
              <a:t>//</a:t>
            </a:r>
            <a:r>
              <a:rPr lang="zh-CN" altLang="en-US" sz="2400" dirty="0">
                <a:solidFill>
                  <a:schemeClr val="tx1"/>
                </a:solidFill>
              </a:rPr>
              <a:t>借助于指针</a:t>
            </a:r>
            <a:r>
              <a:rPr lang="en-US" altLang="zh-CN" sz="2400" dirty="0">
                <a:solidFill>
                  <a:schemeClr val="tx1"/>
                </a:solidFill>
              </a:rPr>
              <a:t>p</a:t>
            </a:r>
            <a:endParaRPr kumimoji="1"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while (head!=NULL&amp;&amp; head-&gt;score&gt;=grade){                         </a:t>
            </a: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head=head-&gt;next;     </a:t>
            </a:r>
            <a:r>
              <a:rPr kumimoji="1"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rPr>
              <a:t>//</a:t>
            </a:r>
            <a:r>
              <a:rPr lang="zh-CN" altLang="en-US" sz="2400" dirty="0">
                <a:solidFill>
                  <a:schemeClr val="tx1"/>
                </a:solidFill>
              </a:rPr>
              <a:t>将下一个节点更新为头节点</a:t>
            </a:r>
            <a:endParaRPr kumimoji="1"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free(p);                  </a:t>
            </a:r>
            <a:r>
              <a:rPr lang="en-US" altLang="zh-CN" sz="2400" dirty="0">
                <a:solidFill>
                  <a:schemeClr val="tx1"/>
                </a:solidFill>
              </a:rPr>
              <a:t>//</a:t>
            </a:r>
            <a:r>
              <a:rPr lang="zh-CN" altLang="en-US" sz="2400" dirty="0">
                <a:solidFill>
                  <a:schemeClr val="tx1"/>
                </a:solidFill>
              </a:rPr>
              <a:t>释放</a:t>
            </a:r>
            <a:r>
              <a:rPr lang="en-US" altLang="zh-CN" sz="2400" dirty="0">
                <a:solidFill>
                  <a:schemeClr val="tx1"/>
                </a:solidFill>
              </a:rPr>
              <a:t>p</a:t>
            </a:r>
            <a:endParaRPr kumimoji="1"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      p=head</a:t>
            </a:r>
            <a:r>
              <a:rPr kumimoji="1"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rPr>
              <a:t>;                 </a:t>
            </a:r>
            <a:r>
              <a:rPr lang="en-US" altLang="zh-CN" sz="2400" dirty="0">
                <a:solidFill>
                  <a:schemeClr val="tx1"/>
                </a:solidFill>
              </a:rPr>
              <a:t>//p</a:t>
            </a:r>
            <a:r>
              <a:rPr lang="zh-CN" altLang="en-US" sz="2400" dirty="0">
                <a:solidFill>
                  <a:schemeClr val="tx1"/>
                </a:solidFill>
              </a:rPr>
              <a:t>指向当前头节点</a:t>
            </a:r>
            <a:endParaRPr kumimoji="1"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mn-ea"/>
            </a:endParaRPr>
          </a:p>
          <a:p>
            <a:pPr marL="1044575" marR="0" lvl="2" indent="-192405" algn="l" defTabSz="914400" rtl="0" eaLnBrk="1" fontAlgn="base" latinLnBrk="0" hangingPunct="1">
              <a:lnSpc>
                <a:spcPct val="100000"/>
              </a:lnSpc>
              <a:spcBef>
                <a:spcPct val="0"/>
              </a:spcBef>
              <a:spcAft>
                <a:spcPct val="20000"/>
              </a:spcAft>
              <a:buClr>
                <a:srgbClr val="FF0066"/>
              </a:buClr>
              <a:buSzPct val="135000"/>
              <a:buFontTx/>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p:txBody>
      </p:sp>
      <p:sp>
        <p:nvSpPr>
          <p:cNvPr id="45060" name="Rectangle 4"/>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5061" name="Rectangle 5"/>
          <p:cNvSpPr/>
          <p:nvPr/>
        </p:nvSpPr>
        <p:spPr>
          <a:xfrm>
            <a:off x="0" y="28654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5062" name="Rectangle 6"/>
          <p:cNvSpPr/>
          <p:nvPr/>
        </p:nvSpPr>
        <p:spPr>
          <a:xfrm>
            <a:off x="0" y="288925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5063" name="Rectangle 7"/>
          <p:cNvSpPr/>
          <p:nvPr/>
        </p:nvSpPr>
        <p:spPr>
          <a:xfrm>
            <a:off x="0" y="-230187"/>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5064" name="Rectangle 8"/>
          <p:cNvSpPr/>
          <p:nvPr/>
        </p:nvSpPr>
        <p:spPr>
          <a:xfrm>
            <a:off x="0" y="30178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5065" name="Rectangle 9"/>
          <p:cNvSpPr/>
          <p:nvPr/>
        </p:nvSpPr>
        <p:spPr>
          <a:xfrm>
            <a:off x="0" y="299878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5066" name="Rectangle 10"/>
          <p:cNvSpPr/>
          <p:nvPr/>
        </p:nvSpPr>
        <p:spPr>
          <a:xfrm>
            <a:off x="0" y="301307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5067" name="Rectangle 56"/>
          <p:cNvSpPr/>
          <p:nvPr/>
        </p:nvSpPr>
        <p:spPr>
          <a:xfrm>
            <a:off x="0" y="287020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45068" name="Object 55"/>
          <p:cNvGraphicFramePr>
            <a:graphicFrameLocks noChangeAspect="1"/>
          </p:cNvGraphicFramePr>
          <p:nvPr/>
        </p:nvGraphicFramePr>
        <p:xfrm>
          <a:off x="684213" y="4581525"/>
          <a:ext cx="7740650" cy="1046163"/>
        </p:xfrm>
        <a:graphic>
          <a:graphicData uri="http://schemas.openxmlformats.org/presentationml/2006/ole">
            <mc:AlternateContent xmlns:mc="http://schemas.openxmlformats.org/markup-compatibility/2006">
              <mc:Choice xmlns:v="urn:schemas-microsoft-com:vml" Requires="v">
                <p:oleObj spid="_x0000_s10255" r:id="rId3" imgW="4867910" imgH="753110" progId="Word.Document.8">
                  <p:embed/>
                </p:oleObj>
              </mc:Choice>
              <mc:Fallback>
                <p:oleObj r:id="rId3" imgW="4867910" imgH="753110" progId="Word.Document.8">
                  <p:embed/>
                  <p:pic>
                    <p:nvPicPr>
                      <p:cNvPr id="0" name="图片 3084"/>
                      <p:cNvPicPr/>
                      <p:nvPr/>
                    </p:nvPicPr>
                    <p:blipFill>
                      <a:blip r:embed="rId4"/>
                      <a:srcRect b="12721"/>
                      <a:stretch>
                        <a:fillRect/>
                      </a:stretch>
                    </p:blipFill>
                    <p:spPr>
                      <a:xfrm>
                        <a:off x="684213" y="4581525"/>
                        <a:ext cx="7740650" cy="1046163"/>
                      </a:xfrm>
                      <a:prstGeom prst="rect">
                        <a:avLst/>
                      </a:prstGeom>
                      <a:noFill/>
                      <a:ln w="38100">
                        <a:noFill/>
                        <a:miter/>
                      </a:ln>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9.4.4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单向链表的基本操作 </a:t>
            </a:r>
          </a:p>
        </p:txBody>
      </p:sp>
      <p:sp>
        <p:nvSpPr>
          <p:cNvPr id="145411" name="Rectangle 3"/>
          <p:cNvSpPr>
            <a:spLocks noGrp="1" noChangeArrowheads="1"/>
          </p:cNvSpPr>
          <p:nvPr>
            <p:ph idx="1"/>
          </p:nvPr>
        </p:nvSpPr>
        <p:spPr>
          <a:xfrm>
            <a:off x="250825" y="1052513"/>
            <a:ext cx="8713788" cy="5473700"/>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若头节点以外的节点为所需删除节点。 </a:t>
            </a:r>
          </a:p>
          <a:p>
            <a:pPr marL="662305" marR="0" lvl="1" indent="-180975" algn="l" defTabSz="914400" rtl="0" eaLnBrk="1" fontAlgn="base" latinLnBrk="0" hangingPunct="1">
              <a:lnSpc>
                <a:spcPct val="100000"/>
              </a:lnSpc>
              <a:spcBef>
                <a:spcPct val="0"/>
              </a:spcBef>
              <a:spcAft>
                <a:spcPct val="20000"/>
              </a:spcAft>
              <a:buClr>
                <a:srgbClr val="00CC00"/>
              </a:buClr>
              <a:buSzPct val="120000"/>
              <a:buFont typeface="Wingdings" panose="05000000000000000000" pitchFamily="2" charset="2"/>
              <a:buChar char="§"/>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逐一指向链表中的节点，检查其是否需删除，</a:t>
            </a:r>
            <a:r>
              <a:rPr kumimoji="1" lang="en-US" altLang="zh-CN" sz="2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Arial" panose="020B0604020202020204" pitchFamily="34" charset="0"/>
                <a:ea typeface="+mn-ea"/>
              </a:rPr>
              <a:t>pold</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指向刚才已检查过的节点</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若</a:t>
            </a:r>
            <a:r>
              <a:rPr kumimoji="1"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mn-ea"/>
              </a:rPr>
              <a:t>指向节点是需删除的节点</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，则删除该节点。</a:t>
            </a:r>
          </a:p>
          <a:p>
            <a:pPr marL="662305" marR="0" lvl="1" indent="-180975" algn="l" defTabSz="914400" rtl="0" eaLnBrk="1" fontAlgn="base" latinLnBrk="0" hangingPunct="1">
              <a:lnSpc>
                <a:spcPct val="100000"/>
              </a:lnSpc>
              <a:spcBef>
                <a:spcPct val="0"/>
              </a:spcBef>
              <a:spcAft>
                <a:spcPct val="20000"/>
              </a:spcAft>
              <a:buClr>
                <a:srgbClr val="00CC00"/>
              </a:buClr>
              <a:buSzPct val="120000"/>
              <a:buFont typeface="Wingdings" panose="05000000000000000000" pitchFamily="2" charset="2"/>
              <a:buChar char="§"/>
              <a:defRPr/>
            </a:pPr>
            <a:endPar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00000"/>
              </a:lnSpc>
              <a:spcBef>
                <a:spcPct val="0"/>
              </a:spcBef>
              <a:spcAft>
                <a:spcPct val="20000"/>
              </a:spcAft>
              <a:buClr>
                <a:srgbClr val="00CC00"/>
              </a:buClr>
              <a:buSzPct val="120000"/>
              <a:buFont typeface="Wingdings" panose="05000000000000000000" pitchFamily="2" charset="2"/>
              <a:buChar char="§"/>
              <a:defRPr/>
            </a:pPr>
            <a:endPar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endPar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若</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指向节点不是需删除节点，将</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赋值给</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pold</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后，让</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指向下一个要检查的节点。</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重复以上步骤，一直到整个链表的每个节点都检查完毕为止。</a:t>
            </a:r>
          </a:p>
        </p:txBody>
      </p:sp>
      <p:sp>
        <p:nvSpPr>
          <p:cNvPr id="46084" name="Rectangle 4"/>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6085" name="Rectangle 5"/>
          <p:cNvSpPr/>
          <p:nvPr/>
        </p:nvSpPr>
        <p:spPr>
          <a:xfrm>
            <a:off x="0" y="28654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6086" name="Rectangle 6"/>
          <p:cNvSpPr/>
          <p:nvPr/>
        </p:nvSpPr>
        <p:spPr>
          <a:xfrm>
            <a:off x="0" y="288925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6087" name="Rectangle 7"/>
          <p:cNvSpPr/>
          <p:nvPr/>
        </p:nvSpPr>
        <p:spPr>
          <a:xfrm>
            <a:off x="0" y="-230187"/>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6088" name="Rectangle 8"/>
          <p:cNvSpPr/>
          <p:nvPr/>
        </p:nvSpPr>
        <p:spPr>
          <a:xfrm>
            <a:off x="0" y="30178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6089" name="Rectangle 9"/>
          <p:cNvSpPr/>
          <p:nvPr/>
        </p:nvSpPr>
        <p:spPr>
          <a:xfrm>
            <a:off x="0" y="299878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6090" name="Rectangle 10"/>
          <p:cNvSpPr/>
          <p:nvPr/>
        </p:nvSpPr>
        <p:spPr>
          <a:xfrm>
            <a:off x="0" y="301307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6091" name="Rectangle 11"/>
          <p:cNvSpPr/>
          <p:nvPr/>
        </p:nvSpPr>
        <p:spPr>
          <a:xfrm>
            <a:off x="0" y="287020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6092" name="Rectangle 14"/>
          <p:cNvSpPr/>
          <p:nvPr/>
        </p:nvSpPr>
        <p:spPr>
          <a:xfrm>
            <a:off x="0" y="2874963"/>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46093" name="Object 13"/>
          <p:cNvGraphicFramePr>
            <a:graphicFrameLocks noChangeAspect="1"/>
          </p:cNvGraphicFramePr>
          <p:nvPr/>
        </p:nvGraphicFramePr>
        <p:xfrm>
          <a:off x="611188" y="2781300"/>
          <a:ext cx="8064500" cy="1047750"/>
        </p:xfrm>
        <a:graphic>
          <a:graphicData uri="http://schemas.openxmlformats.org/presentationml/2006/ole">
            <mc:AlternateContent xmlns:mc="http://schemas.openxmlformats.org/markup-compatibility/2006">
              <mc:Choice xmlns:v="urn:schemas-microsoft-com:vml" Requires="v">
                <p:oleObj spid="_x0000_s11279" r:id="rId3" imgW="4972685" imgH="770890" progId="Word.Document.8">
                  <p:embed/>
                </p:oleObj>
              </mc:Choice>
              <mc:Fallback>
                <p:oleObj r:id="rId3" imgW="4972685" imgH="770890" progId="Word.Document.8">
                  <p:embed/>
                  <p:pic>
                    <p:nvPicPr>
                      <p:cNvPr id="0" name="图片 3085"/>
                      <p:cNvPicPr/>
                      <p:nvPr/>
                    </p:nvPicPr>
                    <p:blipFill>
                      <a:blip r:embed="rId4"/>
                      <a:srcRect b="15372"/>
                      <a:stretch>
                        <a:fillRect/>
                      </a:stretch>
                    </p:blipFill>
                    <p:spPr>
                      <a:xfrm>
                        <a:off x="611188" y="2781300"/>
                        <a:ext cx="8064500" cy="1047750"/>
                      </a:xfrm>
                      <a:prstGeom prst="rect">
                        <a:avLst/>
                      </a:prstGeom>
                      <a:noFill/>
                      <a:ln w="38100">
                        <a:noFill/>
                        <a:miter/>
                      </a:ln>
                    </p:spPr>
                  </p:pic>
                </p:oleObj>
              </mc:Fallback>
            </mc:AlternateContent>
          </a:graphicData>
        </a:graphic>
      </p:graphicFrame>
      <p:pic>
        <p:nvPicPr>
          <p:cNvPr id="3" name="图片 2">
            <a:extLst>
              <a:ext uri="{FF2B5EF4-FFF2-40B4-BE49-F238E27FC236}">
                <a16:creationId xmlns:a16="http://schemas.microsoft.com/office/drawing/2014/main" id="{2C4F1704-3B13-4AE0-BED2-71FEB4C02CEA}"/>
              </a:ext>
            </a:extLst>
          </p:cNvPr>
          <p:cNvPicPr>
            <a:picLocks noChangeAspect="1"/>
          </p:cNvPicPr>
          <p:nvPr/>
        </p:nvPicPr>
        <p:blipFill rotWithShape="1">
          <a:blip r:embed="rId5"/>
          <a:srcRect t="3757"/>
          <a:stretch/>
        </p:blipFill>
        <p:spPr>
          <a:xfrm>
            <a:off x="629152" y="4293096"/>
            <a:ext cx="8028571" cy="15123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250825" y="188913"/>
            <a:ext cx="8893175" cy="6526213"/>
          </a:xfrm>
        </p:spPr>
        <p:txBody>
          <a:bodyPr vert="horz" wrap="square" lIns="91440" tIns="45720" rIns="91440" bIns="45720" numCol="1" anchor="t" anchorCtr="0" compatLnSpc="1"/>
          <a:lstStyle/>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定义删除节点函数</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pdelete</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，在链表中删除所指定条件的节点。</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pdelete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head,int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grade)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*p,*</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pold</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p=head;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删除满足指定条件的链表头部的连续若干节点</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while (head!=NULL&amp;&amp; head-&gt;score&gt;=grade){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head=head-&gt;next;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free(p);</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p=head;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if(head==NULL) return head;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删除满足指定条件的链表中的若干节点</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p=head-&gt;next;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从头节点后面的节点起</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pold</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=head;</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while(p!=NULL){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if(p-&gt;score&gt;=grade){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若是要删除节点</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pold</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-&gt;next=p-&gt;next;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删除</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free(p);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回收空间</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pold</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-&gt;next;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p</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指向下一个要检查节点</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else {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pold</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=p;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p=p-&gt;next;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p</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逐一指向每个节点</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return head;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返回链表头指针</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p:txBody>
      </p:sp>
      <p:sp>
        <p:nvSpPr>
          <p:cNvPr id="47107" name="Rectangle 4"/>
          <p:cNvSpPr/>
          <p:nvPr/>
        </p:nvSpPr>
        <p:spPr>
          <a:xfrm>
            <a:off x="0" y="2879725"/>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7108" name="Rectangle 5"/>
          <p:cNvSpPr/>
          <p:nvPr/>
        </p:nvSpPr>
        <p:spPr>
          <a:xfrm>
            <a:off x="0" y="2865438"/>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47109" name="Rectangle 6"/>
          <p:cNvSpPr/>
          <p:nvPr/>
        </p:nvSpPr>
        <p:spPr>
          <a:xfrm>
            <a:off x="0" y="2889250"/>
            <a:ext cx="184150" cy="460375"/>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idx="1"/>
          </p:nvPr>
        </p:nvSpPr>
        <p:spPr>
          <a:xfrm>
            <a:off x="0" y="160338"/>
            <a:ext cx="8964613" cy="6669088"/>
          </a:xfrm>
        </p:spPr>
        <p:txBody>
          <a:bodyPr vert="horz" wrap="square" lIns="91440" tIns="45720" rIns="91440" bIns="45720" numCol="1" anchor="t" anchorCtr="0" compatLnSpc="1"/>
          <a:lstStyle/>
          <a:p>
            <a:pPr marL="290830" marR="0" lvl="0" indent="-290830" algn="l" defTabSz="914400" rtl="0" eaLnBrk="1" fontAlgn="base" latinLnBrk="0" hangingPunct="1">
              <a:lnSpc>
                <a:spcPct val="90000"/>
              </a:lnSpc>
              <a:spcBef>
                <a:spcPct val="0"/>
              </a:spcBef>
              <a:spcAft>
                <a:spcPct val="0"/>
              </a:spcAft>
              <a:buClr>
                <a:srgbClr val="CC0000"/>
              </a:buClr>
              <a:buSzPct val="11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例</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9.7  </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输入</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n</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个学生的信息（姓名、成绩），输出所有学生的节点信息，删除链表中所有不参加补考同学的节点，最后再输出要补考学生的节点信息。</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 &lt;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stdio.h</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#include&lt;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stdlib.h</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&gt;</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float score;</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*next;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main()</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*create();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声明创建链表函数</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pdelete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声明删除节点函数</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void print( );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声明输出链表函数</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 *head;</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n;    </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("Input the number of nodes:\n");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提示输入链表节点个数</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scanf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d",&amp;n</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输入节点数</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head=create(n);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建立链表</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("Output all nodes:\n");</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print(head);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输出学生节点信息</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head=</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pdelete</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(head,60);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删除不需补考学生的节点</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printf</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("Output fail-nodes:\n");</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print(head);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输出需补考学生的信息</a:t>
            </a: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return 0;</a:t>
            </a:r>
            <a:r>
              <a:rPr kumimoji="1" lang="zh-CN" altLang="en-US"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endPar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90000"/>
              </a:lnSpc>
              <a:spcBef>
                <a:spcPct val="0"/>
              </a:spcBef>
              <a:spcAft>
                <a:spcPct val="0"/>
              </a:spcAft>
              <a:buClr>
                <a:srgbClr val="00CC00"/>
              </a:buClr>
              <a:buSzPct val="120000"/>
              <a:buFont typeface="Wingdings" panose="05000000000000000000" pitchFamily="2" charset="2"/>
              <a:buNone/>
              <a:defRPr/>
            </a:pPr>
            <a:r>
              <a:rPr kumimoji="1" lang="en-US" altLang="zh-CN" sz="2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 </a:t>
            </a:r>
            <a:r>
              <a:rPr kumimoji="1" lang="zh-CN" altLang="en-US"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创建链表、删除节点和输出链表，这些函数已在前面定义。*</a:t>
            </a:r>
            <a:r>
              <a:rPr kumimoji="1" lang="en-US" altLang="zh-CN" sz="2000" b="1" i="0" u="none" strike="noStrike" kern="0" cap="none" spc="0" normalizeH="0" baseline="0" noProof="0" dirty="0">
                <a:ln>
                  <a:noFill/>
                </a:ln>
                <a:solidFill>
                  <a:srgbClr val="339933"/>
                </a:solidFill>
                <a:effectLst>
                  <a:outerShdw blurRad="38100" dist="38100" dir="2700000" algn="tl">
                    <a:srgbClr val="C0C0C0"/>
                  </a:outerShdw>
                </a:effectLst>
                <a:uLnTx/>
                <a:uFillTx/>
                <a:latin typeface="Arial" panose="020B0604020202020204" pitchFamily="34" charset="0"/>
                <a:ea typeface="+mn-ea"/>
              </a:rPr>
              <a:t>/</a:t>
            </a:r>
          </a:p>
        </p:txBody>
      </p:sp>
      <p:sp>
        <p:nvSpPr>
          <p:cNvPr id="144387" name="Text Box 3"/>
          <p:cNvSpPr txBox="1"/>
          <p:nvPr/>
        </p:nvSpPr>
        <p:spPr>
          <a:xfrm>
            <a:off x="5580063" y="63500"/>
            <a:ext cx="3275012" cy="6862763"/>
          </a:xfrm>
          <a:prstGeom prst="rect">
            <a:avLst/>
          </a:prstGeom>
          <a:solidFill>
            <a:schemeClr val="bg1"/>
          </a:solidFill>
          <a:ln w="38100" cap="flat" cmpd="sng">
            <a:solidFill>
              <a:schemeClr val="tx2"/>
            </a:solidFill>
            <a:prstDash val="solid"/>
            <a:miter/>
            <a:headEnd type="none" w="med" len="med"/>
            <a:tailEnd type="none" w="med" len="med"/>
          </a:ln>
        </p:spPr>
        <p:txBody>
          <a:bodyPr wrap="none">
            <a:spAutoFit/>
          </a:bodyPr>
          <a:lstStyle/>
          <a:p>
            <a:r>
              <a:rPr lang="zh-CN" altLang="en-US" sz="2000" b="1" dirty="0">
                <a:solidFill>
                  <a:srgbClr val="0000FF"/>
                </a:solidFill>
                <a:latin typeface="Arial" panose="020B0604020202020204" pitchFamily="34" charset="0"/>
              </a:rPr>
              <a:t>程序执行：</a:t>
            </a:r>
          </a:p>
          <a:p>
            <a:r>
              <a:rPr lang="en-US" altLang="zh-CN" sz="2000" b="1" dirty="0">
                <a:solidFill>
                  <a:srgbClr val="0000FF"/>
                </a:solidFill>
                <a:latin typeface="Arial" panose="020B0604020202020204" pitchFamily="34" charset="0"/>
              </a:rPr>
              <a:t>Input the number of node</a:t>
            </a:r>
          </a:p>
          <a:p>
            <a:r>
              <a:rPr lang="en-US" altLang="zh-CN" sz="2000" b="1" dirty="0">
                <a:solidFill>
                  <a:srgbClr val="0000FF"/>
                </a:solidFill>
                <a:latin typeface="Arial" panose="020B0604020202020204" pitchFamily="34" charset="0"/>
              </a:rPr>
              <a:t>7</a:t>
            </a:r>
          </a:p>
          <a:p>
            <a:r>
              <a:rPr lang="zh-CN" altLang="en-US" sz="2000" b="1" dirty="0">
                <a:solidFill>
                  <a:srgbClr val="0000FF"/>
                </a:solidFill>
                <a:latin typeface="Arial" panose="020B0604020202020204" pitchFamily="34" charset="0"/>
              </a:rPr>
              <a:t>张明  </a:t>
            </a:r>
            <a:r>
              <a:rPr lang="en-US" altLang="zh-CN" sz="2000" b="1" dirty="0">
                <a:solidFill>
                  <a:srgbClr val="0000FF"/>
                </a:solidFill>
                <a:latin typeface="Arial" panose="020B0604020202020204" pitchFamily="34" charset="0"/>
              </a:rPr>
              <a:t>56↙</a:t>
            </a:r>
          </a:p>
          <a:p>
            <a:r>
              <a:rPr lang="zh-CN" altLang="en-US" sz="2000" b="1" dirty="0">
                <a:solidFill>
                  <a:srgbClr val="0000FF"/>
                </a:solidFill>
                <a:latin typeface="Arial" panose="020B0604020202020204" pitchFamily="34" charset="0"/>
              </a:rPr>
              <a:t>李红  </a:t>
            </a:r>
            <a:r>
              <a:rPr lang="en-US" altLang="zh-CN" sz="2000" b="1" dirty="0">
                <a:solidFill>
                  <a:srgbClr val="0000FF"/>
                </a:solidFill>
                <a:latin typeface="Arial" panose="020B0604020202020204" pitchFamily="34" charset="0"/>
              </a:rPr>
              <a:t>34↙</a:t>
            </a:r>
          </a:p>
          <a:p>
            <a:r>
              <a:rPr lang="zh-CN" altLang="en-US" sz="2000" b="1" dirty="0">
                <a:solidFill>
                  <a:srgbClr val="0000FF"/>
                </a:solidFill>
                <a:latin typeface="Arial" panose="020B0604020202020204" pitchFamily="34" charset="0"/>
              </a:rPr>
              <a:t>王庆  </a:t>
            </a:r>
            <a:r>
              <a:rPr lang="en-US" altLang="zh-CN" sz="2000" b="1" dirty="0">
                <a:solidFill>
                  <a:srgbClr val="0000FF"/>
                </a:solidFill>
                <a:latin typeface="Arial" panose="020B0604020202020204" pitchFamily="34" charset="0"/>
              </a:rPr>
              <a:t>78↙</a:t>
            </a:r>
          </a:p>
          <a:p>
            <a:r>
              <a:rPr lang="zh-CN" altLang="en-US" sz="2000" b="1" dirty="0">
                <a:solidFill>
                  <a:srgbClr val="0000FF"/>
                </a:solidFill>
                <a:latin typeface="Arial" panose="020B0604020202020204" pitchFamily="34" charset="0"/>
              </a:rPr>
              <a:t>赵风  </a:t>
            </a:r>
            <a:r>
              <a:rPr lang="en-US" altLang="zh-CN" sz="2000" b="1" dirty="0">
                <a:solidFill>
                  <a:srgbClr val="0000FF"/>
                </a:solidFill>
                <a:latin typeface="Arial" panose="020B0604020202020204" pitchFamily="34" charset="0"/>
              </a:rPr>
              <a:t>66↙</a:t>
            </a:r>
          </a:p>
          <a:p>
            <a:r>
              <a:rPr lang="zh-CN" altLang="en-US" sz="2000" b="1" dirty="0">
                <a:solidFill>
                  <a:srgbClr val="0000FF"/>
                </a:solidFill>
                <a:latin typeface="Arial" panose="020B0604020202020204" pitchFamily="34" charset="0"/>
              </a:rPr>
              <a:t>王妹  </a:t>
            </a:r>
            <a:r>
              <a:rPr lang="en-US" altLang="zh-CN" sz="2000" b="1" dirty="0">
                <a:solidFill>
                  <a:srgbClr val="0000FF"/>
                </a:solidFill>
                <a:latin typeface="Arial" panose="020B0604020202020204" pitchFamily="34" charset="0"/>
              </a:rPr>
              <a:t>45↙</a:t>
            </a:r>
          </a:p>
          <a:p>
            <a:r>
              <a:rPr lang="zh-CN" altLang="en-US" sz="2000" b="1" dirty="0">
                <a:solidFill>
                  <a:srgbClr val="0000FF"/>
                </a:solidFill>
                <a:latin typeface="Arial" panose="020B0604020202020204" pitchFamily="34" charset="0"/>
              </a:rPr>
              <a:t>余华  </a:t>
            </a:r>
            <a:r>
              <a:rPr lang="en-US" altLang="zh-CN" sz="2000" b="1" dirty="0">
                <a:solidFill>
                  <a:srgbClr val="0000FF"/>
                </a:solidFill>
                <a:latin typeface="Arial" panose="020B0604020202020204" pitchFamily="34" charset="0"/>
              </a:rPr>
              <a:t>60↙</a:t>
            </a:r>
          </a:p>
          <a:p>
            <a:r>
              <a:rPr lang="zh-CN" altLang="en-US" sz="2000" b="1" dirty="0">
                <a:solidFill>
                  <a:srgbClr val="0000FF"/>
                </a:solidFill>
                <a:latin typeface="Arial" panose="020B0604020202020204" pitchFamily="34" charset="0"/>
              </a:rPr>
              <a:t>李立  </a:t>
            </a:r>
            <a:r>
              <a:rPr lang="en-US" altLang="zh-CN" sz="2000" b="1" dirty="0">
                <a:solidFill>
                  <a:srgbClr val="0000FF"/>
                </a:solidFill>
                <a:latin typeface="Arial" panose="020B0604020202020204" pitchFamily="34" charset="0"/>
              </a:rPr>
              <a:t>98↙</a:t>
            </a:r>
          </a:p>
          <a:p>
            <a:r>
              <a:rPr lang="en-US" altLang="zh-CN" sz="2000" b="1" dirty="0">
                <a:solidFill>
                  <a:srgbClr val="0000FF"/>
                </a:solidFill>
                <a:latin typeface="Arial" panose="020B0604020202020204" pitchFamily="34" charset="0"/>
              </a:rPr>
              <a:t>Output all nodes:</a:t>
            </a:r>
          </a:p>
          <a:p>
            <a:r>
              <a:rPr lang="zh-CN" altLang="en-US" sz="2000" b="1" dirty="0">
                <a:solidFill>
                  <a:srgbClr val="0000FF"/>
                </a:solidFill>
                <a:latin typeface="Arial" panose="020B0604020202020204" pitchFamily="34" charset="0"/>
              </a:rPr>
              <a:t>张明  </a:t>
            </a:r>
            <a:r>
              <a:rPr lang="en-US" altLang="zh-CN" sz="2000" b="1" dirty="0">
                <a:solidFill>
                  <a:srgbClr val="0000FF"/>
                </a:solidFill>
                <a:latin typeface="Arial" panose="020B0604020202020204" pitchFamily="34" charset="0"/>
              </a:rPr>
              <a:t>56.0</a:t>
            </a:r>
          </a:p>
          <a:p>
            <a:r>
              <a:rPr lang="zh-CN" altLang="en-US" sz="2000" b="1" dirty="0">
                <a:solidFill>
                  <a:srgbClr val="0000FF"/>
                </a:solidFill>
                <a:latin typeface="Arial" panose="020B0604020202020204" pitchFamily="34" charset="0"/>
              </a:rPr>
              <a:t>李红  </a:t>
            </a:r>
            <a:r>
              <a:rPr lang="en-US" altLang="zh-CN" sz="2000" b="1" dirty="0">
                <a:solidFill>
                  <a:srgbClr val="0000FF"/>
                </a:solidFill>
                <a:latin typeface="Arial" panose="020B0604020202020204" pitchFamily="34" charset="0"/>
              </a:rPr>
              <a:t>34.0</a:t>
            </a:r>
          </a:p>
          <a:p>
            <a:r>
              <a:rPr lang="zh-CN" altLang="en-US" sz="2000" b="1" dirty="0">
                <a:solidFill>
                  <a:srgbClr val="0000FF"/>
                </a:solidFill>
                <a:latin typeface="Arial" panose="020B0604020202020204" pitchFamily="34" charset="0"/>
              </a:rPr>
              <a:t>王庆  </a:t>
            </a:r>
            <a:r>
              <a:rPr lang="en-US" altLang="zh-CN" sz="2000" b="1" dirty="0">
                <a:solidFill>
                  <a:srgbClr val="0000FF"/>
                </a:solidFill>
                <a:latin typeface="Arial" panose="020B0604020202020204" pitchFamily="34" charset="0"/>
              </a:rPr>
              <a:t>78.0</a:t>
            </a:r>
          </a:p>
          <a:p>
            <a:r>
              <a:rPr lang="zh-CN" altLang="en-US" sz="2000" b="1" dirty="0">
                <a:solidFill>
                  <a:srgbClr val="0000FF"/>
                </a:solidFill>
                <a:latin typeface="Arial" panose="020B0604020202020204" pitchFamily="34" charset="0"/>
              </a:rPr>
              <a:t>赵风  </a:t>
            </a:r>
            <a:r>
              <a:rPr lang="en-US" altLang="zh-CN" sz="2000" b="1" dirty="0">
                <a:solidFill>
                  <a:srgbClr val="0000FF"/>
                </a:solidFill>
                <a:latin typeface="Arial" panose="020B0604020202020204" pitchFamily="34" charset="0"/>
              </a:rPr>
              <a:t>66.0</a:t>
            </a:r>
          </a:p>
          <a:p>
            <a:r>
              <a:rPr lang="zh-CN" altLang="en-US" sz="2000" b="1" dirty="0">
                <a:solidFill>
                  <a:srgbClr val="0000FF"/>
                </a:solidFill>
                <a:latin typeface="Arial" panose="020B0604020202020204" pitchFamily="34" charset="0"/>
              </a:rPr>
              <a:t>王妹  </a:t>
            </a:r>
            <a:r>
              <a:rPr lang="en-US" altLang="zh-CN" sz="2000" b="1" dirty="0">
                <a:solidFill>
                  <a:srgbClr val="0000FF"/>
                </a:solidFill>
                <a:latin typeface="Arial" panose="020B0604020202020204" pitchFamily="34" charset="0"/>
              </a:rPr>
              <a:t>45.0</a:t>
            </a:r>
          </a:p>
          <a:p>
            <a:r>
              <a:rPr lang="zh-CN" altLang="en-US" sz="2000" b="1" dirty="0">
                <a:solidFill>
                  <a:srgbClr val="0000FF"/>
                </a:solidFill>
                <a:latin typeface="Arial" panose="020B0604020202020204" pitchFamily="34" charset="0"/>
              </a:rPr>
              <a:t>余华  </a:t>
            </a:r>
            <a:r>
              <a:rPr lang="en-US" altLang="zh-CN" sz="2000" b="1" dirty="0">
                <a:solidFill>
                  <a:srgbClr val="0000FF"/>
                </a:solidFill>
                <a:latin typeface="Arial" panose="020B0604020202020204" pitchFamily="34" charset="0"/>
              </a:rPr>
              <a:t>60.0</a:t>
            </a:r>
          </a:p>
          <a:p>
            <a:r>
              <a:rPr lang="zh-CN" altLang="en-US" sz="2000" b="1" dirty="0">
                <a:solidFill>
                  <a:srgbClr val="0000FF"/>
                </a:solidFill>
                <a:latin typeface="Arial" panose="020B0604020202020204" pitchFamily="34" charset="0"/>
              </a:rPr>
              <a:t>李立  </a:t>
            </a:r>
            <a:r>
              <a:rPr lang="en-US" altLang="zh-CN" sz="2000" b="1" dirty="0">
                <a:solidFill>
                  <a:srgbClr val="0000FF"/>
                </a:solidFill>
                <a:latin typeface="Arial" panose="020B0604020202020204" pitchFamily="34" charset="0"/>
              </a:rPr>
              <a:t>98.0</a:t>
            </a:r>
          </a:p>
          <a:p>
            <a:r>
              <a:rPr lang="en-US" altLang="zh-CN" sz="2000" b="1" dirty="0">
                <a:solidFill>
                  <a:srgbClr val="0000FF"/>
                </a:solidFill>
                <a:latin typeface="Arial" panose="020B0604020202020204" pitchFamily="34" charset="0"/>
              </a:rPr>
              <a:t>Output fail-nodes:</a:t>
            </a:r>
          </a:p>
          <a:p>
            <a:r>
              <a:rPr lang="zh-CN" altLang="en-US" sz="2000" b="1" dirty="0">
                <a:solidFill>
                  <a:srgbClr val="0000FF"/>
                </a:solidFill>
                <a:latin typeface="Arial" panose="020B0604020202020204" pitchFamily="34" charset="0"/>
              </a:rPr>
              <a:t>张明  </a:t>
            </a:r>
            <a:r>
              <a:rPr lang="en-US" altLang="zh-CN" sz="2000" b="1" dirty="0">
                <a:solidFill>
                  <a:srgbClr val="0000FF"/>
                </a:solidFill>
                <a:latin typeface="Arial" panose="020B0604020202020204" pitchFamily="34" charset="0"/>
              </a:rPr>
              <a:t>56.0</a:t>
            </a:r>
          </a:p>
          <a:p>
            <a:r>
              <a:rPr lang="zh-CN" altLang="en-US" sz="2000" b="1" dirty="0">
                <a:solidFill>
                  <a:srgbClr val="0000FF"/>
                </a:solidFill>
                <a:latin typeface="Arial" panose="020B0604020202020204" pitchFamily="34" charset="0"/>
              </a:rPr>
              <a:t>李红  </a:t>
            </a:r>
            <a:r>
              <a:rPr lang="en-US" altLang="zh-CN" sz="2000" b="1" dirty="0">
                <a:solidFill>
                  <a:srgbClr val="0000FF"/>
                </a:solidFill>
                <a:latin typeface="Arial" panose="020B0604020202020204" pitchFamily="34" charset="0"/>
              </a:rPr>
              <a:t>34.0</a:t>
            </a:r>
          </a:p>
          <a:p>
            <a:r>
              <a:rPr lang="zh-CN" altLang="en-US" sz="2000" b="1" dirty="0">
                <a:solidFill>
                  <a:srgbClr val="0000FF"/>
                </a:solidFill>
                <a:latin typeface="Arial" panose="020B0604020202020204" pitchFamily="34" charset="0"/>
              </a:rPr>
              <a:t>王妹  </a:t>
            </a:r>
            <a:r>
              <a:rPr lang="en-US" altLang="zh-CN" sz="2000" b="1" dirty="0">
                <a:solidFill>
                  <a:srgbClr val="0000FF"/>
                </a:solidFill>
                <a:latin typeface="Arial" panose="020B0604020202020204" pitchFamily="34" charset="0"/>
              </a:rPr>
              <a:t>45.0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 calcmode="lin" valueType="num">
                                      <p:cBhvr additive="base">
                                        <p:cTn id="7" dur="500" fill="hold"/>
                                        <p:tgtEl>
                                          <p:spTgt spid="144387"/>
                                        </p:tgtEl>
                                        <p:attrNameLst>
                                          <p:attrName>ppt_x</p:attrName>
                                        </p:attrNameLst>
                                      </p:cBhvr>
                                      <p:tavLst>
                                        <p:tav tm="0">
                                          <p:val>
                                            <p:strVal val="0-#ppt_w/2"/>
                                          </p:val>
                                        </p:tav>
                                        <p:tav tm="100000">
                                          <p:val>
                                            <p:strVal val="#ppt_x"/>
                                          </p:val>
                                        </p:tav>
                                      </p:tavLst>
                                    </p:anim>
                                    <p:anim calcmode="lin" valueType="num">
                                      <p:cBhvr additive="base">
                                        <p:cTn id="8" dur="500" fill="hold"/>
                                        <p:tgtEl>
                                          <p:spTgt spid="144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5"/>
          <p:cNvGraphicFramePr>
            <a:graphicFrameLocks noChangeAspect="1"/>
          </p:cNvGraphicFramePr>
          <p:nvPr/>
        </p:nvGraphicFramePr>
        <p:xfrm>
          <a:off x="179388" y="3579813"/>
          <a:ext cx="4752975" cy="2949575"/>
        </p:xfrm>
        <a:graphic>
          <a:graphicData uri="http://schemas.openxmlformats.org/presentationml/2006/ole">
            <mc:AlternateContent xmlns:mc="http://schemas.openxmlformats.org/markup-compatibility/2006">
              <mc:Choice xmlns:v="urn:schemas-microsoft-com:vml" Requires="v">
                <p:oleObj spid="_x0000_s3092" r:id="rId3" imgW="2882900" imgH="1790700" progId="Word.Document.8">
                  <p:embed/>
                </p:oleObj>
              </mc:Choice>
              <mc:Fallback>
                <p:oleObj r:id="rId3" imgW="2882900" imgH="1790700" progId="Word.Document.8">
                  <p:embed/>
                  <p:pic>
                    <p:nvPicPr>
                      <p:cNvPr id="0" name="图片 3075"/>
                      <p:cNvPicPr/>
                      <p:nvPr/>
                    </p:nvPicPr>
                    <p:blipFill>
                      <a:blip r:embed="rId4"/>
                      <a:stretch>
                        <a:fillRect/>
                      </a:stretch>
                    </p:blipFill>
                    <p:spPr>
                      <a:xfrm>
                        <a:off x="179388" y="3579813"/>
                        <a:ext cx="4752975" cy="2949575"/>
                      </a:xfrm>
                      <a:prstGeom prst="rect">
                        <a:avLst/>
                      </a:prstGeom>
                      <a:noFill/>
                      <a:ln w="38100">
                        <a:noFill/>
                        <a:miter/>
                      </a:ln>
                    </p:spPr>
                  </p:pic>
                </p:oleObj>
              </mc:Fallback>
            </mc:AlternateContent>
          </a:graphicData>
        </a:graphic>
      </p:graphicFrame>
      <p:sp>
        <p:nvSpPr>
          <p:cNvPr id="10342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结构体变量定义</a:t>
            </a:r>
          </a:p>
        </p:txBody>
      </p:sp>
      <p:sp>
        <p:nvSpPr>
          <p:cNvPr id="103427" name="Rectangle 3"/>
          <p:cNvSpPr>
            <a:spLocks noGrp="1" noChangeArrowheads="1"/>
          </p:cNvSpPr>
          <p:nvPr>
            <p:ph idx="1"/>
          </p:nvPr>
        </p:nvSpPr>
        <p:spPr>
          <a:xfrm>
            <a:off x="0" y="981075"/>
            <a:ext cx="9144000" cy="5472113"/>
          </a:xfrm>
        </p:spPr>
        <p:txBody>
          <a:bodyPr vert="horz" wrap="square" lIns="91440" tIns="45720" rIns="91440" bIns="45720" numCol="1" anchor="t" anchorCtr="0" compatLnSpc="1"/>
          <a:lstStyle/>
          <a:p>
            <a:pPr marL="290830" marR="0" lvl="0" indent="-290830" algn="l" defTabSz="914400" rtl="0" eaLnBrk="1" fontAlgn="base" latinLnBrk="0" hangingPunct="1">
              <a:lnSpc>
                <a:spcPct val="100000"/>
              </a:lnSpc>
              <a:spcBef>
                <a:spcPct val="0"/>
              </a:spcBef>
              <a:spcAft>
                <a:spcPct val="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cs typeface="+mn-cs"/>
              </a:rPr>
              <a:t>定义结构体类型变量的</a:t>
            </a:r>
            <a:r>
              <a:rPr kumimoji="1" lang="en-US" altLang="zh-CN"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cs typeface="+mn-cs"/>
              </a:rPr>
              <a:t>3</a:t>
            </a:r>
            <a:r>
              <a:rPr kumimoji="1" lang="zh-CN" altLang="en-US"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cs typeface="+mn-cs"/>
              </a:rPr>
              <a:t>种方法</a:t>
            </a: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panose="020B0604020202020204" pitchFamily="34" charset="0"/>
                <a:ea typeface="+mn-ea"/>
              </a:rPr>
              <a:t>先定义结构体类型，再定义变量名</a:t>
            </a: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chemeClr val="tx2"/>
                </a:solidFill>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chemeClr val="tx2"/>
                </a:solidFill>
                <a:effectLst/>
                <a:uLnTx/>
                <a:uFillTx/>
                <a:latin typeface="Arial" panose="020B0604020202020204" pitchFamily="34" charset="0"/>
                <a:ea typeface="+mn-ea"/>
              </a:rPr>
              <a:t>     </a:t>
            </a:r>
            <a:r>
              <a:rPr kumimoji="1" lang="zh-CN" altLang="zh-CN" sz="2400" b="1" i="0" u="none" strike="noStrike" kern="0" cap="none" spc="0" normalizeH="0" baseline="0" noProof="0" dirty="0">
                <a:ln>
                  <a:noFill/>
                </a:ln>
                <a:solidFill>
                  <a:schemeClr val="tx2"/>
                </a:solidFill>
                <a:effectLst/>
                <a:uLnTx/>
                <a:uFillTx/>
                <a:latin typeface="Arial" panose="020B0604020202020204" pitchFamily="34" charset="0"/>
                <a:ea typeface="+mn-ea"/>
              </a:rPr>
              <a:t>结构体名</a:t>
            </a: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chemeClr val="tx2"/>
                </a:solidFill>
                <a:effectLst/>
                <a:uLnTx/>
                <a:uFillTx/>
                <a:latin typeface="Arial" panose="020B0604020202020204" pitchFamily="34" charset="0"/>
                <a:ea typeface="+mn-ea"/>
              </a:rPr>
              <a:t>{     </a:t>
            </a:r>
            <a:r>
              <a:rPr kumimoji="1" lang="zh-CN" altLang="en-US" sz="2400" b="1" i="0" u="none" strike="noStrike" kern="0" cap="none" spc="0" normalizeH="0" baseline="0" noProof="0" dirty="0">
                <a:ln>
                  <a:noFill/>
                </a:ln>
                <a:solidFill>
                  <a:srgbClr val="339933"/>
                </a:solidFill>
                <a:effectLst/>
                <a:uLnTx/>
                <a:uFillTx/>
                <a:latin typeface="Arial" panose="020B0604020202020204" pitchFamily="34" charset="0"/>
                <a:ea typeface="+mn-ea"/>
              </a:rPr>
              <a:t>类型标识符    成员名；</a:t>
            </a: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339933"/>
                </a:solidFill>
                <a:effectLst/>
                <a:uLnTx/>
                <a:uFillTx/>
                <a:latin typeface="Arial" panose="020B0604020202020204" pitchFamily="34" charset="0"/>
                <a:ea typeface="+mn-ea"/>
              </a:rPr>
              <a:t>      类型标识符    成员名；</a:t>
            </a:r>
            <a:endParaRPr kumimoji="1" lang="zh-CN" altLang="en-US" sz="2400" b="1" i="0" u="none" strike="noStrike" kern="0" cap="none" spc="0" normalizeH="0" baseline="0" noProof="0" dirty="0">
              <a:ln>
                <a:noFill/>
              </a:ln>
              <a:solidFill>
                <a:schemeClr val="tx2"/>
              </a:solidFill>
              <a:effectLst/>
              <a:uLnTx/>
              <a:uFillTx/>
              <a:latin typeface="Arial" panose="020B0604020202020204" pitchFamily="34" charset="0"/>
              <a:ea typeface="+mn-ea"/>
            </a:endParaRP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chemeClr val="tx2"/>
                </a:solidFill>
                <a:effectLst/>
                <a:uLnTx/>
                <a:uFillTx/>
                <a:latin typeface="Arial" panose="020B0604020202020204" pitchFamily="34" charset="0"/>
                <a:ea typeface="+mn-ea"/>
              </a:rPr>
              <a:t>         </a:t>
            </a:r>
            <a:r>
              <a:rPr kumimoji="1" lang="en-US" altLang="zh-CN" sz="2400" b="1" i="0" u="none" strike="noStrike" kern="0" cap="none" spc="0" normalizeH="0" baseline="0" noProof="0" dirty="0">
                <a:ln>
                  <a:noFill/>
                </a:ln>
                <a:solidFill>
                  <a:srgbClr val="339933"/>
                </a:solidFill>
                <a:effectLst/>
                <a:uLnTx/>
                <a:uFillTx/>
                <a:latin typeface="Arial" panose="020B0604020202020204" pitchFamily="34" charset="0"/>
                <a:ea typeface="+mn-ea"/>
              </a:rPr>
              <a:t>…………….</a:t>
            </a: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chemeClr val="tx2"/>
                </a:solidFill>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chemeClr val="tx2"/>
                </a:solidFill>
                <a:effectLst/>
                <a:uLnTx/>
                <a:uFillTx/>
                <a:latin typeface="Arial" panose="020B0604020202020204" pitchFamily="34" charset="0"/>
                <a:ea typeface="+mn-ea"/>
              </a:rPr>
              <a:t>；</a:t>
            </a: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chemeClr val="tx2"/>
                </a:solidFill>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chemeClr val="tx2"/>
                </a:solidFill>
                <a:effectLst/>
                <a:uLnTx/>
                <a:uFillTx/>
                <a:latin typeface="Arial" panose="020B0604020202020204" pitchFamily="34" charset="0"/>
                <a:ea typeface="+mn-ea"/>
              </a:rPr>
              <a:t>  </a:t>
            </a:r>
            <a:r>
              <a:rPr kumimoji="1" lang="zh-CN" altLang="zh-CN" sz="2400" b="1" i="0" u="none" strike="noStrike" kern="0" cap="none" spc="0" normalizeH="0" baseline="0" noProof="0" dirty="0">
                <a:ln>
                  <a:noFill/>
                </a:ln>
                <a:solidFill>
                  <a:schemeClr val="tx2"/>
                </a:solidFill>
                <a:effectLst/>
                <a:uLnTx/>
                <a:uFillTx/>
                <a:latin typeface="Arial" panose="020B0604020202020204" pitchFamily="34" charset="0"/>
                <a:ea typeface="+mn-ea"/>
              </a:rPr>
              <a:t>结构体名  </a:t>
            </a:r>
            <a:r>
              <a:rPr kumimoji="1" lang="zh-CN" altLang="zh-CN" sz="2400" b="1" i="0" u="none" strike="noStrike" kern="0" cap="none" spc="0" normalizeH="0" baseline="0" noProof="0" dirty="0">
                <a:ln>
                  <a:noFill/>
                </a:ln>
                <a:solidFill>
                  <a:srgbClr val="0000FF"/>
                </a:solidFill>
                <a:effectLst/>
                <a:uLnTx/>
                <a:uFillTx/>
                <a:latin typeface="Arial" panose="020B0604020202020204" pitchFamily="34" charset="0"/>
                <a:ea typeface="+mn-ea"/>
              </a:rPr>
              <a:t>变量名表列</a:t>
            </a:r>
            <a:r>
              <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mn-ea"/>
              </a:rPr>
              <a:t>;</a:t>
            </a:r>
          </a:p>
          <a:p>
            <a:pPr marL="662305" marR="0" lvl="1" indent="-180975" algn="l" defTabSz="914400" rtl="0" eaLnBrk="1" fontAlgn="base" latinLnBrk="0" hangingPunct="1">
              <a:lnSpc>
                <a:spcPct val="100000"/>
              </a:lnSpc>
              <a:spcBef>
                <a:spcPct val="0"/>
              </a:spcBef>
              <a:spcAft>
                <a:spcPct val="0"/>
              </a:spcAft>
              <a:buClr>
                <a:srgbClr val="00CC00"/>
              </a:buClr>
              <a:buSzPct val="120000"/>
              <a:buFont typeface="Wingdings" panose="05000000000000000000" pitchFamily="2" charset="2"/>
              <a:buNone/>
              <a:defRPr/>
            </a:pPr>
            <a:endParaRPr kumimoji="1" lang="en-US" altLang="zh-CN" sz="2400" b="1" i="0" u="none" strike="noStrike" kern="0" cap="none" spc="0" normalizeH="0" baseline="0" noProof="0" dirty="0">
              <a:ln>
                <a:noFill/>
              </a:ln>
              <a:solidFill>
                <a:srgbClr val="0000FF"/>
              </a:solidFill>
              <a:effectLst/>
              <a:uLnTx/>
              <a:uFillTx/>
              <a:latin typeface="Arial" panose="020B0604020202020204" pitchFamily="34" charset="0"/>
              <a:ea typeface="+mn-ea"/>
            </a:endParaRPr>
          </a:p>
        </p:txBody>
      </p:sp>
      <p:sp>
        <p:nvSpPr>
          <p:cNvPr id="7173" name="Text Box 4"/>
          <p:cNvSpPr txBox="1"/>
          <p:nvPr/>
        </p:nvSpPr>
        <p:spPr>
          <a:xfrm>
            <a:off x="4716463" y="2028825"/>
            <a:ext cx="4427537" cy="3419475"/>
          </a:xfrm>
          <a:prstGeom prst="rect">
            <a:avLst/>
          </a:prstGeom>
          <a:solidFill>
            <a:srgbClr val="EBFFFF"/>
          </a:solidFill>
          <a:ln w="38100" cap="flat" cmpd="sng">
            <a:solidFill>
              <a:srgbClr val="339966"/>
            </a:solidFill>
            <a:prstDash val="solid"/>
            <a:miter/>
            <a:headEnd type="none" w="med" len="med"/>
            <a:tailEnd type="none" w="med" len="med"/>
          </a:ln>
        </p:spPr>
        <p:txBody>
          <a:bodyPr lIns="90000" tIns="46800" rIns="90000" bIns="46800" anchor="ctr" anchorCtr="0">
            <a:spAutoFit/>
          </a:bodyPr>
          <a:lstStyle/>
          <a:p>
            <a:pPr eaLnBrk="0" hangingPunct="0"/>
            <a:r>
              <a:rPr lang="zh-CN" altLang="en-US" b="1" dirty="0">
                <a:latin typeface="Arial" panose="020B0604020202020204" pitchFamily="34" charset="0"/>
              </a:rPr>
              <a:t>例    </a:t>
            </a:r>
            <a:r>
              <a:rPr lang="en-US" altLang="zh-CN" b="1" dirty="0">
                <a:latin typeface="Arial" panose="020B0604020202020204" pitchFamily="34" charset="0"/>
              </a:rPr>
              <a:t>struct   student</a:t>
            </a:r>
          </a:p>
          <a:p>
            <a:pPr eaLnBrk="0" hangingPunct="0"/>
            <a:r>
              <a:rPr lang="en-US" altLang="zh-CN" b="1" dirty="0">
                <a:latin typeface="Arial" panose="020B0604020202020204" pitchFamily="34" charset="0"/>
              </a:rPr>
              <a:t>        {       int number;</a:t>
            </a:r>
          </a:p>
          <a:p>
            <a:pPr eaLnBrk="0" hangingPunct="0"/>
            <a:r>
              <a:rPr lang="en-US" altLang="zh-CN" b="1" dirty="0">
                <a:latin typeface="Arial" panose="020B0604020202020204" pitchFamily="34" charset="0"/>
              </a:rPr>
              <a:t>                 char  name[10];</a:t>
            </a:r>
          </a:p>
          <a:p>
            <a:pPr eaLnBrk="0" hangingPunct="0"/>
            <a:r>
              <a:rPr lang="en-US" altLang="zh-CN" b="1" dirty="0">
                <a:latin typeface="Arial" panose="020B0604020202020204" pitchFamily="34" charset="0"/>
              </a:rPr>
              <a:t>                 char sex;</a:t>
            </a:r>
          </a:p>
          <a:p>
            <a:pPr eaLnBrk="0" hangingPunct="0"/>
            <a:r>
              <a:rPr lang="en-US" altLang="zh-CN" b="1" dirty="0">
                <a:latin typeface="Arial" panose="020B0604020202020204" pitchFamily="34" charset="0"/>
              </a:rPr>
              <a:t>                 int age;</a:t>
            </a:r>
          </a:p>
          <a:p>
            <a:pPr eaLnBrk="0" hangingPunct="0"/>
            <a:r>
              <a:rPr lang="en-US" altLang="zh-CN" b="1" dirty="0">
                <a:latin typeface="Arial" panose="020B0604020202020204" pitchFamily="34" charset="0"/>
              </a:rPr>
              <a:t>                 char addr[50]; </a:t>
            </a:r>
          </a:p>
          <a:p>
            <a:pPr eaLnBrk="0" hangingPunct="0"/>
            <a:r>
              <a:rPr lang="en-US" altLang="zh-CN" b="1" dirty="0">
                <a:latin typeface="Arial" panose="020B0604020202020204" pitchFamily="34" charset="0"/>
              </a:rPr>
              <a:t>                 float score[3];</a:t>
            </a:r>
          </a:p>
          <a:p>
            <a:pPr eaLnBrk="0" hangingPunct="0"/>
            <a:r>
              <a:rPr lang="en-US" altLang="zh-CN" b="1" dirty="0">
                <a:latin typeface="Arial" panose="020B0604020202020204" pitchFamily="34" charset="0"/>
              </a:rPr>
              <a:t>        }; </a:t>
            </a:r>
          </a:p>
          <a:p>
            <a:pPr eaLnBrk="0" hangingPunct="0"/>
            <a:r>
              <a:rPr lang="en-US" altLang="zh-CN" b="1" dirty="0">
                <a:latin typeface="Arial" panose="020B0604020202020204" pitchFamily="34" charset="0"/>
              </a:rPr>
              <a:t>      </a:t>
            </a:r>
            <a:r>
              <a:rPr lang="en-US" altLang="zh-CN" b="1" dirty="0">
                <a:solidFill>
                  <a:srgbClr val="FF0000"/>
                </a:solidFill>
                <a:latin typeface="Arial" panose="020B0604020202020204" pitchFamily="34" charset="0"/>
              </a:rPr>
              <a:t>struct student</a:t>
            </a:r>
            <a:r>
              <a:rPr lang="en-US" altLang="zh-CN" b="1" dirty="0">
                <a:latin typeface="Arial" panose="020B0604020202020204" pitchFamily="34" charset="0"/>
              </a:rPr>
              <a:t>   stu1,stu2;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06451-9490-458A-9F75-7EA842245DC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762B8C-F298-411F-80AB-DA6A8418C9DF}"/>
              </a:ext>
            </a:extLst>
          </p:cNvPr>
          <p:cNvSpPr>
            <a:spLocks noGrp="1"/>
          </p:cNvSpPr>
          <p:nvPr>
            <p:ph idx="1"/>
          </p:nvPr>
        </p:nvSpPr>
        <p:spPr>
          <a:xfrm>
            <a:off x="250825" y="260648"/>
            <a:ext cx="8424863" cy="6048078"/>
          </a:xfrm>
        </p:spPr>
        <p:txBody>
          <a:bodyPr/>
          <a:lstStyle/>
          <a:p>
            <a:pPr algn="just"/>
            <a:r>
              <a:rPr lang="zh-CN" altLang="zh-CN" sz="1800" b="1" kern="100" dirty="0">
                <a:effectLst/>
                <a:latin typeface="Times New Roman" panose="02020603050405020304" pitchFamily="18" charset="0"/>
                <a:ea typeface="Courier New" panose="02070309020205020404" pitchFamily="49" charset="0"/>
              </a:rPr>
              <a:t> </a:t>
            </a:r>
            <a:r>
              <a:rPr lang="zh-CN" altLang="zh-CN" sz="1800" b="1" kern="100" dirty="0">
                <a:effectLst/>
                <a:latin typeface="Courier New" panose="02070309020205020404" pitchFamily="49" charset="0"/>
                <a:ea typeface="宋体" panose="02010600030101010101" pitchFamily="2" charset="-122"/>
                <a:cs typeface="Courier New" panose="02070309020205020404" pitchFamily="49" charset="0"/>
              </a:rPr>
              <a:t>已建立一个单向链表，指针变量</a:t>
            </a:r>
            <a:r>
              <a:rPr lang="en-US" altLang="zh-CN" sz="1800" b="1" kern="100" dirty="0">
                <a:effectLst/>
                <a:latin typeface="Courier New" panose="02070309020205020404" pitchFamily="49" charset="0"/>
                <a:ea typeface="宋体" panose="02010600030101010101" pitchFamily="2" charset="-122"/>
              </a:rPr>
              <a:t>p1</a:t>
            </a:r>
            <a:r>
              <a:rPr lang="zh-CN" altLang="zh-CN" sz="1800" b="1" kern="100" dirty="0">
                <a:effectLst/>
                <a:latin typeface="Courier New" panose="02070309020205020404" pitchFamily="49" charset="0"/>
                <a:ea typeface="宋体" panose="02010600030101010101" pitchFamily="2" charset="-122"/>
                <a:cs typeface="Courier New" panose="02070309020205020404" pitchFamily="49" charset="0"/>
              </a:rPr>
              <a:t>指向链表中的某一节点，</a:t>
            </a:r>
            <a:r>
              <a:rPr lang="en-US" altLang="zh-CN" sz="1800" b="1" kern="100" dirty="0">
                <a:effectLst/>
                <a:latin typeface="Courier New" panose="02070309020205020404" pitchFamily="49" charset="0"/>
                <a:ea typeface="宋体" panose="02010600030101010101" pitchFamily="2" charset="-122"/>
              </a:rPr>
              <a:t>p2</a:t>
            </a:r>
            <a:r>
              <a:rPr lang="zh-CN" altLang="zh-CN" sz="1800" b="1" kern="100" dirty="0">
                <a:effectLst/>
                <a:latin typeface="Courier New" panose="02070309020205020404" pitchFamily="49" charset="0"/>
                <a:ea typeface="宋体" panose="02010600030101010101" pitchFamily="2" charset="-122"/>
                <a:cs typeface="Courier New" panose="02070309020205020404" pitchFamily="49" charset="0"/>
              </a:rPr>
              <a:t>指向下一个节点，指针变量</a:t>
            </a:r>
            <a:r>
              <a:rPr lang="en-US" altLang="zh-CN" sz="1800" b="1" kern="100" dirty="0">
                <a:effectLst/>
                <a:latin typeface="Courier New" panose="02070309020205020404" pitchFamily="49" charset="0"/>
                <a:ea typeface="宋体" panose="02010600030101010101" pitchFamily="2" charset="-122"/>
              </a:rPr>
              <a:t>p</a:t>
            </a:r>
            <a:r>
              <a:rPr lang="zh-CN" altLang="zh-CN" sz="1800" b="1" kern="100" dirty="0">
                <a:effectLst/>
                <a:latin typeface="Courier New" panose="02070309020205020404" pitchFamily="49" charset="0"/>
                <a:ea typeface="宋体" panose="02010600030101010101" pitchFamily="2" charset="-122"/>
                <a:cs typeface="Courier New" panose="02070309020205020404" pitchFamily="49" charset="0"/>
              </a:rPr>
              <a:t>指向一个新生成的节点，将</a:t>
            </a:r>
            <a:r>
              <a:rPr lang="en-US" altLang="zh-CN" sz="1800" b="1" kern="100" dirty="0">
                <a:effectLst/>
                <a:latin typeface="Courier New" panose="02070309020205020404" pitchFamily="49" charset="0"/>
                <a:ea typeface="宋体" panose="02010600030101010101" pitchFamily="2" charset="-122"/>
              </a:rPr>
              <a:t>p</a:t>
            </a:r>
            <a:r>
              <a:rPr lang="zh-CN" altLang="zh-CN" sz="1800" b="1" kern="100" dirty="0">
                <a:effectLst/>
                <a:latin typeface="Courier New" panose="02070309020205020404" pitchFamily="49" charset="0"/>
                <a:ea typeface="宋体" panose="02010600030101010101" pitchFamily="2" charset="-122"/>
                <a:cs typeface="Courier New" panose="02070309020205020404" pitchFamily="49" charset="0"/>
              </a:rPr>
              <a:t>所指的节点插入到链表中</a:t>
            </a:r>
            <a:r>
              <a:rPr lang="en-US" altLang="zh-CN" sz="1800" b="1" kern="100" dirty="0">
                <a:effectLst/>
                <a:latin typeface="Courier New" panose="02070309020205020404" pitchFamily="49" charset="0"/>
                <a:ea typeface="宋体" panose="02010600030101010101" pitchFamily="2" charset="-122"/>
              </a:rPr>
              <a:t>p1</a:t>
            </a:r>
            <a:r>
              <a:rPr lang="zh-CN" altLang="zh-CN" sz="1800" b="1" kern="100" dirty="0">
                <a:effectLst/>
                <a:latin typeface="Courier New" panose="02070309020205020404" pitchFamily="49" charset="0"/>
                <a:ea typeface="宋体" panose="02010600030101010101" pitchFamily="2" charset="-122"/>
                <a:cs typeface="Courier New" panose="02070309020205020404" pitchFamily="49" charset="0"/>
              </a:rPr>
              <a:t>和</a:t>
            </a:r>
            <a:r>
              <a:rPr lang="en-US" altLang="zh-CN" sz="1800" b="1" kern="100" dirty="0">
                <a:effectLst/>
                <a:latin typeface="Courier New" panose="02070309020205020404" pitchFamily="49" charset="0"/>
                <a:ea typeface="宋体" panose="02010600030101010101" pitchFamily="2" charset="-122"/>
              </a:rPr>
              <a:t>p2</a:t>
            </a:r>
            <a:r>
              <a:rPr lang="zh-CN" altLang="zh-CN" sz="1800" b="1" kern="100" dirty="0">
                <a:effectLst/>
                <a:latin typeface="Courier New" panose="02070309020205020404" pitchFamily="49" charset="0"/>
                <a:ea typeface="宋体" panose="02010600030101010101" pitchFamily="2" charset="-122"/>
                <a:cs typeface="Courier New" panose="02070309020205020404" pitchFamily="49" charset="0"/>
              </a:rPr>
              <a:t>之间的语句是（）</a:t>
            </a:r>
            <a:endParaRPr lang="zh-CN" altLang="zh-CN" sz="1800" kern="100" dirty="0">
              <a:effectLst/>
              <a:latin typeface="Times New Roman" panose="02020603050405020304" pitchFamily="18" charset="0"/>
              <a:ea typeface="宋体" panose="02010600030101010101" pitchFamily="2" charset="-122"/>
            </a:endParaRPr>
          </a:p>
          <a:p>
            <a:pPr marL="0" indent="0" algn="just">
              <a:buNone/>
            </a:pPr>
            <a:r>
              <a:rPr lang="zh-CN" altLang="zh-CN" sz="1800" b="1" kern="100" dirty="0">
                <a:effectLst/>
                <a:latin typeface="Times New Roman" panose="02020603050405020304" pitchFamily="18" charset="0"/>
                <a:ea typeface="Courier New" panose="02070309020205020404" pitchFamily="49" charset="0"/>
              </a:rPr>
              <a:t>A</a:t>
            </a:r>
            <a:r>
              <a:rPr lang="zh-CN" altLang="zh-CN" sz="1800" b="1" kern="100" dirty="0">
                <a:solidFill>
                  <a:schemeClr val="accent1"/>
                </a:solidFill>
                <a:effectLst/>
                <a:latin typeface="Times New Roman" panose="02020603050405020304" pitchFamily="18" charset="0"/>
                <a:ea typeface="Courier New" panose="02070309020205020404" pitchFamily="49" charset="0"/>
              </a:rPr>
              <a:t>.</a:t>
            </a:r>
            <a:r>
              <a:rPr lang="zh-CN" altLang="zh-CN" sz="1800" b="1" kern="100" dirty="0">
                <a:effectLst/>
                <a:latin typeface="Times New Roman" panose="02020603050405020304" pitchFamily="18" charset="0"/>
                <a:ea typeface="Courier New" panose="02070309020205020404" pitchFamily="49" charset="0"/>
              </a:rPr>
              <a:t> </a:t>
            </a:r>
            <a:r>
              <a:rPr lang="en-US" altLang="zh-CN" sz="1800" b="1" kern="100" dirty="0">
                <a:effectLst/>
                <a:latin typeface="Courier New" panose="02070309020205020404" pitchFamily="49" charset="0"/>
                <a:ea typeface="宋体" panose="02010600030101010101" pitchFamily="2" charset="-122"/>
              </a:rPr>
              <a:t>p-&gt;next=p2;p1-&gt;next=p;</a:t>
            </a:r>
            <a:r>
              <a:rPr lang="zh-CN" altLang="zh-CN" sz="1800" b="1" kern="100" dirty="0">
                <a:effectLst/>
                <a:latin typeface="Times New Roman" panose="02020603050405020304" pitchFamily="18" charset="0"/>
                <a:ea typeface="Courier New" panose="02070309020205020404" pitchFamily="49" charset="0"/>
              </a:rPr>
              <a:t>          B. </a:t>
            </a:r>
            <a:r>
              <a:rPr lang="en-US" altLang="zh-CN" sz="1800" b="1" kern="100" dirty="0">
                <a:effectLst/>
                <a:latin typeface="Courier New" panose="02070309020205020404" pitchFamily="49" charset="0"/>
                <a:ea typeface="宋体" panose="02010600030101010101" pitchFamily="2" charset="-122"/>
              </a:rPr>
              <a:t>p1-&gt;next=</a:t>
            </a:r>
            <a:r>
              <a:rPr lang="en-US" altLang="zh-CN" sz="1800" b="1" kern="100" dirty="0" err="1">
                <a:effectLst/>
                <a:latin typeface="Courier New" panose="02070309020205020404" pitchFamily="49" charset="0"/>
                <a:ea typeface="宋体" panose="02010600030101010101" pitchFamily="2" charset="-122"/>
              </a:rPr>
              <a:t>p;p</a:t>
            </a:r>
            <a:r>
              <a:rPr lang="en-US" altLang="zh-CN" sz="1800" b="1" kern="100" dirty="0">
                <a:effectLst/>
                <a:latin typeface="Courier New" panose="02070309020205020404" pitchFamily="49" charset="0"/>
                <a:ea typeface="宋体" panose="02010600030101010101" pitchFamily="2" charset="-122"/>
              </a:rPr>
              <a:t>-&gt;next=p2;</a:t>
            </a:r>
            <a:r>
              <a:rPr lang="zh-CN" altLang="zh-CN" sz="1800" b="1" kern="100" dirty="0">
                <a:effectLst/>
                <a:latin typeface="Times New Roman" panose="02020603050405020304" pitchFamily="18" charset="0"/>
                <a:ea typeface="Courier New" panose="02070309020205020404" pitchFamily="49" charset="0"/>
              </a:rPr>
              <a:t>          </a:t>
            </a:r>
            <a:endParaRPr lang="zh-CN" altLang="zh-CN" sz="1800" kern="100" dirty="0">
              <a:effectLst/>
              <a:latin typeface="Times New Roman" panose="02020603050405020304" pitchFamily="18" charset="0"/>
              <a:ea typeface="宋体" panose="02010600030101010101" pitchFamily="2" charset="-122"/>
            </a:endParaRPr>
          </a:p>
          <a:p>
            <a:pPr marL="0" indent="0" algn="just">
              <a:buNone/>
            </a:pPr>
            <a:r>
              <a:rPr lang="zh-CN" altLang="zh-CN" sz="1800" b="1" kern="100" dirty="0">
                <a:effectLst/>
                <a:latin typeface="Times New Roman" panose="02020603050405020304" pitchFamily="18" charset="0"/>
                <a:ea typeface="Courier New" panose="02070309020205020404" pitchFamily="49" charset="0"/>
              </a:rPr>
              <a:t>C. </a:t>
            </a:r>
            <a:r>
              <a:rPr lang="en-US" altLang="zh-CN" sz="1800" b="1" kern="100" dirty="0">
                <a:effectLst/>
                <a:latin typeface="Courier New" panose="02070309020205020404" pitchFamily="49" charset="0"/>
                <a:ea typeface="宋体" panose="02010600030101010101" pitchFamily="2" charset="-122"/>
              </a:rPr>
              <a:t>p =p2;p1-&gt;next=p;</a:t>
            </a:r>
            <a:r>
              <a:rPr lang="zh-CN" altLang="zh-CN" sz="1800" b="1" kern="100" dirty="0">
                <a:effectLst/>
                <a:latin typeface="Times New Roman" panose="02020603050405020304" pitchFamily="18" charset="0"/>
                <a:ea typeface="Courier New" panose="02070309020205020404" pitchFamily="49" charset="0"/>
              </a:rPr>
              <a:t>                D. </a:t>
            </a:r>
            <a:r>
              <a:rPr lang="en-US" altLang="zh-CN" sz="1800" b="1" kern="100" dirty="0">
                <a:effectLst/>
                <a:latin typeface="Courier New" panose="02070309020205020404" pitchFamily="49" charset="0"/>
                <a:ea typeface="宋体" panose="02010600030101010101" pitchFamily="2" charset="-122"/>
              </a:rPr>
              <a:t>p1=p ;p-&gt;next=p2;</a:t>
            </a:r>
            <a:endParaRPr lang="zh-CN" altLang="zh-CN" sz="1800" kern="100" dirty="0">
              <a:effectLst/>
              <a:latin typeface="Times New Roman" panose="02020603050405020304" pitchFamily="18" charset="0"/>
              <a:ea typeface="宋体" panose="02010600030101010101" pitchFamily="2" charset="-122"/>
            </a:endParaRPr>
          </a:p>
          <a:p>
            <a:pPr marL="0" indent="0">
              <a:buNone/>
            </a:pPr>
            <a:endParaRPr lang="zh-CN" altLang="en-US" dirty="0"/>
          </a:p>
        </p:txBody>
      </p:sp>
      <p:pic>
        <p:nvPicPr>
          <p:cNvPr id="5" name="图片 4">
            <a:extLst>
              <a:ext uri="{FF2B5EF4-FFF2-40B4-BE49-F238E27FC236}">
                <a16:creationId xmlns:a16="http://schemas.microsoft.com/office/drawing/2014/main" id="{62B2EB6F-FF2C-41E3-8DFE-CD12DFDEC3D4}"/>
              </a:ext>
            </a:extLst>
          </p:cNvPr>
          <p:cNvPicPr>
            <a:picLocks noChangeAspect="1"/>
          </p:cNvPicPr>
          <p:nvPr/>
        </p:nvPicPr>
        <p:blipFill>
          <a:blip r:embed="rId3"/>
          <a:stretch>
            <a:fillRect/>
          </a:stretch>
        </p:blipFill>
        <p:spPr>
          <a:xfrm>
            <a:off x="513680" y="2180978"/>
            <a:ext cx="7066667" cy="3580952"/>
          </a:xfrm>
          <a:prstGeom prst="rect">
            <a:avLst/>
          </a:prstGeom>
        </p:spPr>
      </p:pic>
      <p:pic>
        <p:nvPicPr>
          <p:cNvPr id="7" name="图片 6">
            <a:extLst>
              <a:ext uri="{FF2B5EF4-FFF2-40B4-BE49-F238E27FC236}">
                <a16:creationId xmlns:a16="http://schemas.microsoft.com/office/drawing/2014/main" id="{1B356511-DC46-480C-989D-7FA2CF57E001}"/>
              </a:ext>
            </a:extLst>
          </p:cNvPr>
          <p:cNvPicPr>
            <a:picLocks noChangeAspect="1"/>
          </p:cNvPicPr>
          <p:nvPr/>
        </p:nvPicPr>
        <p:blipFill>
          <a:blip r:embed="rId4"/>
          <a:stretch>
            <a:fillRect/>
          </a:stretch>
        </p:blipFill>
        <p:spPr>
          <a:xfrm>
            <a:off x="513680" y="5755332"/>
            <a:ext cx="5495238" cy="580952"/>
          </a:xfrm>
          <a:prstGeom prst="rect">
            <a:avLst/>
          </a:prstGeom>
        </p:spPr>
      </p:pic>
    </p:spTree>
    <p:extLst>
      <p:ext uri="{BB962C8B-B14F-4D97-AF65-F5344CB8AC3E}">
        <p14:creationId xmlns:p14="http://schemas.microsoft.com/office/powerpoint/2010/main" val="3231657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67127-7386-411C-AB15-965E9F4CA570}"/>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E0EA77AB-C201-4DA0-86A1-3BB8366640F8}"/>
              </a:ext>
            </a:extLst>
          </p:cNvPr>
          <p:cNvPicPr>
            <a:picLocks noGrp="1" noChangeAspect="1"/>
          </p:cNvPicPr>
          <p:nvPr>
            <p:ph idx="1"/>
          </p:nvPr>
        </p:nvPicPr>
        <p:blipFill>
          <a:blip r:embed="rId2"/>
          <a:stretch>
            <a:fillRect/>
          </a:stretch>
        </p:blipFill>
        <p:spPr>
          <a:xfrm>
            <a:off x="538162" y="3429000"/>
            <a:ext cx="4133333" cy="3304762"/>
          </a:xfrm>
        </p:spPr>
      </p:pic>
      <p:pic>
        <p:nvPicPr>
          <p:cNvPr id="5" name="图片 4">
            <a:extLst>
              <a:ext uri="{FF2B5EF4-FFF2-40B4-BE49-F238E27FC236}">
                <a16:creationId xmlns:a16="http://schemas.microsoft.com/office/drawing/2014/main" id="{3180D1C2-9E6B-4251-9CDE-A6B888BAE838}"/>
              </a:ext>
            </a:extLst>
          </p:cNvPr>
          <p:cNvPicPr>
            <a:picLocks noChangeAspect="1"/>
          </p:cNvPicPr>
          <p:nvPr/>
        </p:nvPicPr>
        <p:blipFill rotWithShape="1">
          <a:blip r:embed="rId3"/>
          <a:srcRect b="3184"/>
          <a:stretch/>
        </p:blipFill>
        <p:spPr>
          <a:xfrm>
            <a:off x="538162" y="404665"/>
            <a:ext cx="7038095" cy="3024336"/>
          </a:xfrm>
          <a:prstGeom prst="rect">
            <a:avLst/>
          </a:prstGeom>
        </p:spPr>
      </p:pic>
    </p:spTree>
    <p:extLst>
      <p:ext uri="{BB962C8B-B14F-4D97-AF65-F5344CB8AC3E}">
        <p14:creationId xmlns:p14="http://schemas.microsoft.com/office/powerpoint/2010/main" val="17871075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1D70A-2DF1-4A97-A5F4-57E340702B9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76D4568-4ADA-41B6-B49F-2CDAAA8D4D2F}"/>
              </a:ext>
            </a:extLst>
          </p:cNvPr>
          <p:cNvSpPr>
            <a:spLocks noGrp="1"/>
          </p:cNvSpPr>
          <p:nvPr>
            <p:ph idx="1"/>
          </p:nvPr>
        </p:nvSpPr>
        <p:spPr>
          <a:xfrm>
            <a:off x="250825" y="333375"/>
            <a:ext cx="8424863" cy="5975351"/>
          </a:xfrm>
        </p:spPr>
        <p:txBody>
          <a:bodyPr>
            <a:normAutofit fontScale="32500" lnSpcReduction="20000"/>
          </a:bodyPr>
          <a:lstStyle/>
          <a:p>
            <a:pPr marL="0" indent="0">
              <a:buNone/>
            </a:pPr>
            <a:r>
              <a:rPr lang="en-US" altLang="zh-CN" sz="1800" b="1" i="0" u="none" strike="noStrike" baseline="0" dirty="0">
                <a:solidFill>
                  <a:srgbClr val="000000"/>
                </a:solidFill>
                <a:latin typeface="Times New Roman" panose="02020603050405020304" pitchFamily="18" charset="0"/>
              </a:rPr>
              <a:t>#define NAME_LEN 16</a:t>
            </a:r>
            <a:endParaRPr lang="en-US" altLang="zh-CN" sz="1800" b="0" i="0" u="none" strike="noStrike" baseline="0" dirty="0">
              <a:solidFill>
                <a:srgbClr val="000000"/>
              </a:solidFill>
              <a:latin typeface="Times New Roman" panose="02020603050405020304" pitchFamily="18" charset="0"/>
            </a:endParaRPr>
          </a:p>
          <a:p>
            <a:pPr marL="0" indent="0">
              <a:buNone/>
            </a:pPr>
            <a:r>
              <a:rPr lang="en-US" altLang="zh-CN" sz="1800" b="1" i="0" u="none" strike="noStrike" baseline="0" dirty="0">
                <a:solidFill>
                  <a:srgbClr val="000000"/>
                </a:solidFill>
                <a:latin typeface="Times New Roman" panose="02020603050405020304" pitchFamily="18" charset="0"/>
              </a:rPr>
              <a:t>#define ID_LEN 10</a:t>
            </a:r>
            <a:endParaRPr lang="en-US" altLang="zh-CN" sz="1800" b="0" i="0" u="none" strike="noStrike" baseline="0" dirty="0">
              <a:solidFill>
                <a:srgbClr val="000000"/>
              </a:solidFill>
              <a:latin typeface="Times New Roman" panose="02020603050405020304" pitchFamily="18" charset="0"/>
            </a:endParaRPr>
          </a:p>
          <a:p>
            <a:pPr marL="0" indent="0">
              <a:buNone/>
            </a:pPr>
            <a:r>
              <a:rPr lang="en-US" altLang="zh-CN" sz="1800" b="1" i="0" u="none" strike="noStrike" baseline="0" dirty="0">
                <a:solidFill>
                  <a:srgbClr val="000000"/>
                </a:solidFill>
                <a:latin typeface="Times New Roman" panose="02020603050405020304" pitchFamily="18" charset="0"/>
              </a:rPr>
              <a:t>struct student{</a:t>
            </a:r>
            <a:endParaRPr lang="en-US" altLang="zh-CN" sz="1800" b="0" i="0" u="none" strike="noStrike" baseline="0" dirty="0">
              <a:solidFill>
                <a:srgbClr val="000000"/>
              </a:solidFill>
              <a:latin typeface="Times New Roman" panose="02020603050405020304" pitchFamily="18" charset="0"/>
            </a:endParaRPr>
          </a:p>
          <a:p>
            <a:pPr marL="0" indent="0">
              <a:buNone/>
            </a:pPr>
            <a:r>
              <a:rPr lang="en-US" altLang="zh-CN" sz="1800" b="1" i="0" u="none" strike="noStrike" baseline="0" dirty="0">
                <a:solidFill>
                  <a:srgbClr val="000000"/>
                </a:solidFill>
                <a:latin typeface="Times New Roman" panose="02020603050405020304" pitchFamily="18" charset="0"/>
              </a:rPr>
              <a:t>char name[NAME_LEN];</a:t>
            </a:r>
            <a:endParaRPr lang="en-US" altLang="zh-CN" sz="1800" b="0" i="0" u="none" strike="noStrike" baseline="0" dirty="0">
              <a:solidFill>
                <a:srgbClr val="000000"/>
              </a:solidFill>
              <a:latin typeface="Times New Roman" panose="02020603050405020304" pitchFamily="18" charset="0"/>
            </a:endParaRPr>
          </a:p>
          <a:p>
            <a:pPr marL="0" indent="0">
              <a:buNone/>
            </a:pPr>
            <a:r>
              <a:rPr lang="en-US" altLang="zh-CN" sz="1800" b="1" i="0" u="none" strike="noStrike" baseline="0" dirty="0">
                <a:solidFill>
                  <a:srgbClr val="000000"/>
                </a:solidFill>
                <a:latin typeface="Times New Roman" panose="02020603050405020304" pitchFamily="18" charset="0"/>
              </a:rPr>
              <a:t>char id[ID_LEN];</a:t>
            </a:r>
            <a:endParaRPr lang="en-US" altLang="zh-CN" sz="1800" b="0" i="0" u="none" strike="noStrike" baseline="0" dirty="0">
              <a:solidFill>
                <a:srgbClr val="000000"/>
              </a:solidFill>
              <a:latin typeface="Times New Roman" panose="02020603050405020304" pitchFamily="18" charset="0"/>
            </a:endParaRPr>
          </a:p>
          <a:p>
            <a:pPr marL="0" indent="0">
              <a:buNone/>
            </a:pPr>
            <a:r>
              <a:rPr lang="en-US" altLang="zh-CN" sz="1800" b="1" i="0" u="none" strike="noStrike" baseline="0" dirty="0">
                <a:solidFill>
                  <a:srgbClr val="000000"/>
                </a:solidFill>
                <a:latin typeface="Times New Roman" panose="02020603050405020304" pitchFamily="18" charset="0"/>
              </a:rPr>
              <a:t>int score;</a:t>
            </a:r>
            <a:endParaRPr lang="en-US" altLang="zh-CN" sz="1800" b="0" i="0" u="none" strike="noStrike" baseline="0" dirty="0">
              <a:solidFill>
                <a:srgbClr val="000000"/>
              </a:solidFill>
              <a:latin typeface="Times New Roman" panose="02020603050405020304" pitchFamily="18" charset="0"/>
            </a:endParaRPr>
          </a:p>
          <a:p>
            <a:pPr marL="0" indent="0">
              <a:buNone/>
            </a:pPr>
            <a:r>
              <a:rPr lang="en-US" altLang="zh-CN" sz="1800" b="1" i="0" u="none" strike="noStrike" baseline="0" dirty="0">
                <a:solidFill>
                  <a:srgbClr val="000000"/>
                </a:solidFill>
                <a:latin typeface="Times New Roman" panose="02020603050405020304" pitchFamily="18" charset="0"/>
              </a:rPr>
              <a:t>};</a:t>
            </a:r>
            <a:endParaRPr lang="zh-CN" altLang="en-US" sz="1800" b="0" i="0" u="none" strike="noStrike" baseline="0" dirty="0">
              <a:solidFill>
                <a:srgbClr val="000000"/>
              </a:solidFill>
              <a:latin typeface="Times New Roman" panose="02020603050405020304" pitchFamily="18" charset="0"/>
            </a:endParaRPr>
          </a:p>
          <a:p>
            <a:pPr marL="0" indent="0">
              <a:buNone/>
            </a:pPr>
            <a:r>
              <a:rPr lang="en-US" altLang="zh-CN" sz="1800" b="1" i="0" u="none" strike="noStrike" baseline="0" dirty="0">
                <a:solidFill>
                  <a:srgbClr val="000000"/>
                </a:solidFill>
                <a:latin typeface="Times New Roman" panose="02020603050405020304" pitchFamily="18" charset="0"/>
              </a:rPr>
              <a:t>// </a:t>
            </a:r>
            <a:r>
              <a:rPr lang="zh-CN" altLang="en-US" sz="1800" b="0" i="0" u="none" strike="noStrike" baseline="0" dirty="0">
                <a:solidFill>
                  <a:srgbClr val="000000"/>
                </a:solidFill>
                <a:latin typeface="黑体" panose="02010609060101010101" pitchFamily="49" charset="-122"/>
                <a:ea typeface="黑体" panose="02010609060101010101" pitchFamily="49" charset="-122"/>
              </a:rPr>
              <a:t>比较成绩</a:t>
            </a: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int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cmp</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(struct student *pstu1, struct student *pstu2)// 2’</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return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strcmp</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(pstu1-&gt;name,  pstu2-&gt;name);// 2’</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a:t>
            </a:r>
            <a:r>
              <a:rPr lang="zh-CN" altLang="en-US" sz="1800" b="0" i="0" u="none" strike="noStrike" baseline="0" dirty="0">
                <a:solidFill>
                  <a:srgbClr val="000000"/>
                </a:solidFill>
                <a:latin typeface="黑体" panose="02010609060101010101" pitchFamily="49" charset="-122"/>
                <a:ea typeface="黑体" panose="02010609060101010101" pitchFamily="49" charset="-122"/>
              </a:rPr>
              <a:t>输入学生信息</a:t>
            </a: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void input(struct student *array, int size)// 1’</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struct student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int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i</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nn-NO" altLang="zh-CN" sz="1800" b="1" i="0" u="none" strike="noStrike" baseline="0" dirty="0">
                <a:solidFill>
                  <a:srgbClr val="000000"/>
                </a:solidFill>
                <a:latin typeface="Times New Roman" panose="02020603050405020304" pitchFamily="18" charset="0"/>
                <a:ea typeface="黑体" panose="02010609060101010101" pitchFamily="49" charset="-122"/>
              </a:rPr>
              <a:t>for(i=0, pstu = array; i &lt; size; i++, pstu++){</a:t>
            </a:r>
            <a:endParaRPr lang="nn-NO"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scanf</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("%s %s %d",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-&gt;name,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-&gt;id, &amp;</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-&gt;score);// 3’</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a:t>
            </a:r>
            <a:r>
              <a:rPr lang="zh-CN" altLang="en-US" sz="1800" b="0" i="0" u="none" strike="noStrike" baseline="0" dirty="0">
                <a:solidFill>
                  <a:srgbClr val="000000"/>
                </a:solidFill>
                <a:latin typeface="黑体" panose="02010609060101010101" pitchFamily="49" charset="-122"/>
                <a:ea typeface="黑体" panose="02010609060101010101" pitchFamily="49" charset="-122"/>
              </a:rPr>
              <a:t>输出学生信息</a:t>
            </a: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void output(struct student *array, int size)</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int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i</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 0;</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struct student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nn-NO" altLang="zh-CN" sz="1800" b="1" i="0" u="none" strike="noStrike" baseline="0" dirty="0">
                <a:solidFill>
                  <a:srgbClr val="000000"/>
                </a:solidFill>
                <a:latin typeface="Times New Roman" panose="02020603050405020304" pitchFamily="18" charset="0"/>
                <a:ea typeface="黑体" panose="02010609060101010101" pitchFamily="49" charset="-122"/>
              </a:rPr>
              <a:t>for(i=0, pstu = array; i &lt; size; i++, pstu++){</a:t>
            </a:r>
            <a:endParaRPr lang="nn-NO"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printf</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("id=%s, name=%s, score=%d\n",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-&gt;id,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-&gt;name,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-&gt;score);// 2’</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a:t>
            </a:r>
            <a:r>
              <a:rPr lang="zh-CN" altLang="en-US" sz="1800" b="0" i="0" u="none" strike="noStrike" baseline="0" dirty="0">
                <a:solidFill>
                  <a:srgbClr val="000000"/>
                </a:solidFill>
                <a:latin typeface="黑体" panose="02010609060101010101" pitchFamily="49" charset="-122"/>
                <a:ea typeface="黑体" panose="02010609060101010101" pitchFamily="49" charset="-122"/>
              </a:rPr>
              <a:t>根据传入的比较规则（由函数指针指向比较函数），对学生数组进行升序排序</a:t>
            </a: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void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sortByName</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(struct student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pstus</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int n, int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pcmp</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)(struct student *, struct student *))</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nn-NO" altLang="zh-CN" sz="1800" b="1" i="0" u="none" strike="noStrike" baseline="0" dirty="0">
                <a:solidFill>
                  <a:srgbClr val="000000"/>
                </a:solidFill>
                <a:latin typeface="Times New Roman" panose="02020603050405020304" pitchFamily="18" charset="0"/>
                <a:ea typeface="黑体" panose="02010609060101010101" pitchFamily="49" charset="-122"/>
              </a:rPr>
              <a:t>int i = 0, j = 0, pos;</a:t>
            </a:r>
            <a:endParaRPr lang="nn-NO"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struct student temp;</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nn-NO" altLang="zh-CN" sz="1800" b="1" i="0" u="none" strike="noStrike" baseline="0" dirty="0">
                <a:solidFill>
                  <a:srgbClr val="000000"/>
                </a:solidFill>
                <a:latin typeface="Times New Roman" panose="02020603050405020304" pitchFamily="18" charset="0"/>
                <a:ea typeface="黑体" panose="02010609060101010101" pitchFamily="49" charset="-122"/>
              </a:rPr>
              <a:t>for(i = 0; i &lt; n -1; i++){</a:t>
            </a:r>
            <a:endParaRPr lang="nn-NO"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pos =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i</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p>
          <a:p>
            <a:pPr marL="0" indent="0">
              <a:buNone/>
            </a:pPr>
            <a:r>
              <a:rPr lang="en-US" altLang="zh-CN" sz="1800" b="1" i="0" u="none" strike="noStrike" baseline="0" dirty="0">
                <a:solidFill>
                  <a:srgbClr val="000000"/>
                </a:solidFill>
                <a:latin typeface="Times New Roman" panose="02020603050405020304" pitchFamily="18" charset="0"/>
              </a:rPr>
              <a:t>// </a:t>
            </a:r>
            <a:r>
              <a:rPr lang="zh-CN" altLang="en-US" sz="1800" b="0" i="0" u="none" strike="noStrike" baseline="0" dirty="0">
                <a:solidFill>
                  <a:srgbClr val="000000"/>
                </a:solidFill>
                <a:latin typeface="黑体" panose="02010609060101010101" pitchFamily="49" charset="-122"/>
                <a:ea typeface="黑体" panose="02010609060101010101" pitchFamily="49" charset="-122"/>
              </a:rPr>
              <a:t>找出第</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i</a:t>
            </a:r>
            <a:r>
              <a:rPr lang="zh-CN" altLang="en-US" sz="1800" b="0" i="0" u="none" strike="noStrike" baseline="0" dirty="0">
                <a:solidFill>
                  <a:srgbClr val="000000"/>
                </a:solidFill>
                <a:latin typeface="黑体" panose="02010609060101010101" pitchFamily="49" charset="-122"/>
                <a:ea typeface="黑体" panose="02010609060101010101" pitchFamily="49" charset="-122"/>
              </a:rPr>
              <a:t>次的中的最小值，记录下标</a:t>
            </a: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for(j=i+1; j &lt; n;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j++</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if(</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pcmp</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pstus</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 j,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pstus</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 pos) &lt; 0){// 4’</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pos = j;</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a:t>
            </a:r>
            <a:r>
              <a:rPr lang="zh-CN" altLang="en-US" sz="1800" b="0" i="0" u="none" strike="noStrike" baseline="0" dirty="0">
                <a:solidFill>
                  <a:srgbClr val="000000"/>
                </a:solidFill>
                <a:latin typeface="黑体" panose="02010609060101010101" pitchFamily="49" charset="-122"/>
                <a:ea typeface="黑体" panose="02010609060101010101" pitchFamily="49" charset="-122"/>
              </a:rPr>
              <a:t>将找出的最小值交换到数组前</a:t>
            </a: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temp =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pstus</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i</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2’</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pstus</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i</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 = </a:t>
            </a: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pstus</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[pos];</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err="1">
                <a:solidFill>
                  <a:srgbClr val="000000"/>
                </a:solidFill>
                <a:latin typeface="Times New Roman" panose="02020603050405020304" pitchFamily="18" charset="0"/>
                <a:ea typeface="黑体" panose="02010609060101010101" pitchFamily="49" charset="-122"/>
              </a:rPr>
              <a:t>pstus</a:t>
            </a: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[pos] = temp;</a:t>
            </a:r>
            <a:endParaRPr lang="en-US" altLang="zh-CN"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1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1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endParaRPr lang="zh-CN" altLang="en-US" dirty="0"/>
          </a:p>
        </p:txBody>
      </p:sp>
    </p:spTree>
    <p:extLst>
      <p:ext uri="{BB962C8B-B14F-4D97-AF65-F5344CB8AC3E}">
        <p14:creationId xmlns:p14="http://schemas.microsoft.com/office/powerpoint/2010/main" val="2459600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BB6D0-A001-4EF3-AE22-61C11F00FBF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EFA0A6D-F8AE-4D3F-B2EA-D60B0C30FE77}"/>
              </a:ext>
            </a:extLst>
          </p:cNvPr>
          <p:cNvSpPr>
            <a:spLocks noGrp="1"/>
          </p:cNvSpPr>
          <p:nvPr>
            <p:ph idx="1"/>
          </p:nvPr>
        </p:nvSpPr>
        <p:spPr/>
        <p:txBody>
          <a:bodyPr>
            <a:normAutofit fontScale="40000" lnSpcReduction="20000"/>
          </a:bodyPr>
          <a:lstStyle/>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 </a:t>
            </a:r>
            <a:r>
              <a:rPr lang="zh-CN" altLang="en-US" sz="2800" b="0" i="0" u="none" strike="noStrike" baseline="0" dirty="0">
                <a:solidFill>
                  <a:srgbClr val="000000"/>
                </a:solidFill>
                <a:latin typeface="黑体" panose="02010609060101010101" pitchFamily="49" charset="-122"/>
                <a:ea typeface="黑体" panose="02010609060101010101" pitchFamily="49" charset="-122"/>
              </a:rPr>
              <a:t>计算课程平均成绩</a:t>
            </a: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float average(struct student *array, int n)// 1’</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nn-NO" altLang="zh-CN" sz="2800" b="1" i="0" u="none" strike="noStrike" baseline="0" dirty="0">
                <a:solidFill>
                  <a:srgbClr val="000000"/>
                </a:solidFill>
                <a:latin typeface="Times New Roman" panose="02020603050405020304" pitchFamily="18" charset="0"/>
                <a:ea typeface="黑体" panose="02010609060101010101" pitchFamily="49" charset="-122"/>
              </a:rPr>
              <a:t>int sum = 0, i=0;</a:t>
            </a:r>
            <a:endParaRPr lang="nn-NO"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struct student *</a:t>
            </a:r>
            <a:r>
              <a:rPr lang="en-US" altLang="zh-CN" sz="2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nn-NO" altLang="zh-CN" sz="2800" b="1" i="0" u="none" strike="noStrike" baseline="0" dirty="0">
                <a:solidFill>
                  <a:srgbClr val="000000"/>
                </a:solidFill>
                <a:latin typeface="Times New Roman" panose="02020603050405020304" pitchFamily="18" charset="0"/>
                <a:ea typeface="黑体" panose="02010609060101010101" pitchFamily="49" charset="-122"/>
              </a:rPr>
              <a:t>for(i = 0, pstu= array; i &lt; n; i++, pstu++){// 3’</a:t>
            </a:r>
            <a:endParaRPr lang="nn-NO"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sum += </a:t>
            </a:r>
            <a:r>
              <a:rPr lang="en-US" altLang="zh-CN" sz="2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-&gt;score;</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return (float)sum/n;</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void main()</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struct student cls1[50] = {0};</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int </a:t>
            </a:r>
            <a:r>
              <a:rPr lang="en-US" altLang="zh-CN" sz="2800" b="1" i="0" u="none" strike="noStrike" baseline="0" dirty="0" err="1">
                <a:solidFill>
                  <a:srgbClr val="000000"/>
                </a:solidFill>
                <a:latin typeface="Times New Roman" panose="02020603050405020304" pitchFamily="18" charset="0"/>
                <a:ea typeface="黑体" panose="02010609060101010101" pitchFamily="49" charset="-122"/>
              </a:rPr>
              <a:t>i</a:t>
            </a: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 = 0;</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struct student *</a:t>
            </a:r>
            <a:r>
              <a:rPr lang="en-US" altLang="zh-CN" sz="2800" b="1" i="0" u="none" strike="noStrike" baseline="0" dirty="0" err="1">
                <a:solidFill>
                  <a:srgbClr val="000000"/>
                </a:solidFill>
                <a:latin typeface="Times New Roman" panose="02020603050405020304" pitchFamily="18" charset="0"/>
                <a:ea typeface="黑体" panose="02010609060101010101" pitchFamily="49" charset="-122"/>
              </a:rPr>
              <a:t>pstu</a:t>
            </a: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input(cls1, 5);</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output(cls1, 5);</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err="1">
                <a:solidFill>
                  <a:srgbClr val="000000"/>
                </a:solidFill>
                <a:latin typeface="Times New Roman" panose="02020603050405020304" pitchFamily="18" charset="0"/>
                <a:ea typeface="黑体" panose="02010609060101010101" pitchFamily="49" charset="-122"/>
              </a:rPr>
              <a:t>printf</a:t>
            </a: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("The </a:t>
            </a:r>
            <a:r>
              <a:rPr lang="en-US" altLang="zh-CN" sz="2800" b="1" i="0" u="none" strike="noStrike" baseline="0" dirty="0" err="1">
                <a:solidFill>
                  <a:srgbClr val="000000"/>
                </a:solidFill>
                <a:latin typeface="Times New Roman" panose="02020603050405020304" pitchFamily="18" charset="0"/>
                <a:ea typeface="黑体" panose="02010609060101010101" pitchFamily="49" charset="-122"/>
              </a:rPr>
              <a:t>averay</a:t>
            </a: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 score is:%f", average(cls1, 5));</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 </a:t>
            </a:r>
            <a:r>
              <a:rPr lang="zh-CN" altLang="en-US" sz="2800" b="0" i="0" u="none" strike="noStrike" baseline="0" dirty="0">
                <a:solidFill>
                  <a:srgbClr val="000000"/>
                </a:solidFill>
                <a:latin typeface="黑体" panose="02010609060101010101" pitchFamily="49" charset="-122"/>
                <a:ea typeface="黑体" panose="02010609060101010101" pitchFamily="49" charset="-122"/>
              </a:rPr>
              <a:t>按名字排序</a:t>
            </a:r>
          </a:p>
          <a:p>
            <a:pPr marL="0" indent="0">
              <a:buNone/>
            </a:pPr>
            <a:r>
              <a:rPr lang="en-US" altLang="zh-CN" sz="2800" b="1" i="0" u="none" strike="noStrike" baseline="0" dirty="0" err="1">
                <a:solidFill>
                  <a:srgbClr val="000000"/>
                </a:solidFill>
                <a:latin typeface="Times New Roman" panose="02020603050405020304" pitchFamily="18" charset="0"/>
                <a:ea typeface="黑体" panose="02010609060101010101" pitchFamily="49" charset="-122"/>
              </a:rPr>
              <a:t>sortByName</a:t>
            </a: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(cls1, 5, </a:t>
            </a:r>
            <a:r>
              <a:rPr lang="en-US" altLang="zh-CN" sz="2800" b="1" i="0" u="none" strike="noStrike" baseline="0" dirty="0" err="1">
                <a:solidFill>
                  <a:srgbClr val="000000"/>
                </a:solidFill>
                <a:latin typeface="Times New Roman" panose="02020603050405020304" pitchFamily="18" charset="0"/>
                <a:ea typeface="黑体" panose="02010609060101010101" pitchFamily="49" charset="-122"/>
              </a:rPr>
              <a:t>cmp</a:t>
            </a: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err="1">
                <a:solidFill>
                  <a:srgbClr val="000000"/>
                </a:solidFill>
                <a:latin typeface="Times New Roman" panose="02020603050405020304" pitchFamily="18" charset="0"/>
                <a:ea typeface="黑体" panose="02010609060101010101" pitchFamily="49" charset="-122"/>
              </a:rPr>
              <a:t>printf</a:t>
            </a: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("Sorted by names:\n");</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output(cls1, 5);</a:t>
            </a:r>
            <a:endParaRPr lang="en-US" altLang="zh-CN" sz="2800" b="0" i="0" u="none" strike="noStrike" baseline="0" dirty="0">
              <a:solidFill>
                <a:srgbClr val="000000"/>
              </a:solidFill>
              <a:latin typeface="Times New Roman" panose="02020603050405020304" pitchFamily="18" charset="0"/>
              <a:ea typeface="黑体" panose="02010609060101010101" pitchFamily="49" charset="-122"/>
            </a:endParaRPr>
          </a:p>
          <a:p>
            <a:pPr marL="0" indent="0">
              <a:buNone/>
            </a:pPr>
            <a:r>
              <a:rPr lang="en-US" altLang="zh-CN" sz="2800" b="1" i="0" u="none" strike="noStrike" baseline="0" dirty="0">
                <a:solidFill>
                  <a:srgbClr val="000000"/>
                </a:solidFill>
                <a:latin typeface="Times New Roman" panose="02020603050405020304" pitchFamily="18" charset="0"/>
                <a:ea typeface="黑体" panose="02010609060101010101" pitchFamily="49" charset="-122"/>
              </a:rPr>
              <a:t>}</a:t>
            </a:r>
            <a:endParaRPr lang="zh-CN" altLang="en-US" dirty="0"/>
          </a:p>
        </p:txBody>
      </p:sp>
    </p:spTree>
    <p:extLst>
      <p:ext uri="{BB962C8B-B14F-4D97-AF65-F5344CB8AC3E}">
        <p14:creationId xmlns:p14="http://schemas.microsoft.com/office/powerpoint/2010/main" val="73574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结构体变量定义</a:t>
            </a:r>
          </a:p>
        </p:txBody>
      </p:sp>
      <p:sp>
        <p:nvSpPr>
          <p:cNvPr id="104452" name="Rectangle 4"/>
          <p:cNvSpPr>
            <a:spLocks noGrp="1" noChangeArrowheads="1"/>
          </p:cNvSpPr>
          <p:nvPr>
            <p:ph idx="1"/>
          </p:nvPr>
        </p:nvSpPr>
        <p:spPr>
          <a:xfrm>
            <a:off x="250825" y="981075"/>
            <a:ext cx="8893175" cy="5472113"/>
          </a:xfrm>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a:ln>
                  <a:noFill/>
                </a:ln>
                <a:solidFill>
                  <a:srgbClr val="0000CC"/>
                </a:solidFill>
                <a:effectLst>
                  <a:outerShdw blurRad="38100" dist="38100" dir="2700000" algn="tl">
                    <a:srgbClr val="C0C0C0"/>
                  </a:outerShdw>
                </a:effectLst>
                <a:uLnTx/>
                <a:uFillTx/>
                <a:latin typeface="Arial" panose="020B0604020202020204" pitchFamily="34" charset="0"/>
                <a:ea typeface="+mn-ea"/>
                <a:cs typeface="+mn-cs"/>
              </a:rPr>
              <a:t>定义结构体类型变量的</a:t>
            </a:r>
            <a:r>
              <a:rPr kumimoji="1" lang="en-US" altLang="zh-CN" sz="2400" b="1" i="0" u="none" strike="noStrike" kern="0" cap="none" spc="0" normalizeH="0" baseline="0" noProof="0">
                <a:ln>
                  <a:noFill/>
                </a:ln>
                <a:solidFill>
                  <a:srgbClr val="0000CC"/>
                </a:solidFill>
                <a:effectLst>
                  <a:outerShdw blurRad="38100" dist="38100" dir="2700000" algn="tl">
                    <a:srgbClr val="C0C0C0"/>
                  </a:outerShdw>
                </a:effectLst>
                <a:uLnTx/>
                <a:uFillTx/>
                <a:latin typeface="Arial" panose="020B0604020202020204" pitchFamily="34" charset="0"/>
                <a:ea typeface="+mn-ea"/>
                <a:cs typeface="+mn-cs"/>
              </a:rPr>
              <a:t>3</a:t>
            </a:r>
            <a:r>
              <a:rPr kumimoji="1" lang="zh-CN" altLang="en-US" sz="2400" b="1" i="0" u="none" strike="noStrike" kern="0" cap="none" spc="0" normalizeH="0" baseline="0" noProof="0">
                <a:ln>
                  <a:noFill/>
                </a:ln>
                <a:solidFill>
                  <a:srgbClr val="0000CC"/>
                </a:solidFill>
                <a:effectLst>
                  <a:outerShdw blurRad="38100" dist="38100" dir="2700000" algn="tl">
                    <a:srgbClr val="C0C0C0"/>
                  </a:outerShdw>
                </a:effectLst>
                <a:uLnTx/>
                <a:uFillTx/>
                <a:latin typeface="Arial" panose="020B0604020202020204" pitchFamily="34" charset="0"/>
                <a:ea typeface="+mn-ea"/>
                <a:cs typeface="+mn-cs"/>
              </a:rPr>
              <a:t>种方法</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a:ln>
                  <a:noFill/>
                </a:ln>
                <a:solidFill>
                  <a:srgbClr val="006600"/>
                </a:solidFill>
                <a:effectLst>
                  <a:outerShdw blurRad="38100" dist="38100" dir="2700000" algn="tl">
                    <a:srgbClr val="C0C0C0"/>
                  </a:outerShdw>
                </a:effectLst>
                <a:uLnTx/>
                <a:uFillTx/>
                <a:latin typeface="Arial" panose="020B0604020202020204" pitchFamily="34" charset="0"/>
                <a:ea typeface="+mn-ea"/>
              </a:rPr>
              <a:t>在定义类型的同时定义变量</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chemeClr val="tx2"/>
                </a:solidFill>
                <a:effectLst/>
                <a:uLnTx/>
                <a:uFillTx/>
                <a:latin typeface="Arial" panose="020B0604020202020204" pitchFamily="34" charset="0"/>
                <a:ea typeface="+mn-ea"/>
              </a:rPr>
              <a:t>struct     </a:t>
            </a:r>
            <a:r>
              <a:rPr kumimoji="1" lang="zh-CN" altLang="zh-CN" sz="2400" b="1" i="0" u="none" strike="noStrike" kern="0" cap="none" spc="0" normalizeH="0" baseline="0" noProof="0">
                <a:ln>
                  <a:noFill/>
                </a:ln>
                <a:solidFill>
                  <a:schemeClr val="tx2"/>
                </a:solidFill>
                <a:effectLst/>
                <a:uLnTx/>
                <a:uFillTx/>
                <a:latin typeface="Arial" panose="020B0604020202020204" pitchFamily="34" charset="0"/>
                <a:ea typeface="+mn-ea"/>
              </a:rPr>
              <a:t>结构体名</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chemeClr val="tx2"/>
                </a:solidFill>
                <a:effectLst/>
                <a:uLnTx/>
                <a:uFillTx/>
                <a:latin typeface="Arial" panose="020B0604020202020204" pitchFamily="34" charset="0"/>
                <a:ea typeface="+mn-ea"/>
              </a:rPr>
              <a:t>{     </a:t>
            </a:r>
            <a:r>
              <a:rPr kumimoji="1" lang="zh-CN" altLang="en-US" sz="2400" b="1" i="0" u="none" strike="noStrike" kern="0" cap="none" spc="0" normalizeH="0" baseline="0" noProof="0">
                <a:ln>
                  <a:noFill/>
                </a:ln>
                <a:solidFill>
                  <a:srgbClr val="339933"/>
                </a:solidFill>
                <a:effectLst/>
                <a:uLnTx/>
                <a:uFillTx/>
                <a:latin typeface="Arial" panose="020B0604020202020204" pitchFamily="34" charset="0"/>
                <a:ea typeface="+mn-ea"/>
              </a:rPr>
              <a:t>类型标识符    成员名；</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a:ln>
                  <a:noFill/>
                </a:ln>
                <a:solidFill>
                  <a:srgbClr val="339933"/>
                </a:solidFill>
                <a:effectLst/>
                <a:uLnTx/>
                <a:uFillTx/>
                <a:latin typeface="Arial" panose="020B0604020202020204" pitchFamily="34" charset="0"/>
                <a:ea typeface="+mn-ea"/>
              </a:rPr>
              <a:t>      类型标识符    成员名；</a:t>
            </a:r>
            <a:endParaRPr kumimoji="1" lang="zh-CN" altLang="en-US" sz="2400" b="1" i="0" u="none" strike="noStrike" kern="0" cap="none" spc="0" normalizeH="0" baseline="0" noProof="0">
              <a:ln>
                <a:noFill/>
              </a:ln>
              <a:solidFill>
                <a:schemeClr val="tx2"/>
              </a:solidFill>
              <a:effectLst/>
              <a:uLnTx/>
              <a:uFillTx/>
              <a:latin typeface="Arial" panose="020B0604020202020204" pitchFamily="34" charset="0"/>
              <a:ea typeface="+mn-ea"/>
            </a:endParaRP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a:ln>
                  <a:noFill/>
                </a:ln>
                <a:solidFill>
                  <a:schemeClr val="tx2"/>
                </a:solidFill>
                <a:effectLst/>
                <a:uLnTx/>
                <a:uFillTx/>
                <a:latin typeface="Arial" panose="020B0604020202020204" pitchFamily="34" charset="0"/>
                <a:ea typeface="+mn-ea"/>
              </a:rPr>
              <a:t>         </a:t>
            </a:r>
            <a:r>
              <a:rPr kumimoji="1" lang="en-US" altLang="zh-CN" sz="2400" b="1" i="0" u="none" strike="noStrike" kern="0" cap="none" spc="0" normalizeH="0" baseline="0" noProof="0">
                <a:ln>
                  <a:noFill/>
                </a:ln>
                <a:solidFill>
                  <a:srgbClr val="339933"/>
                </a:solidFill>
                <a:effectLst/>
                <a:uLnTx/>
                <a:uFillTx/>
                <a:latin typeface="Arial" panose="020B0604020202020204" pitchFamily="34" charset="0"/>
                <a:ea typeface="+mn-ea"/>
              </a:rPr>
              <a:t>…………….</a:t>
            </a:r>
          </a:p>
          <a:p>
            <a:pPr marL="662305" marR="0"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chemeClr val="tx2"/>
                </a:solidFill>
                <a:effectLst/>
                <a:uLnTx/>
                <a:uFillTx/>
                <a:latin typeface="Arial" panose="020B0604020202020204" pitchFamily="34" charset="0"/>
                <a:ea typeface="+mn-ea"/>
              </a:rPr>
              <a:t>}</a:t>
            </a:r>
            <a:r>
              <a:rPr kumimoji="1" lang="zh-CN" altLang="zh-CN" sz="2400" b="1" i="0" u="none" strike="noStrike" kern="0" cap="none" spc="0" normalizeH="0" baseline="0" noProof="0">
                <a:ln>
                  <a:noFill/>
                </a:ln>
                <a:solidFill>
                  <a:schemeClr val="tx2"/>
                </a:solidFill>
                <a:effectLst/>
                <a:uLnTx/>
                <a:uFillTx/>
                <a:latin typeface="Arial" panose="020B0604020202020204" pitchFamily="34" charset="0"/>
                <a:ea typeface="+mn-ea"/>
              </a:rPr>
              <a:t> </a:t>
            </a:r>
            <a:r>
              <a:rPr kumimoji="1" lang="zh-CN" altLang="zh-CN" sz="2400" b="1" i="0" u="none" strike="noStrike" kern="0" cap="none" spc="0" normalizeH="0" baseline="0" noProof="0">
                <a:ln>
                  <a:noFill/>
                </a:ln>
                <a:solidFill>
                  <a:srgbClr val="0000FF"/>
                </a:solidFill>
                <a:effectLst/>
                <a:uLnTx/>
                <a:uFillTx/>
                <a:latin typeface="Arial" panose="020B0604020202020204" pitchFamily="34" charset="0"/>
                <a:ea typeface="+mn-ea"/>
              </a:rPr>
              <a:t>变量名表列</a:t>
            </a:r>
            <a:r>
              <a:rPr kumimoji="1" lang="zh-CN" altLang="en-US" sz="2400" b="1" i="0" u="none" strike="noStrike" kern="0" cap="none" spc="0" normalizeH="0" baseline="0" noProof="0">
                <a:ln>
                  <a:noFill/>
                </a:ln>
                <a:solidFill>
                  <a:schemeClr val="tx2"/>
                </a:solidFill>
                <a:effectLst/>
                <a:uLnTx/>
                <a:uFillTx/>
                <a:latin typeface="Arial" panose="020B0604020202020204" pitchFamily="34" charset="0"/>
                <a:ea typeface="+mn-ea"/>
              </a:rPr>
              <a:t> ；</a:t>
            </a:r>
          </a:p>
        </p:txBody>
      </p:sp>
      <p:sp>
        <p:nvSpPr>
          <p:cNvPr id="8196" name="Text Box 5"/>
          <p:cNvSpPr txBox="1"/>
          <p:nvPr/>
        </p:nvSpPr>
        <p:spPr>
          <a:xfrm>
            <a:off x="4859338" y="2027238"/>
            <a:ext cx="4125912" cy="3051175"/>
          </a:xfrm>
          <a:prstGeom prst="rect">
            <a:avLst/>
          </a:prstGeom>
          <a:solidFill>
            <a:srgbClr val="EBFFFF"/>
          </a:solidFill>
          <a:ln w="38100" cap="flat" cmpd="sng">
            <a:solidFill>
              <a:srgbClr val="339966"/>
            </a:solidFill>
            <a:prstDash val="solid"/>
            <a:miter/>
            <a:headEnd type="none" w="med" len="med"/>
            <a:tailEnd type="none" w="med" len="med"/>
          </a:ln>
        </p:spPr>
        <p:txBody>
          <a:bodyPr lIns="90000" tIns="46800" rIns="90000" bIns="46800" anchor="ctr" anchorCtr="0">
            <a:spAutoFit/>
          </a:bodyPr>
          <a:lstStyle/>
          <a:p>
            <a:pPr eaLnBrk="0" hangingPunct="0"/>
            <a:r>
              <a:rPr lang="zh-CN" altLang="en-US" b="1" dirty="0">
                <a:latin typeface="Arial" panose="020B0604020202020204" pitchFamily="34" charset="0"/>
              </a:rPr>
              <a:t>例    </a:t>
            </a:r>
            <a:r>
              <a:rPr lang="en-US" altLang="zh-CN" b="1" dirty="0">
                <a:latin typeface="Arial" panose="020B0604020202020204" pitchFamily="34" charset="0"/>
              </a:rPr>
              <a:t>struct   student</a:t>
            </a:r>
          </a:p>
          <a:p>
            <a:pPr eaLnBrk="0" hangingPunct="0"/>
            <a:r>
              <a:rPr lang="en-US" altLang="zh-CN" b="1" dirty="0">
                <a:latin typeface="Arial" panose="020B0604020202020204" pitchFamily="34" charset="0"/>
              </a:rPr>
              <a:t>        {       int number;</a:t>
            </a:r>
          </a:p>
          <a:p>
            <a:pPr eaLnBrk="0" hangingPunct="0"/>
            <a:r>
              <a:rPr lang="en-US" altLang="zh-CN" b="1" dirty="0">
                <a:latin typeface="Arial" panose="020B0604020202020204" pitchFamily="34" charset="0"/>
              </a:rPr>
              <a:t>                 char  name[10];</a:t>
            </a:r>
          </a:p>
          <a:p>
            <a:pPr eaLnBrk="0" hangingPunct="0"/>
            <a:r>
              <a:rPr lang="en-US" altLang="zh-CN" b="1" dirty="0">
                <a:latin typeface="Arial" panose="020B0604020202020204" pitchFamily="34" charset="0"/>
              </a:rPr>
              <a:t>                 char sex;</a:t>
            </a:r>
          </a:p>
          <a:p>
            <a:pPr eaLnBrk="0" hangingPunct="0"/>
            <a:r>
              <a:rPr lang="en-US" altLang="zh-CN" b="1" dirty="0">
                <a:latin typeface="Arial" panose="020B0604020202020204" pitchFamily="34" charset="0"/>
              </a:rPr>
              <a:t>                 int age;</a:t>
            </a:r>
          </a:p>
          <a:p>
            <a:pPr eaLnBrk="0" hangingPunct="0"/>
            <a:r>
              <a:rPr lang="en-US" altLang="zh-CN" b="1" dirty="0">
                <a:latin typeface="Arial" panose="020B0604020202020204" pitchFamily="34" charset="0"/>
              </a:rPr>
              <a:t>                 char addr[50]; </a:t>
            </a:r>
          </a:p>
          <a:p>
            <a:pPr eaLnBrk="0" hangingPunct="0"/>
            <a:r>
              <a:rPr lang="en-US" altLang="zh-CN" b="1" dirty="0">
                <a:latin typeface="Arial" panose="020B0604020202020204" pitchFamily="34" charset="0"/>
              </a:rPr>
              <a:t>                 float score[3];</a:t>
            </a:r>
          </a:p>
          <a:p>
            <a:pPr eaLnBrk="0" hangingPunct="0"/>
            <a:r>
              <a:rPr lang="en-US" altLang="zh-CN" b="1" dirty="0">
                <a:latin typeface="Arial" panose="020B0604020202020204" pitchFamily="34" charset="0"/>
              </a:rPr>
              <a:t>         } stu1,stu2;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结构体变量定义</a:t>
            </a:r>
          </a:p>
        </p:txBody>
      </p:sp>
      <p:sp>
        <p:nvSpPr>
          <p:cNvPr id="105475" name="Rectangle 3"/>
          <p:cNvSpPr>
            <a:spLocks noGrp="1" noChangeArrowheads="1"/>
          </p:cNvSpPr>
          <p:nvPr>
            <p:ph idx="1"/>
          </p:nvPr>
        </p:nvSpPr>
        <p:spPr>
          <a:xfrm>
            <a:off x="250825" y="981075"/>
            <a:ext cx="8893175" cy="5472113"/>
          </a:xfrm>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3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a:ln>
                  <a:noFill/>
                </a:ln>
                <a:solidFill>
                  <a:srgbClr val="0000CC"/>
                </a:solidFill>
                <a:effectLst>
                  <a:outerShdw blurRad="38100" dist="38100" dir="2700000" algn="tl">
                    <a:srgbClr val="C0C0C0"/>
                  </a:outerShdw>
                </a:effectLst>
                <a:uLnTx/>
                <a:uFillTx/>
                <a:latin typeface="Arial" panose="020B0604020202020204" pitchFamily="34" charset="0"/>
                <a:ea typeface="+mn-ea"/>
                <a:cs typeface="+mn-cs"/>
              </a:rPr>
              <a:t>定义结构体类型变量的</a:t>
            </a:r>
            <a:r>
              <a:rPr kumimoji="1" lang="en-US" altLang="zh-CN" sz="2400" b="1" i="0" u="none" strike="noStrike" kern="0" cap="none" spc="0" normalizeH="0" baseline="0" noProof="0">
                <a:ln>
                  <a:noFill/>
                </a:ln>
                <a:solidFill>
                  <a:srgbClr val="0000CC"/>
                </a:solidFill>
                <a:effectLst>
                  <a:outerShdw blurRad="38100" dist="38100" dir="2700000" algn="tl">
                    <a:srgbClr val="C0C0C0"/>
                  </a:outerShdw>
                </a:effectLst>
                <a:uLnTx/>
                <a:uFillTx/>
                <a:latin typeface="Arial" panose="020B0604020202020204" pitchFamily="34" charset="0"/>
                <a:ea typeface="+mn-ea"/>
                <a:cs typeface="+mn-cs"/>
              </a:rPr>
              <a:t>3</a:t>
            </a:r>
            <a:r>
              <a:rPr kumimoji="1" lang="zh-CN" altLang="en-US" sz="2400" b="1" i="0" u="none" strike="noStrike" kern="0" cap="none" spc="0" normalizeH="0" baseline="0" noProof="0">
                <a:ln>
                  <a:noFill/>
                </a:ln>
                <a:solidFill>
                  <a:srgbClr val="0000CC"/>
                </a:solidFill>
                <a:effectLst>
                  <a:outerShdw blurRad="38100" dist="38100" dir="2700000" algn="tl">
                    <a:srgbClr val="C0C0C0"/>
                  </a:outerShdw>
                </a:effectLst>
                <a:uLnTx/>
                <a:uFillTx/>
                <a:latin typeface="Arial" panose="020B0604020202020204" pitchFamily="34" charset="0"/>
                <a:ea typeface="+mn-ea"/>
                <a:cs typeface="+mn-cs"/>
              </a:rPr>
              <a:t>种方法</a:t>
            </a:r>
          </a:p>
          <a:p>
            <a:pPr marL="662305" marR="0" lvl="1" indent="-180975" algn="l" defTabSz="914400" rtl="0" eaLnBrk="1" fontAlgn="base" latinLnBrk="0" hangingPunct="1">
              <a:lnSpc>
                <a:spcPct val="110000"/>
              </a:lnSpc>
              <a:spcBef>
                <a:spcPct val="3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a:ln>
                  <a:noFill/>
                </a:ln>
                <a:solidFill>
                  <a:srgbClr val="006600"/>
                </a:solidFill>
                <a:effectLst>
                  <a:outerShdw blurRad="38100" dist="38100" dir="2700000" algn="tl">
                    <a:srgbClr val="C0C0C0"/>
                  </a:outerShdw>
                </a:effectLst>
                <a:uLnTx/>
                <a:uFillTx/>
                <a:latin typeface="Arial" panose="020B0604020202020204" pitchFamily="34" charset="0"/>
                <a:ea typeface="+mn-ea"/>
              </a:rPr>
              <a:t>不定义结构类型标识符，直接定义结构变量。</a:t>
            </a:r>
            <a:r>
              <a:rPr kumimoji="1" lang="zh-CN" altLang="en-US" sz="2000" b="1" i="0" u="none" strike="noStrike" kern="0" cap="none" spc="0" normalizeH="0" baseline="0" noProof="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endParaRPr kumimoji="1" lang="zh-CN" altLang="en-US" sz="2400" b="1" i="0" u="none" strike="noStrike" kern="0" cap="none" spc="0" normalizeH="0" baseline="0" noProof="0">
              <a:ln>
                <a:noFill/>
              </a:ln>
              <a:solidFill>
                <a:srgbClr val="006600"/>
              </a:solidFill>
              <a:effectLst>
                <a:outerShdw blurRad="38100" dist="38100" dir="2700000" algn="tl">
                  <a:srgbClr val="C0C0C0"/>
                </a:outerShdw>
              </a:effectLst>
              <a:uLnTx/>
              <a:uFillTx/>
              <a:latin typeface="Arial" panose="020B0604020202020204" pitchFamily="34" charset="0"/>
              <a:ea typeface="+mn-ea"/>
            </a:endParaRPr>
          </a:p>
          <a:p>
            <a:pPr marL="662305" marR="0" lvl="1" indent="-180975" algn="l" defTabSz="914400" rtl="0" eaLnBrk="1" fontAlgn="base" latinLnBrk="0" hangingPunct="1">
              <a:lnSpc>
                <a:spcPct val="110000"/>
              </a:lnSpc>
              <a:spcBef>
                <a:spcPct val="3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chemeClr val="tx2"/>
                </a:solidFill>
                <a:effectLst/>
                <a:uLnTx/>
                <a:uFillTx/>
                <a:latin typeface="Arial" panose="020B0604020202020204" pitchFamily="34" charset="0"/>
                <a:ea typeface="+mn-ea"/>
              </a:rPr>
              <a:t>struct     </a:t>
            </a:r>
            <a:endParaRPr kumimoji="1" lang="zh-CN" altLang="zh-CN" sz="2400" b="1" i="0" u="none" strike="noStrike" kern="0" cap="none" spc="0" normalizeH="0" baseline="0" noProof="0">
              <a:ln>
                <a:noFill/>
              </a:ln>
              <a:solidFill>
                <a:schemeClr val="tx2"/>
              </a:solidFill>
              <a:effectLst/>
              <a:uLnTx/>
              <a:uFillTx/>
              <a:latin typeface="Arial" panose="020B0604020202020204" pitchFamily="34" charset="0"/>
              <a:ea typeface="+mn-ea"/>
            </a:endParaRPr>
          </a:p>
          <a:p>
            <a:pPr marL="662305" marR="0" lvl="1" indent="-180975" algn="l" defTabSz="914400" rtl="0" eaLnBrk="1" fontAlgn="base" latinLnBrk="0" hangingPunct="1">
              <a:lnSpc>
                <a:spcPct val="110000"/>
              </a:lnSpc>
              <a:spcBef>
                <a:spcPct val="3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chemeClr val="tx2"/>
                </a:solidFill>
                <a:effectLst/>
                <a:uLnTx/>
                <a:uFillTx/>
                <a:latin typeface="Arial" panose="020B0604020202020204" pitchFamily="34" charset="0"/>
                <a:ea typeface="+mn-ea"/>
              </a:rPr>
              <a:t>{     </a:t>
            </a:r>
            <a:r>
              <a:rPr kumimoji="1" lang="zh-CN" altLang="en-US" sz="2400" b="1" i="0" u="none" strike="noStrike" kern="0" cap="none" spc="0" normalizeH="0" baseline="0" noProof="0">
                <a:ln>
                  <a:noFill/>
                </a:ln>
                <a:solidFill>
                  <a:srgbClr val="339933"/>
                </a:solidFill>
                <a:effectLst/>
                <a:uLnTx/>
                <a:uFillTx/>
                <a:latin typeface="Arial" panose="020B0604020202020204" pitchFamily="34" charset="0"/>
                <a:ea typeface="+mn-ea"/>
              </a:rPr>
              <a:t>类型标识符    成员名；</a:t>
            </a:r>
          </a:p>
          <a:p>
            <a:pPr marL="662305" marR="0" lvl="1" indent="-180975" algn="l" defTabSz="914400" rtl="0" eaLnBrk="1" fontAlgn="base" latinLnBrk="0" hangingPunct="1">
              <a:lnSpc>
                <a:spcPct val="110000"/>
              </a:lnSpc>
              <a:spcBef>
                <a:spcPct val="3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a:ln>
                  <a:noFill/>
                </a:ln>
                <a:solidFill>
                  <a:srgbClr val="339933"/>
                </a:solidFill>
                <a:effectLst/>
                <a:uLnTx/>
                <a:uFillTx/>
                <a:latin typeface="Arial" panose="020B0604020202020204" pitchFamily="34" charset="0"/>
                <a:ea typeface="+mn-ea"/>
              </a:rPr>
              <a:t>      类型标识符    成员名；</a:t>
            </a:r>
            <a:endParaRPr kumimoji="1" lang="zh-CN" altLang="en-US" sz="2400" b="1" i="0" u="none" strike="noStrike" kern="0" cap="none" spc="0" normalizeH="0" baseline="0" noProof="0">
              <a:ln>
                <a:noFill/>
              </a:ln>
              <a:solidFill>
                <a:schemeClr val="tx2"/>
              </a:solidFill>
              <a:effectLst/>
              <a:uLnTx/>
              <a:uFillTx/>
              <a:latin typeface="Arial" panose="020B0604020202020204" pitchFamily="34" charset="0"/>
              <a:ea typeface="+mn-ea"/>
            </a:endParaRPr>
          </a:p>
          <a:p>
            <a:pPr marL="662305" marR="0" lvl="1" indent="-180975" algn="l" defTabSz="914400" rtl="0" eaLnBrk="1" fontAlgn="base" latinLnBrk="0" hangingPunct="1">
              <a:lnSpc>
                <a:spcPct val="110000"/>
              </a:lnSpc>
              <a:spcBef>
                <a:spcPct val="3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a:ln>
                  <a:noFill/>
                </a:ln>
                <a:solidFill>
                  <a:schemeClr val="tx2"/>
                </a:solidFill>
                <a:effectLst/>
                <a:uLnTx/>
                <a:uFillTx/>
                <a:latin typeface="Arial" panose="020B0604020202020204" pitchFamily="34" charset="0"/>
                <a:ea typeface="+mn-ea"/>
              </a:rPr>
              <a:t>         </a:t>
            </a:r>
            <a:r>
              <a:rPr kumimoji="1" lang="en-US" altLang="zh-CN" sz="2400" b="1" i="0" u="none" strike="noStrike" kern="0" cap="none" spc="0" normalizeH="0" baseline="0" noProof="0">
                <a:ln>
                  <a:noFill/>
                </a:ln>
                <a:solidFill>
                  <a:srgbClr val="339933"/>
                </a:solidFill>
                <a:effectLst/>
                <a:uLnTx/>
                <a:uFillTx/>
                <a:latin typeface="Arial" panose="020B0604020202020204" pitchFamily="34" charset="0"/>
                <a:ea typeface="+mn-ea"/>
              </a:rPr>
              <a:t>…………….</a:t>
            </a:r>
          </a:p>
          <a:p>
            <a:pPr marL="662305" marR="0" lvl="1" indent="-180975" algn="l" defTabSz="914400" rtl="0" eaLnBrk="1" fontAlgn="base" latinLnBrk="0" hangingPunct="1">
              <a:lnSpc>
                <a:spcPct val="110000"/>
              </a:lnSpc>
              <a:spcBef>
                <a:spcPct val="3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a:ln>
                  <a:noFill/>
                </a:ln>
                <a:solidFill>
                  <a:schemeClr val="tx2"/>
                </a:solidFill>
                <a:effectLst/>
                <a:uLnTx/>
                <a:uFillTx/>
                <a:latin typeface="Arial" panose="020B0604020202020204" pitchFamily="34" charset="0"/>
                <a:ea typeface="+mn-ea"/>
              </a:rPr>
              <a:t>}</a:t>
            </a:r>
            <a:r>
              <a:rPr kumimoji="1" lang="zh-CN" altLang="zh-CN" sz="2400" b="1" i="0" u="none" strike="noStrike" kern="0" cap="none" spc="0" normalizeH="0" baseline="0" noProof="0">
                <a:ln>
                  <a:noFill/>
                </a:ln>
                <a:solidFill>
                  <a:schemeClr val="tx2"/>
                </a:solidFill>
                <a:effectLst/>
                <a:uLnTx/>
                <a:uFillTx/>
                <a:latin typeface="Arial" panose="020B0604020202020204" pitchFamily="34" charset="0"/>
                <a:ea typeface="+mn-ea"/>
              </a:rPr>
              <a:t> </a:t>
            </a:r>
            <a:r>
              <a:rPr kumimoji="1" lang="zh-CN" altLang="zh-CN" sz="2400" b="1" i="0" u="none" strike="noStrike" kern="0" cap="none" spc="0" normalizeH="0" baseline="0" noProof="0">
                <a:ln>
                  <a:noFill/>
                </a:ln>
                <a:solidFill>
                  <a:srgbClr val="0000FF"/>
                </a:solidFill>
                <a:effectLst/>
                <a:uLnTx/>
                <a:uFillTx/>
                <a:latin typeface="Arial" panose="020B0604020202020204" pitchFamily="34" charset="0"/>
                <a:ea typeface="+mn-ea"/>
              </a:rPr>
              <a:t>变量名表列</a:t>
            </a:r>
            <a:r>
              <a:rPr kumimoji="1" lang="zh-CN" altLang="en-US" sz="2400" b="1" i="0" u="none" strike="noStrike" kern="0" cap="none" spc="0" normalizeH="0" baseline="0" noProof="0">
                <a:ln>
                  <a:noFill/>
                </a:ln>
                <a:solidFill>
                  <a:schemeClr val="tx2"/>
                </a:solidFill>
                <a:effectLst/>
                <a:uLnTx/>
                <a:uFillTx/>
                <a:latin typeface="Arial" panose="020B0604020202020204" pitchFamily="34" charset="0"/>
                <a:ea typeface="+mn-ea"/>
              </a:rPr>
              <a:t> ；</a:t>
            </a:r>
          </a:p>
          <a:p>
            <a:pPr marL="290830" marR="0" lvl="0" indent="-290830" algn="l" defTabSz="914400" rtl="0" eaLnBrk="1" fontAlgn="base" latinLnBrk="0" hangingPunct="1">
              <a:lnSpc>
                <a:spcPct val="110000"/>
              </a:lnSpc>
              <a:spcBef>
                <a:spcPct val="3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a:ln>
                  <a:noFill/>
                </a:ln>
                <a:solidFill>
                  <a:schemeClr val="tx1"/>
                </a:solidFill>
                <a:effectLst/>
                <a:uLnTx/>
                <a:uFillTx/>
                <a:latin typeface="Arial" panose="020B0604020202020204" pitchFamily="34" charset="0"/>
                <a:ea typeface="+mn-ea"/>
                <a:cs typeface="+mn-cs"/>
              </a:rPr>
              <a:t>用</a:t>
            </a:r>
            <a:r>
              <a:rPr kumimoji="1" lang="zh-CN" altLang="en-US" sz="2400" b="1" i="0" u="none" strike="noStrike" kern="0" cap="none" spc="0" normalizeH="0" baseline="0" noProof="0">
                <a:ln>
                  <a:noFill/>
                </a:ln>
                <a:solidFill>
                  <a:srgbClr val="FF3300"/>
                </a:solidFill>
                <a:effectLst/>
                <a:uLnTx/>
                <a:uFillTx/>
                <a:latin typeface="Arial" panose="020B0604020202020204" pitchFamily="34" charset="0"/>
                <a:ea typeface="+mn-ea"/>
                <a:cs typeface="+mn-cs"/>
              </a:rPr>
              <a:t>无名结构体</a:t>
            </a:r>
            <a:r>
              <a:rPr kumimoji="1" lang="zh-CN" altLang="en-US" sz="2400" b="1" i="0" u="none" strike="noStrike" kern="0" cap="none" spc="0" normalizeH="0" baseline="0" noProof="0">
                <a:ln>
                  <a:noFill/>
                </a:ln>
                <a:solidFill>
                  <a:schemeClr val="tx1"/>
                </a:solidFill>
                <a:effectLst/>
                <a:uLnTx/>
                <a:uFillTx/>
                <a:latin typeface="Arial" panose="020B0604020202020204" pitchFamily="34" charset="0"/>
                <a:ea typeface="+mn-ea"/>
                <a:cs typeface="+mn-cs"/>
              </a:rPr>
              <a:t>直接定义变量</a:t>
            </a:r>
            <a:r>
              <a:rPr kumimoji="1" lang="zh-CN" altLang="en-US" sz="2400" b="1" i="0" u="none" strike="noStrike" kern="0" cap="none" spc="0" normalizeH="0" baseline="0" noProof="0">
                <a:ln>
                  <a:noFill/>
                </a:ln>
                <a:solidFill>
                  <a:schemeClr val="tx2"/>
                </a:solidFill>
                <a:effectLst/>
                <a:uLnTx/>
                <a:uFillTx/>
                <a:latin typeface="Arial" panose="020B0604020202020204" pitchFamily="34" charset="0"/>
                <a:ea typeface="+mn-ea"/>
                <a:cs typeface="+mn-cs"/>
              </a:rPr>
              <a:t>只能一次</a:t>
            </a:r>
          </a:p>
        </p:txBody>
      </p:sp>
      <p:sp>
        <p:nvSpPr>
          <p:cNvPr id="9220" name="Text Box 4"/>
          <p:cNvSpPr txBox="1"/>
          <p:nvPr/>
        </p:nvSpPr>
        <p:spPr>
          <a:xfrm>
            <a:off x="4859338" y="2027238"/>
            <a:ext cx="4125912" cy="3051175"/>
          </a:xfrm>
          <a:prstGeom prst="rect">
            <a:avLst/>
          </a:prstGeom>
          <a:solidFill>
            <a:srgbClr val="EBFFFF"/>
          </a:solidFill>
          <a:ln w="38100" cap="flat" cmpd="sng">
            <a:solidFill>
              <a:srgbClr val="339966"/>
            </a:solidFill>
            <a:prstDash val="solid"/>
            <a:miter/>
            <a:headEnd type="none" w="med" len="med"/>
            <a:tailEnd type="none" w="med" len="med"/>
          </a:ln>
        </p:spPr>
        <p:txBody>
          <a:bodyPr lIns="90000" tIns="46800" rIns="90000" bIns="46800" anchor="ctr" anchorCtr="0">
            <a:spAutoFit/>
          </a:bodyPr>
          <a:lstStyle/>
          <a:p>
            <a:pPr eaLnBrk="0" hangingPunct="0"/>
            <a:r>
              <a:rPr lang="zh-CN" altLang="en-US" b="1" dirty="0">
                <a:latin typeface="Arial" panose="020B0604020202020204" pitchFamily="34" charset="0"/>
              </a:rPr>
              <a:t>例    </a:t>
            </a:r>
            <a:r>
              <a:rPr lang="en-US" altLang="zh-CN" b="1" dirty="0">
                <a:latin typeface="Arial" panose="020B0604020202020204" pitchFamily="34" charset="0"/>
              </a:rPr>
              <a:t>struct</a:t>
            </a:r>
          </a:p>
          <a:p>
            <a:pPr eaLnBrk="0" hangingPunct="0"/>
            <a:r>
              <a:rPr lang="en-US" altLang="zh-CN" b="1" dirty="0">
                <a:latin typeface="Arial" panose="020B0604020202020204" pitchFamily="34" charset="0"/>
              </a:rPr>
              <a:t>        {       int number;</a:t>
            </a:r>
          </a:p>
          <a:p>
            <a:pPr eaLnBrk="0" hangingPunct="0"/>
            <a:r>
              <a:rPr lang="en-US" altLang="zh-CN" b="1" dirty="0">
                <a:latin typeface="Arial" panose="020B0604020202020204" pitchFamily="34" charset="0"/>
              </a:rPr>
              <a:t>                 char  name[10];</a:t>
            </a:r>
          </a:p>
          <a:p>
            <a:pPr eaLnBrk="0" hangingPunct="0"/>
            <a:r>
              <a:rPr lang="en-US" altLang="zh-CN" b="1" dirty="0">
                <a:latin typeface="Arial" panose="020B0604020202020204" pitchFamily="34" charset="0"/>
              </a:rPr>
              <a:t>                 char sex;</a:t>
            </a:r>
          </a:p>
          <a:p>
            <a:pPr eaLnBrk="0" hangingPunct="0"/>
            <a:r>
              <a:rPr lang="en-US" altLang="zh-CN" b="1" dirty="0">
                <a:latin typeface="Arial" panose="020B0604020202020204" pitchFamily="34" charset="0"/>
              </a:rPr>
              <a:t>                 int age;</a:t>
            </a:r>
          </a:p>
          <a:p>
            <a:pPr eaLnBrk="0" hangingPunct="0"/>
            <a:r>
              <a:rPr lang="en-US" altLang="zh-CN" b="1" dirty="0">
                <a:latin typeface="Arial" panose="020B0604020202020204" pitchFamily="34" charset="0"/>
              </a:rPr>
              <a:t>                 char addr[50]; </a:t>
            </a:r>
          </a:p>
          <a:p>
            <a:pPr eaLnBrk="0" hangingPunct="0"/>
            <a:r>
              <a:rPr lang="en-US" altLang="zh-CN" b="1" dirty="0">
                <a:latin typeface="Arial" panose="020B0604020202020204" pitchFamily="34" charset="0"/>
              </a:rPr>
              <a:t>                 float score[3];</a:t>
            </a:r>
          </a:p>
          <a:p>
            <a:pPr eaLnBrk="0" hangingPunct="0"/>
            <a:r>
              <a:rPr lang="en-US" altLang="zh-CN" b="1" dirty="0">
                <a:latin typeface="Arial" panose="020B0604020202020204" pitchFamily="34" charset="0"/>
              </a:rPr>
              <a:t>         } stu1,stu2;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9.1.2  </a:t>
            </a:r>
            <a:r>
              <a:rPr kumimoji="1" lang="zh-CN" altLang="en-US" sz="3200" b="1" i="0" u="none" strike="noStrike" kern="0" cap="none" spc="0" normalizeH="0" baseline="0" noProof="0">
                <a:ln>
                  <a:noFill/>
                </a:ln>
                <a:solidFill>
                  <a:srgbClr val="6600CC"/>
                </a:solidFill>
                <a:effectLst>
                  <a:outerShdw blurRad="38100" dist="38100" dir="2700000" algn="tl">
                    <a:srgbClr val="C0C0C0"/>
                  </a:outerShdw>
                </a:effectLst>
                <a:uLnTx/>
                <a:uFillTx/>
                <a:latin typeface="Arial" panose="020B0604020202020204" pitchFamily="34" charset="0"/>
                <a:ea typeface="+mj-ea"/>
                <a:cs typeface="+mj-cs"/>
              </a:rPr>
              <a:t>结构体变量定义</a:t>
            </a:r>
          </a:p>
        </p:txBody>
      </p:sp>
      <p:sp>
        <p:nvSpPr>
          <p:cNvPr id="106499" name="Rectangle 3"/>
          <p:cNvSpPr>
            <a:spLocks noGrp="1" noChangeArrowheads="1"/>
          </p:cNvSpPr>
          <p:nvPr>
            <p:ph idx="1"/>
          </p:nvPr>
        </p:nvSpPr>
        <p:spPr>
          <a:xfrm>
            <a:off x="250825" y="981075"/>
            <a:ext cx="8893175" cy="5472113"/>
          </a:xfrm>
        </p:spPr>
        <p:txBody>
          <a:bodyPr vert="horz" wrap="square" lIns="91440" tIns="45720" rIns="91440" bIns="45720" numCol="1" anchor="t" anchorCtr="0" compatLnSpc="1"/>
          <a:lstStyle/>
          <a:p>
            <a:pPr marL="290830" marR="0" lvl="0" indent="-290830" algn="l" defTabSz="914400" rtl="0" eaLnBrk="1" fontAlgn="base" latinLnBrk="0" hangingPunct="1">
              <a:lnSpc>
                <a:spcPct val="110000"/>
              </a:lnSpc>
              <a:spcBef>
                <a:spcPct val="30000"/>
              </a:spcBef>
              <a:spcAft>
                <a:spcPct val="20000"/>
              </a:spcAft>
              <a:buClr>
                <a:srgbClr val="CC0000"/>
              </a:buClr>
              <a:buSzPct val="110000"/>
              <a:buFont typeface="Wingdings" panose="05000000000000000000" pitchFamily="2" charset="2"/>
              <a:buChar char="v"/>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cs typeface="+mn-cs"/>
              </a:rPr>
              <a:t>结构变量的初始化 </a:t>
            </a:r>
            <a:endParaRPr kumimoji="1" lang="zh-CN" altLang="en-US"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Arial" panose="020B0604020202020204" pitchFamily="34" charset="0"/>
              <a:ea typeface="+mn-ea"/>
              <a:cs typeface="+mn-cs"/>
            </a:endParaRPr>
          </a:p>
          <a:p>
            <a:pPr marL="662305" marR="0" lvl="1" indent="-180975" algn="just" defTabSz="914400" rtl="0" eaLnBrk="1" fontAlgn="base" latinLnBrk="0" hangingPunct="1">
              <a:lnSpc>
                <a:spcPct val="110000"/>
              </a:lnSpc>
              <a:spcBef>
                <a:spcPct val="30000"/>
              </a:spcBef>
              <a:spcAft>
                <a:spcPct val="20000"/>
              </a:spcAft>
              <a:buClr>
                <a:srgbClr val="00CC00"/>
              </a:buClr>
              <a:buSzPct val="120000"/>
              <a:buFont typeface="Wingdings" panose="05000000000000000000" pitchFamily="2" charset="2"/>
              <a:buChar char="§"/>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结构类型  结构变量名</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初始值表</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zh-CN" altLang="en-US"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例如：</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struct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student2</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char name[10];</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int</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age;</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float score[5],</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ave</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p>
          <a:p>
            <a:pPr marL="662305" marR="0" lvl="1" indent="-180975" algn="l" defTabSz="914400" rtl="0" eaLnBrk="1" fontAlgn="base" latinLnBrk="0" hangingPunct="1">
              <a:lnSpc>
                <a:spcPct val="100000"/>
              </a:lnSpc>
              <a:spcBef>
                <a:spcPct val="20000"/>
              </a:spcBef>
              <a:spcAft>
                <a:spcPct val="20000"/>
              </a:spcAft>
              <a:buClr>
                <a:srgbClr val="00CC00"/>
              </a:buClr>
              <a:buSzPct val="120000"/>
              <a:buFont typeface="Wingdings" panose="05000000000000000000" pitchFamily="2" charset="2"/>
              <a:buNone/>
              <a:defRPr/>
            </a:pP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 </a:t>
            </a:r>
            <a:r>
              <a:rPr kumimoji="1" lang="en-US" altLang="zh-CN" sz="2400" b="1" i="0" u="none" strike="noStrike" kern="0" cap="none" spc="0" normalizeH="0" baseline="0" noProof="0" dirty="0" err="1">
                <a:ln>
                  <a:noFill/>
                </a:ln>
                <a:solidFill>
                  <a:srgbClr val="000099"/>
                </a:solidFill>
                <a:effectLst>
                  <a:outerShdw blurRad="38100" dist="38100" dir="2700000" algn="tl">
                    <a:srgbClr val="C0C0C0"/>
                  </a:outerShdw>
                </a:effectLst>
                <a:uLnTx/>
                <a:uFillTx/>
                <a:latin typeface="Arial" panose="020B0604020202020204" pitchFamily="34" charset="0"/>
                <a:ea typeface="+mn-ea"/>
              </a:rPr>
              <a:t>stu</a:t>
            </a:r>
            <a:r>
              <a:rPr kumimoji="1" lang="en-US" altLang="zh-CN" sz="2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mn-ea"/>
              </a:rPr>
              <a:t>={"zhangsan",20,78,92,83,75,69}; </a:t>
            </a:r>
          </a:p>
        </p:txBody>
      </p:sp>
      <p:cxnSp>
        <p:nvCxnSpPr>
          <p:cNvPr id="3" name="直接箭头连接符 2"/>
          <p:cNvCxnSpPr/>
          <p:nvPr/>
        </p:nvCxnSpPr>
        <p:spPr bwMode="auto">
          <a:xfrm>
            <a:off x="2483768" y="4005064"/>
            <a:ext cx="0" cy="1368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7" name="直接箭头连接符 6"/>
          <p:cNvCxnSpPr/>
          <p:nvPr/>
        </p:nvCxnSpPr>
        <p:spPr bwMode="auto">
          <a:xfrm>
            <a:off x="2267744" y="4437112"/>
            <a:ext cx="1440160" cy="936104"/>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3" name="直接连接符 12"/>
          <p:cNvCxnSpPr/>
          <p:nvPr/>
        </p:nvCxnSpPr>
        <p:spPr bwMode="auto">
          <a:xfrm>
            <a:off x="3995936" y="5589240"/>
            <a:ext cx="2016224" cy="0"/>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35,&quot;width&quot;:9524}"/>
</p:tagLst>
</file>

<file path=ppt/theme/theme1.xml><?xml version="1.0" encoding="utf-8"?>
<a:theme xmlns:a="http://schemas.openxmlformats.org/drawingml/2006/main" name="第2章">
  <a:themeElements>
    <a:clrScheme name="">
      <a:dk1>
        <a:srgbClr val="000000"/>
      </a:dk1>
      <a:lt1>
        <a:srgbClr val="FFFFFF"/>
      </a:lt1>
      <a:dk2>
        <a:srgbClr val="3366FF"/>
      </a:dk2>
      <a:lt2>
        <a:srgbClr val="808080"/>
      </a:lt2>
      <a:accent1>
        <a:srgbClr val="3399FF"/>
      </a:accent1>
      <a:accent2>
        <a:srgbClr val="3333CC"/>
      </a:accent2>
      <a:accent3>
        <a:srgbClr val="FFFFFF"/>
      </a:accent3>
      <a:accent4>
        <a:srgbClr val="000000"/>
      </a:accent4>
      <a:accent5>
        <a:srgbClr val="ADCAFF"/>
      </a:accent5>
      <a:accent6>
        <a:srgbClr val="2D2DB9"/>
      </a:accent6>
      <a:hlink>
        <a:srgbClr val="3333CC"/>
      </a:hlink>
      <a:folHlink>
        <a:srgbClr val="3366FF"/>
      </a:folHlink>
    </a:clrScheme>
    <a:fontScheme name="第2章">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第2章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第2章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2章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2章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2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2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第2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第2章</Template>
  <TotalTime>101</TotalTime>
  <Words>7733</Words>
  <Application>Microsoft Office PowerPoint</Application>
  <PresentationFormat>全屏显示(4:3)</PresentationFormat>
  <Paragraphs>905</Paragraphs>
  <Slides>63</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4" baseType="lpstr">
      <vt:lpstr>Harmony</vt:lpstr>
      <vt:lpstr>等线</vt:lpstr>
      <vt:lpstr>黑体</vt:lpstr>
      <vt:lpstr>楷体_GB2312</vt:lpstr>
      <vt:lpstr>宋体</vt:lpstr>
      <vt:lpstr>Arial</vt:lpstr>
      <vt:lpstr>Courier New</vt:lpstr>
      <vt:lpstr>Times New Roman</vt:lpstr>
      <vt:lpstr>Wingdings</vt:lpstr>
      <vt:lpstr>第2章</vt:lpstr>
      <vt:lpstr>Microsoft Word 97 - 2003 Document</vt:lpstr>
      <vt:lpstr>第9章  结构体</vt:lpstr>
      <vt:lpstr>第9章  结构体</vt:lpstr>
      <vt:lpstr>学习目标</vt:lpstr>
      <vt:lpstr>9.1  结 构 体 概 念</vt:lpstr>
      <vt:lpstr>9.1  结 构 体 概 念</vt:lpstr>
      <vt:lpstr>9.1.2  结构体变量定义</vt:lpstr>
      <vt:lpstr>9.1.2  结构体变量定义</vt:lpstr>
      <vt:lpstr>9.1.2  结构体变量定义</vt:lpstr>
      <vt:lpstr>9.1.2  结构体变量定义</vt:lpstr>
      <vt:lpstr>9.1.3  结构体变量引用</vt:lpstr>
      <vt:lpstr>9.1.3  结构体变量引用</vt:lpstr>
      <vt:lpstr>PowerPoint 演示文稿</vt:lpstr>
      <vt:lpstr>PowerPoint 演示文稿</vt:lpstr>
      <vt:lpstr>9.1.3  结构体变量引用</vt:lpstr>
      <vt:lpstr>PowerPoint 演示文稿</vt:lpstr>
      <vt:lpstr>PowerPoint 演示文稿</vt:lpstr>
      <vt:lpstr>9.1.4  结构体变量作函数参数</vt:lpstr>
      <vt:lpstr>PowerPoint 演示文稿</vt:lpstr>
      <vt:lpstr>9.1. 5  结构体数据作为函数返回值</vt:lpstr>
      <vt:lpstr>PowerPoint 演示文稿</vt:lpstr>
      <vt:lpstr>9.2  结 构 数 组</vt:lpstr>
      <vt:lpstr>9.2  结 构 数 组</vt:lpstr>
      <vt:lpstr>9.2.2  结构数组引用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9.2.2  结构数组引用</vt:lpstr>
      <vt:lpstr>PowerPoint 演示文稿</vt:lpstr>
      <vt:lpstr>9.3  结构体指针</vt:lpstr>
      <vt:lpstr>9.3.2  结构体指针应用 </vt:lpstr>
      <vt:lpstr>PowerPoint 演示文稿</vt:lpstr>
      <vt:lpstr>9.3.3  结构体指针作函数参数 </vt:lpstr>
      <vt:lpstr>PowerPoint 演示文稿</vt:lpstr>
      <vt:lpstr>PowerPoint 演示文稿</vt:lpstr>
      <vt:lpstr>PowerPoint 演示文稿</vt:lpstr>
      <vt:lpstr>PowerPoint 演示文稿</vt:lpstr>
      <vt:lpstr>*9.4  单 向 链 表 </vt:lpstr>
      <vt:lpstr>9.4.2  单向链表的定义 </vt:lpstr>
      <vt:lpstr>9.4.2  单向链表的定义 </vt:lpstr>
      <vt:lpstr>9.4.3  动态存储分配库函数 </vt:lpstr>
      <vt:lpstr>9.4.3  动态存储分配库函数</vt:lpstr>
      <vt:lpstr>9.4.4 单向链表的基本操作 </vt:lpstr>
      <vt:lpstr>PowerPoint 演示文稿</vt:lpstr>
      <vt:lpstr>9.4.4 单向链表的基本操作 </vt:lpstr>
      <vt:lpstr>9.4.4 单向链表的基本操作 </vt:lpstr>
      <vt:lpstr>9.4.4 单向链表的基本操作 </vt:lpstr>
      <vt:lpstr>9.4.4 单向链表的基本操作 </vt:lpstr>
      <vt:lpstr>9.4.4 单向链表的基本操作 </vt:lpstr>
      <vt:lpstr>9.4.4 单向链表的基本操作 </vt:lpstr>
      <vt:lpstr>PowerPoint 演示文稿</vt:lpstr>
      <vt:lpstr>9.4.4 单向链表的基本操作 </vt:lpstr>
      <vt:lpstr>9.4.4 单向链表的基本操作 </vt:lpstr>
      <vt:lpstr>PowerPoint 演示文稿</vt:lpstr>
      <vt:lpstr>PowerPoint 演示文稿</vt:lpstr>
      <vt:lpstr>PowerPoint 演示文稿</vt:lpstr>
      <vt:lpstr>PowerPoint 演示文稿</vt:lpstr>
      <vt:lpstr>PowerPoint 演示文稿</vt:lpstr>
      <vt:lpstr>PowerPoint 演示文稿</vt:lpstr>
    </vt:vector>
  </TitlesOfParts>
  <Company>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结构体</dc:title>
  <dc:creator>YIYOUQING</dc:creator>
  <cp:lastModifiedBy>f</cp:lastModifiedBy>
  <cp:revision>28</cp:revision>
  <dcterms:created xsi:type="dcterms:W3CDTF">2009-09-08T07:07:00Z</dcterms:created>
  <dcterms:modified xsi:type="dcterms:W3CDTF">2022-12-06T09:07:26Z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CC2152545E8344B7B079DE7C23B77493</vt:lpwstr>
  </property>
  <property fmtid="{D5CDD505-2E9C-101B-9397-08002B2CF9AE}" pid="3" name="KSOProductBuildVer">
    <vt:lpwstr>2052-11.1.0.11115</vt:lpwstr>
  </property>
</Properties>
</file>