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63" r:id="rId5"/>
  </p:sldMasterIdLst>
  <p:notesMasterIdLst>
    <p:notesMasterId r:id="rId23"/>
  </p:notesMasterIdLst>
  <p:handoutMasterIdLst>
    <p:handoutMasterId r:id="rId24"/>
  </p:handoutMasterIdLst>
  <p:sldIdLst>
    <p:sldId id="262" r:id="rId6"/>
    <p:sldId id="274" r:id="rId7"/>
    <p:sldId id="291" r:id="rId8"/>
    <p:sldId id="292" r:id="rId9"/>
    <p:sldId id="276" r:id="rId10"/>
    <p:sldId id="277" r:id="rId11"/>
    <p:sldId id="278" r:id="rId12"/>
    <p:sldId id="279" r:id="rId13"/>
    <p:sldId id="280" r:id="rId14"/>
    <p:sldId id="283" r:id="rId15"/>
    <p:sldId id="284" r:id="rId16"/>
    <p:sldId id="285" r:id="rId17"/>
    <p:sldId id="286" r:id="rId18"/>
    <p:sldId id="288" r:id="rId19"/>
    <p:sldId id="287" r:id="rId20"/>
    <p:sldId id="290" r:id="rId21"/>
    <p:sldId id="263" r:id="rId2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3DB"/>
    <a:srgbClr val="F577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96379" autoAdjust="0"/>
  </p:normalViewPr>
  <p:slideViewPr>
    <p:cSldViewPr snapToGrid="0">
      <p:cViewPr varScale="1">
        <p:scale>
          <a:sx n="56" d="100"/>
          <a:sy n="56" d="100"/>
        </p:scale>
        <p:origin x="42" y="345"/>
      </p:cViewPr>
      <p:guideLst/>
    </p:cSldViewPr>
  </p:slid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A49F901-1989-4566-9808-6826F10895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D91D43C-A1FB-4D12-9603-15C87CC51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E2DFE4-46AC-4B17-B4C4-81D6B3A2B56D}" type="datetime1">
              <a:rPr lang="zh-CN" altLang="en-US" smtClean="0">
                <a:latin typeface="Microsoft YaHei UI" panose="020B0503020204020204" pitchFamily="34" charset="-122"/>
                <a:ea typeface="Microsoft YaHei UI" panose="020B0503020204020204" pitchFamily="34" charset="-122"/>
              </a:rPr>
              <a:t>2024/7/10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5641410C-1516-40F9-AD00-AEE7ADAC1F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2219D84-37B1-413B-9CD0-EA6799162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CEC1867-F828-4959-BAF9-6816A080F1B0}"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58652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F6DCAF-7062-4890-9752-4548C29087BE}" type="datetime1">
              <a:rPr lang="zh-CN" altLang="en-US" smtClean="0"/>
              <a:pPr/>
              <a:t>2024/7/10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C42EF66A-76DC-46BE-966E-D293CA144AB0}" type="slidenum">
              <a:rPr lang="en-US" altLang="zh-CN" noProof="0" smtClean="0"/>
              <a:pPr/>
              <a:t>‹#›</a:t>
            </a:fld>
            <a:endParaRPr lang="zh-CN" altLang="en-US" noProof="0" dirty="0"/>
          </a:p>
        </p:txBody>
      </p:sp>
    </p:spTree>
    <p:extLst>
      <p:ext uri="{BB962C8B-B14F-4D97-AF65-F5344CB8AC3E}">
        <p14:creationId xmlns:p14="http://schemas.microsoft.com/office/powerpoint/2010/main" val="218397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7C03D-C54D-40F9-AE6B-95171A26107E}"/>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a:extLst>
              <a:ext uri="{FF2B5EF4-FFF2-40B4-BE49-F238E27FC236}">
                <a16:creationId xmlns:a16="http://schemas.microsoft.com/office/drawing/2014/main" id="{BE4DB319-1DBD-4158-A53E-69B8D62FFAA5}"/>
              </a:ext>
            </a:extLst>
          </p:cNvPr>
          <p:cNvSpPr>
            <a:spLocks noGrp="1"/>
          </p:cNvSpPr>
          <p:nvPr>
            <p:ph type="dt" sz="half" idx="10"/>
          </p:nvPr>
        </p:nvSpPr>
        <p:spPr/>
        <p:txBody>
          <a:bodyPr rtlCol="0"/>
          <a:lstStyle/>
          <a:p>
            <a:pPr rtl="0"/>
            <a:fld id="{E2EFCE91-06DB-48AC-8805-B1F01E1D929E}" type="datetime1">
              <a:rPr lang="zh-CN" altLang="en-US" noProof="0" smtClean="0"/>
              <a:t>2024/7/10</a:t>
            </a:fld>
            <a:endParaRPr lang="zh-CN" altLang="en-US" noProof="0" dirty="0"/>
          </a:p>
        </p:txBody>
      </p:sp>
      <p:sp>
        <p:nvSpPr>
          <p:cNvPr id="4" name="页脚占位符 3">
            <a:extLst>
              <a:ext uri="{FF2B5EF4-FFF2-40B4-BE49-F238E27FC236}">
                <a16:creationId xmlns:a16="http://schemas.microsoft.com/office/drawing/2014/main" id="{C8DD8B8A-BE34-4A8E-84DB-6FB75CE4C74C}"/>
              </a:ext>
            </a:extLst>
          </p:cNvPr>
          <p:cNvSpPr>
            <a:spLocks noGrp="1"/>
          </p:cNvSpPr>
          <p:nvPr>
            <p:ph type="ftr" sz="quarter" idx="11"/>
          </p:nvPr>
        </p:nvSpPr>
        <p:spPr/>
        <p:txBody>
          <a:bodyPr rtlCol="0"/>
          <a:lstStyle/>
          <a:p>
            <a:pPr rtl="0"/>
            <a:endParaRPr lang="zh-CN" altLang="en-US" noProof="0" dirty="0"/>
          </a:p>
        </p:txBody>
      </p:sp>
      <p:sp>
        <p:nvSpPr>
          <p:cNvPr id="5" name="灯片编号占位符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rtlCol="0"/>
          <a:lstStyle/>
          <a:p>
            <a:pPr rtl="0"/>
            <a:fld id="{DD35DBF2-A8CF-448E-B167-C826703D0B69}" type="slidenum">
              <a:rPr lang="en-US" altLang="zh-CN" noProof="0" smtClean="0"/>
              <a:t>‹#›</a:t>
            </a:fld>
            <a:endParaRPr lang="zh-CN" altLang="en-US" noProof="0" dirty="0"/>
          </a:p>
        </p:txBody>
      </p:sp>
    </p:spTree>
    <p:extLst>
      <p:ext uri="{BB962C8B-B14F-4D97-AF65-F5344CB8AC3E}">
        <p14:creationId xmlns:p14="http://schemas.microsoft.com/office/powerpoint/2010/main" val="110052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159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末尾幻灯片">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DBEFD66-129D-4686-8E63-DBC5380EC2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13" name="Title 12"/>
          <p:cNvSpPr>
            <a:spLocks noGrp="1"/>
          </p:cNvSpPr>
          <p:nvPr>
            <p:ph type="ctrTitle" hasCustomPrompt="1"/>
          </p:nvPr>
        </p:nvSpPr>
        <p:spPr>
          <a:xfrm>
            <a:off x="1346202" y="3001963"/>
            <a:ext cx="6426198" cy="1621509"/>
          </a:xfrm>
        </p:spPr>
        <p:txBody>
          <a:bodyPr anchor="b">
            <a:normAutofit/>
          </a:bodyPr>
          <a:lstStyle>
            <a:lvl1pPr marL="0" indent="0" algn="l">
              <a:buFont typeface="Arial" panose="020B0604020202020204" pitchFamily="34" charset="0"/>
              <a:buNone/>
              <a:defRPr sz="3200">
                <a:solidFill>
                  <a:schemeClr val="accent1">
                    <a:lumMod val="60000"/>
                    <a:lumOff val="40000"/>
                  </a:schemeClr>
                </a:solidFill>
              </a:defRPr>
            </a:lvl1pPr>
          </a:lstStyle>
          <a:p>
            <a:r>
              <a:rPr lang="en-US" altLang="zh-CN" dirty="0"/>
              <a:t>Conclusion</a:t>
            </a:r>
            <a:endParaRPr lang="zh-CN" altLang="en-US" dirty="0"/>
          </a:p>
        </p:txBody>
      </p:sp>
      <p:sp>
        <p:nvSpPr>
          <p:cNvPr id="15" name="Text Placeholder 14"/>
          <p:cNvSpPr>
            <a:spLocks noGrp="1"/>
          </p:cNvSpPr>
          <p:nvPr>
            <p:ph type="body" sz="quarter" idx="18" hasCustomPrompt="1"/>
          </p:nvPr>
        </p:nvSpPr>
        <p:spPr>
          <a:xfrm>
            <a:off x="1346202" y="5308199"/>
            <a:ext cx="6426198" cy="310871"/>
          </a:xfrm>
        </p:spPr>
        <p:txBody>
          <a:bodyPr vert="horz" lIns="91440" tIns="45720" rIns="91440" bIns="45720" rtlCol="0">
            <a:normAutofit/>
          </a:bodyPr>
          <a:lstStyle>
            <a:lvl1pPr marL="0" indent="0" algn="l">
              <a:buNone/>
              <a:defRPr lang="zh-CN" altLang="en-US" sz="1400" smtClean="0">
                <a:solidFill>
                  <a:schemeClr val="accent1">
                    <a:lumMod val="60000"/>
                    <a:lumOff val="4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Text Placeholder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346204" y="5011928"/>
            <a:ext cx="6426198" cy="296271"/>
          </a:xfrm>
        </p:spPr>
        <p:txBody>
          <a:bodyPr vert="horz" anchor="ctr">
            <a:noAutofit/>
          </a:bodyPr>
          <a:lstStyle>
            <a:lvl1pPr marL="0" indent="0" algn="l">
              <a:buNone/>
              <a:defRPr sz="1400" b="0">
                <a:solidFill>
                  <a:schemeClr val="accent1">
                    <a:lumMod val="60000"/>
                    <a:lumOff val="4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7" name="Straight Connector 6">
            <a:extLst>
              <a:ext uri="{FF2B5EF4-FFF2-40B4-BE49-F238E27FC236}">
                <a16:creationId xmlns:a16="http://schemas.microsoft.com/office/drawing/2014/main" id="{4DE2D5B4-CE35-4F64-ACE1-F6BA22748CB6}"/>
              </a:ext>
            </a:extLst>
          </p:cNvPr>
          <p:cNvCxnSpPr>
            <a:cxnSpLocks/>
          </p:cNvCxnSpPr>
          <p:nvPr/>
        </p:nvCxnSpPr>
        <p:spPr>
          <a:xfrm>
            <a:off x="1346202" y="4850767"/>
            <a:ext cx="6426198"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49136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55" name="任意多边形: 形状 254">
            <a:extLst>
              <a:ext uri="{FF2B5EF4-FFF2-40B4-BE49-F238E27FC236}">
                <a16:creationId xmlns:a16="http://schemas.microsoft.com/office/drawing/2014/main" id="{C9DBBB44-8D89-4F7F-B5A7-FD71F16B67F2}"/>
              </a:ext>
            </a:extLst>
          </p:cNvPr>
          <p:cNvSpPr/>
          <p:nvPr userDrawn="1"/>
        </p:nvSpPr>
        <p:spPr>
          <a:xfrm>
            <a:off x="107578" y="2"/>
            <a:ext cx="4910252" cy="6857997"/>
          </a:xfrm>
          <a:custGeom>
            <a:avLst/>
            <a:gdLst>
              <a:gd name="connsiteX0" fmla="*/ 0 w 4910252"/>
              <a:gd name="connsiteY0" fmla="*/ 0 h 6857997"/>
              <a:gd name="connsiteX1" fmla="*/ 3627019 w 4910252"/>
              <a:gd name="connsiteY1" fmla="*/ 0 h 6857997"/>
              <a:gd name="connsiteX2" fmla="*/ 3613279 w 4910252"/>
              <a:gd name="connsiteY2" fmla="*/ 199939 h 6857997"/>
              <a:gd name="connsiteX3" fmla="*/ 1710714 w 4910252"/>
              <a:gd name="connsiteY3" fmla="*/ 3489151 h 6857997"/>
              <a:gd name="connsiteX4" fmla="*/ 4861437 w 4910252"/>
              <a:gd name="connsiteY4" fmla="*/ 6840312 h 6857997"/>
              <a:gd name="connsiteX5" fmla="*/ 4910252 w 4910252"/>
              <a:gd name="connsiteY5" fmla="*/ 6857997 h 6857997"/>
              <a:gd name="connsiteX6" fmla="*/ 0 w 4910252"/>
              <a:gd name="connsiteY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10252" h="6857997">
                <a:moveTo>
                  <a:pt x="0" y="0"/>
                </a:moveTo>
                <a:lnTo>
                  <a:pt x="3627019" y="0"/>
                </a:lnTo>
                <a:lnTo>
                  <a:pt x="3613279" y="199939"/>
                </a:lnTo>
                <a:cubicBezTo>
                  <a:pt x="3433451" y="1856009"/>
                  <a:pt x="1786162" y="1495436"/>
                  <a:pt x="1710714" y="3489151"/>
                </a:cubicBezTo>
                <a:cubicBezTo>
                  <a:pt x="1638284" y="5401284"/>
                  <a:pt x="3784035" y="6440309"/>
                  <a:pt x="4861437" y="6840312"/>
                </a:cubicBezTo>
                <a:lnTo>
                  <a:pt x="4910252" y="6857997"/>
                </a:lnTo>
                <a:lnTo>
                  <a:pt x="0" y="6857997"/>
                </a:lnTo>
                <a:close/>
              </a:path>
            </a:pathLst>
          </a:custGeom>
          <a:gradFill flip="none" rotWithShape="1">
            <a:gsLst>
              <a:gs pos="26000">
                <a:srgbClr val="AFCEF7">
                  <a:alpha val="17000"/>
                </a:srgbClr>
              </a:gs>
              <a:gs pos="100000">
                <a:srgbClr val="69A3F1">
                  <a:alpha val="4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任意多边形: 形状 253">
            <a:extLst>
              <a:ext uri="{FF2B5EF4-FFF2-40B4-BE49-F238E27FC236}">
                <a16:creationId xmlns:a16="http://schemas.microsoft.com/office/drawing/2014/main" id="{A77F0B15-F72E-4D3B-932E-87EC7B814D77}"/>
              </a:ext>
            </a:extLst>
          </p:cNvPr>
          <p:cNvSpPr/>
          <p:nvPr userDrawn="1"/>
        </p:nvSpPr>
        <p:spPr>
          <a:xfrm>
            <a:off x="-131060" y="2"/>
            <a:ext cx="4910252" cy="6857997"/>
          </a:xfrm>
          <a:custGeom>
            <a:avLst/>
            <a:gdLst>
              <a:gd name="connsiteX0" fmla="*/ 0 w 4910252"/>
              <a:gd name="connsiteY0" fmla="*/ 0 h 6857997"/>
              <a:gd name="connsiteX1" fmla="*/ 3627019 w 4910252"/>
              <a:gd name="connsiteY1" fmla="*/ 0 h 6857997"/>
              <a:gd name="connsiteX2" fmla="*/ 3613279 w 4910252"/>
              <a:gd name="connsiteY2" fmla="*/ 199939 h 6857997"/>
              <a:gd name="connsiteX3" fmla="*/ 1710714 w 4910252"/>
              <a:gd name="connsiteY3" fmla="*/ 3489151 h 6857997"/>
              <a:gd name="connsiteX4" fmla="*/ 4861437 w 4910252"/>
              <a:gd name="connsiteY4" fmla="*/ 6840312 h 6857997"/>
              <a:gd name="connsiteX5" fmla="*/ 4910252 w 4910252"/>
              <a:gd name="connsiteY5" fmla="*/ 6857997 h 6857997"/>
              <a:gd name="connsiteX6" fmla="*/ 0 w 4910252"/>
              <a:gd name="connsiteY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10252" h="6857997">
                <a:moveTo>
                  <a:pt x="0" y="0"/>
                </a:moveTo>
                <a:lnTo>
                  <a:pt x="3627019" y="0"/>
                </a:lnTo>
                <a:lnTo>
                  <a:pt x="3613279" y="199939"/>
                </a:lnTo>
                <a:cubicBezTo>
                  <a:pt x="3433451" y="1856009"/>
                  <a:pt x="1786162" y="1495436"/>
                  <a:pt x="1710714" y="3489151"/>
                </a:cubicBezTo>
                <a:cubicBezTo>
                  <a:pt x="1638284" y="5401284"/>
                  <a:pt x="3784035" y="6440309"/>
                  <a:pt x="4861437" y="6840312"/>
                </a:cubicBezTo>
                <a:lnTo>
                  <a:pt x="4910252" y="6857997"/>
                </a:lnTo>
                <a:lnTo>
                  <a:pt x="0" y="6857997"/>
                </a:lnTo>
                <a:close/>
              </a:path>
            </a:pathLst>
          </a:custGeom>
          <a:gradFill flip="none" rotWithShape="1">
            <a:gsLst>
              <a:gs pos="26000">
                <a:srgbClr val="2C7EEA"/>
              </a:gs>
              <a:gs pos="100000">
                <a:srgbClr val="1464CE"/>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9801" name="副标题 9800"/>
          <p:cNvSpPr>
            <a:spLocks noGrp="1"/>
          </p:cNvSpPr>
          <p:nvPr userDrawn="1">
            <p:ph type="subTitle" idx="1"/>
          </p:nvPr>
        </p:nvSpPr>
        <p:spPr>
          <a:xfrm>
            <a:off x="6096000" y="3177584"/>
            <a:ext cx="512127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6096000" y="1620837"/>
            <a:ext cx="5121276" cy="1556747"/>
          </a:xfrm>
        </p:spPr>
        <p:txBody>
          <a:bodyPr anchor="ctr">
            <a:normAutofit/>
          </a:bodyPr>
          <a:lstStyle>
            <a:lvl1pPr algn="r">
              <a:defRPr sz="4000">
                <a:solidFill>
                  <a:schemeClr val="tx1"/>
                </a:solidFill>
              </a:defRPr>
            </a:lvl1pPr>
          </a:lstStyle>
          <a:p>
            <a:r>
              <a:rPr lang="en-US" dirty="0"/>
              <a:t>Click to edit Master title style</a:t>
            </a:r>
            <a:endParaRPr lang="zh-CN" altLang="en-US" dirty="0"/>
          </a:p>
        </p:txBody>
      </p:sp>
      <p:sp>
        <p:nvSpPr>
          <p:cNvPr id="12" name="文本占位符 11"/>
          <p:cNvSpPr>
            <a:spLocks noGrp="1"/>
          </p:cNvSpPr>
          <p:nvPr>
            <p:ph type="body" sz="quarter" idx="10" hasCustomPrompt="1"/>
          </p:nvPr>
        </p:nvSpPr>
        <p:spPr>
          <a:xfrm>
            <a:off x="8584707" y="4327185"/>
            <a:ext cx="2632569" cy="316820"/>
          </a:xfrm>
          <a:prstGeom prst="roundRect">
            <a:avLst>
              <a:gd name="adj" fmla="val 50000"/>
            </a:avLst>
          </a:prstGeom>
          <a:solidFill>
            <a:srgbClr val="2C7EEA"/>
          </a:solidFill>
        </p:spPr>
        <p:txBody>
          <a:bodyPr vert="horz" lIns="91440" tIns="45720" rIns="91440" bIns="45720" rtlCol="0" anchor="ctr">
            <a:noAutofit/>
          </a:bodyPr>
          <a:lstStyle>
            <a:lvl1pPr algn="r">
              <a:defRPr lang="en-US" altLang="zh-CN" sz="1500" b="0" dirty="0">
                <a:solidFill>
                  <a:schemeClr val="bg1"/>
                </a:solidFill>
              </a:defRPr>
            </a:lvl1pPr>
          </a:lstStyle>
          <a:p>
            <a:pPr marL="0" lvl="0" indent="0">
              <a:buNone/>
            </a:pPr>
            <a:r>
              <a:rPr lang="en-US" altLang="zh-CN" dirty="0"/>
              <a:t>Signature</a:t>
            </a:r>
          </a:p>
        </p:txBody>
      </p:sp>
      <p:sp>
        <p:nvSpPr>
          <p:cNvPr id="13" name="文本占位符 12"/>
          <p:cNvSpPr>
            <a:spLocks noGrp="1"/>
          </p:cNvSpPr>
          <p:nvPr userDrawn="1">
            <p:ph type="body" sz="quarter" idx="11" hasCustomPrompt="1"/>
          </p:nvPr>
        </p:nvSpPr>
        <p:spPr>
          <a:xfrm>
            <a:off x="9570128" y="4761000"/>
            <a:ext cx="1647148" cy="316820"/>
          </a:xfrm>
          <a:prstGeom prst="roundRect">
            <a:avLst>
              <a:gd name="adj" fmla="val 50000"/>
            </a:avLst>
          </a:prstGeom>
          <a:ln w="19050">
            <a:solidFill>
              <a:srgbClr val="2C7EEA"/>
            </a:solidFill>
          </a:ln>
        </p:spPr>
        <p:txBody>
          <a:bodyPr vert="horz" lIns="91440" tIns="45720" rIns="91440" bIns="45720" rtlCol="0" anchor="ctr">
            <a:noAutofit/>
          </a:bodyPr>
          <a:lstStyle>
            <a:lvl1pPr algn="r">
              <a:defRPr lang="zh-CN" altLang="en-US" sz="1500" b="0" dirty="0">
                <a:solidFill>
                  <a:srgbClr val="2C7EEA"/>
                </a:solidFill>
              </a:defRPr>
            </a:lvl1pPr>
          </a:lstStyle>
          <a:p>
            <a:pPr marL="0" lvl="0" indent="0">
              <a:buNone/>
            </a:pPr>
            <a:r>
              <a:rPr lang="en-US" altLang="zh-CN" dirty="0"/>
              <a:t>Date</a:t>
            </a:r>
            <a:endParaRPr lang="zh-CN" altLang="en-US" dirty="0"/>
          </a:p>
        </p:txBody>
      </p:sp>
      <p:pic>
        <p:nvPicPr>
          <p:cNvPr id="9936" name="图形 9935">
            <a:extLst>
              <a:ext uri="{FF2B5EF4-FFF2-40B4-BE49-F238E27FC236}">
                <a16:creationId xmlns:a16="http://schemas.microsoft.com/office/drawing/2014/main" id="{09F71D0A-9408-44FE-BBFC-9D27D6621D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6409" y="518405"/>
            <a:ext cx="6192316" cy="5821189"/>
          </a:xfrm>
          <a:prstGeom prst="rect">
            <a:avLst/>
          </a:prstGeom>
          <a:effectLst>
            <a:outerShdw blurRad="228600" dist="38100" dir="8100000" algn="tr" rotWithShape="0">
              <a:srgbClr val="1464CE">
                <a:alpha val="40000"/>
              </a:srgbClr>
            </a:outerShdw>
          </a:effectLst>
        </p:spPr>
      </p:pic>
    </p:spTree>
    <p:extLst>
      <p:ext uri="{BB962C8B-B14F-4D97-AF65-F5344CB8AC3E}">
        <p14:creationId xmlns:p14="http://schemas.microsoft.com/office/powerpoint/2010/main" val="154349448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675698"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676814" y="355327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4" name="图形 3">
            <a:extLst>
              <a:ext uri="{FF2B5EF4-FFF2-40B4-BE49-F238E27FC236}">
                <a16:creationId xmlns:a16="http://schemas.microsoft.com/office/drawing/2014/main" id="{073632C4-EFA2-4C64-9138-E2999B2F18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6509807" y="1487054"/>
            <a:ext cx="5171736" cy="4861776"/>
          </a:xfrm>
          <a:prstGeom prst="rect">
            <a:avLst/>
          </a:prstGeom>
          <a:effectLst>
            <a:outerShdw blurRad="228600" dist="38100" dir="8100000" algn="tr" rotWithShape="0">
              <a:srgbClr val="1464CE">
                <a:alpha val="40000"/>
              </a:srgbClr>
            </a:outerShdw>
          </a:effectLst>
        </p:spPr>
      </p:pic>
    </p:spTree>
    <p:extLst>
      <p:ext uri="{BB962C8B-B14F-4D97-AF65-F5344CB8AC3E}">
        <p14:creationId xmlns:p14="http://schemas.microsoft.com/office/powerpoint/2010/main" val="45980621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69925" y="3145028"/>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5" name="任意多边形: 形状 4">
            <a:extLst>
              <a:ext uri="{FF2B5EF4-FFF2-40B4-BE49-F238E27FC236}">
                <a16:creationId xmlns:a16="http://schemas.microsoft.com/office/drawing/2014/main" id="{2A9F1E11-B89B-4C8A-91C3-59096A5CA50E}"/>
              </a:ext>
            </a:extLst>
          </p:cNvPr>
          <p:cNvSpPr/>
          <p:nvPr userDrawn="1"/>
        </p:nvSpPr>
        <p:spPr>
          <a:xfrm flipH="1">
            <a:off x="7281748" y="-12298"/>
            <a:ext cx="4910252" cy="6857997"/>
          </a:xfrm>
          <a:custGeom>
            <a:avLst/>
            <a:gdLst>
              <a:gd name="connsiteX0" fmla="*/ 0 w 4910252"/>
              <a:gd name="connsiteY0" fmla="*/ 0 h 6857997"/>
              <a:gd name="connsiteX1" fmla="*/ 3627019 w 4910252"/>
              <a:gd name="connsiteY1" fmla="*/ 0 h 6857997"/>
              <a:gd name="connsiteX2" fmla="*/ 3613279 w 4910252"/>
              <a:gd name="connsiteY2" fmla="*/ 199939 h 6857997"/>
              <a:gd name="connsiteX3" fmla="*/ 1710714 w 4910252"/>
              <a:gd name="connsiteY3" fmla="*/ 3489151 h 6857997"/>
              <a:gd name="connsiteX4" fmla="*/ 4861437 w 4910252"/>
              <a:gd name="connsiteY4" fmla="*/ 6840312 h 6857997"/>
              <a:gd name="connsiteX5" fmla="*/ 4910252 w 4910252"/>
              <a:gd name="connsiteY5" fmla="*/ 6857997 h 6857997"/>
              <a:gd name="connsiteX6" fmla="*/ 0 w 4910252"/>
              <a:gd name="connsiteY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10252" h="6857997">
                <a:moveTo>
                  <a:pt x="0" y="0"/>
                </a:moveTo>
                <a:lnTo>
                  <a:pt x="3627019" y="0"/>
                </a:lnTo>
                <a:lnTo>
                  <a:pt x="3613279" y="199939"/>
                </a:lnTo>
                <a:cubicBezTo>
                  <a:pt x="3433451" y="1856009"/>
                  <a:pt x="1786162" y="1495436"/>
                  <a:pt x="1710714" y="3489151"/>
                </a:cubicBezTo>
                <a:cubicBezTo>
                  <a:pt x="1638284" y="5401284"/>
                  <a:pt x="3784035" y="6440309"/>
                  <a:pt x="4861437" y="6840312"/>
                </a:cubicBezTo>
                <a:lnTo>
                  <a:pt x="4910252" y="6857997"/>
                </a:lnTo>
                <a:lnTo>
                  <a:pt x="0" y="6857997"/>
                </a:lnTo>
                <a:close/>
              </a:path>
            </a:pathLst>
          </a:custGeom>
          <a:gradFill flip="none" rotWithShape="1">
            <a:gsLst>
              <a:gs pos="26000">
                <a:srgbClr val="2C7EEA"/>
              </a:gs>
              <a:gs pos="100000">
                <a:srgbClr val="1464CE"/>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pic>
        <p:nvPicPr>
          <p:cNvPr id="7" name="图形 6">
            <a:extLst>
              <a:ext uri="{FF2B5EF4-FFF2-40B4-BE49-F238E27FC236}">
                <a16:creationId xmlns:a16="http://schemas.microsoft.com/office/drawing/2014/main" id="{F7A34E1C-5D43-40E5-9577-27E9481333A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77154" y="841575"/>
            <a:ext cx="6192316" cy="5821189"/>
          </a:xfrm>
          <a:prstGeom prst="rect">
            <a:avLst/>
          </a:prstGeom>
          <a:effectLst>
            <a:outerShdw blurRad="228600" dist="38100" dir="8100000" algn="tr" rotWithShape="0">
              <a:srgbClr val="1464CE">
                <a:alpha val="40000"/>
              </a:srgbClr>
            </a:outerShdw>
          </a:effectLst>
        </p:spPr>
      </p:pic>
    </p:spTree>
    <p:extLst>
      <p:ext uri="{BB962C8B-B14F-4D97-AF65-F5344CB8AC3E}">
        <p14:creationId xmlns:p14="http://schemas.microsoft.com/office/powerpoint/2010/main" val="287366987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grpSp>
        <p:nvGrpSpPr>
          <p:cNvPr id="2" name="OfficePLUSCoverBackgroundShape">
            <a:extLst>
              <a:ext uri="{FF2B5EF4-FFF2-40B4-BE49-F238E27FC236}">
                <a16:creationId xmlns:a16="http://schemas.microsoft.com/office/drawing/2014/main" id="{11B41153-10A7-DA0A-34A2-CA7F8D1AECCC}"/>
              </a:ext>
            </a:extLst>
          </p:cNvPr>
          <p:cNvGrpSpPr/>
          <p:nvPr/>
        </p:nvGrpSpPr>
        <p:grpSpPr>
          <a:xfrm>
            <a:off x="1" y="0"/>
            <a:ext cx="12192000" cy="6858000"/>
            <a:chOff x="1" y="0"/>
            <a:chExt cx="12192000" cy="6858000"/>
          </a:xfrm>
        </p:grpSpPr>
        <p:pic>
          <p:nvPicPr>
            <p:cNvPr id="6" name="Graphic 5">
              <a:extLst>
                <a:ext uri="{FF2B5EF4-FFF2-40B4-BE49-F238E27FC236}">
                  <a16:creationId xmlns:a16="http://schemas.microsoft.com/office/drawing/2014/main" id="{4BD5FF6C-C1A7-4694-B411-7F2D35FA2B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cxnSp>
          <p:nvCxnSpPr>
            <p:cNvPr id="7" name="Straight Connector 6">
              <a:extLst>
                <a:ext uri="{FF2B5EF4-FFF2-40B4-BE49-F238E27FC236}">
                  <a16:creationId xmlns:a16="http://schemas.microsoft.com/office/drawing/2014/main" id="{F437F7F4-1FCE-41E3-AD73-422591351B80}"/>
                </a:ext>
              </a:extLst>
            </p:cNvPr>
            <p:cNvCxnSpPr>
              <a:cxnSpLocks/>
            </p:cNvCxnSpPr>
            <p:nvPr/>
          </p:nvCxnSpPr>
          <p:spPr>
            <a:xfrm>
              <a:off x="1041399" y="5511167"/>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335355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BD5FF6C-C1A7-4694-B411-7F2D35FA2B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
        <p:nvSpPr>
          <p:cNvPr id="9801" name="Subtitle 9800"/>
          <p:cNvSpPr>
            <a:spLocks noGrp="1"/>
          </p:cNvSpPr>
          <p:nvPr>
            <p:ph type="subTitle" idx="1" hasCustomPrompt="1"/>
          </p:nvPr>
        </p:nvSpPr>
        <p:spPr>
          <a:xfrm>
            <a:off x="1041399" y="5633743"/>
            <a:ext cx="7175501" cy="558799"/>
          </a:xfrm>
        </p:spPr>
        <p:txBody>
          <a:bodyPr anchor="t">
            <a:normAutofit/>
          </a:bodyPr>
          <a:lstStyle>
            <a:lvl1pPr marL="0" indent="0" algn="l">
              <a:buNone/>
              <a:defRPr sz="1600">
                <a:solidFill>
                  <a:srgbClr val="3F82C4"/>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Title 9801"/>
          <p:cNvSpPr>
            <a:spLocks noGrp="1"/>
          </p:cNvSpPr>
          <p:nvPr>
            <p:ph type="ctrTitle" hasCustomPrompt="1"/>
          </p:nvPr>
        </p:nvSpPr>
        <p:spPr>
          <a:xfrm>
            <a:off x="1041399" y="3086100"/>
            <a:ext cx="7175501" cy="2237785"/>
          </a:xfrm>
        </p:spPr>
        <p:txBody>
          <a:bodyPr anchor="b">
            <a:normAutofit/>
          </a:bodyPr>
          <a:lstStyle>
            <a:lvl1pPr algn="l">
              <a:defRPr sz="4000">
                <a:solidFill>
                  <a:srgbClr val="3F82C4"/>
                </a:solidFill>
              </a:defRPr>
            </a:lvl1pPr>
          </a:lstStyle>
          <a:p>
            <a:r>
              <a:rPr lang="en-US" dirty="0"/>
              <a:t>Click to edit Master title style</a:t>
            </a:r>
            <a:endParaRPr lang="zh-CN" altLang="en-US" dirty="0"/>
          </a:p>
        </p:txBody>
      </p:sp>
      <p:sp>
        <p:nvSpPr>
          <p:cNvPr id="12" name="Text Placeholder 11"/>
          <p:cNvSpPr>
            <a:spLocks noGrp="1"/>
          </p:cNvSpPr>
          <p:nvPr>
            <p:ph type="body" sz="quarter" idx="10" hasCustomPrompt="1"/>
          </p:nvPr>
        </p:nvSpPr>
        <p:spPr>
          <a:xfrm>
            <a:off x="8331199" y="3086100"/>
            <a:ext cx="2565401" cy="245363"/>
          </a:xfrm>
        </p:spPr>
        <p:txBody>
          <a:bodyPr vert="horz" anchor="ctr">
            <a:noAutofit/>
          </a:bodyPr>
          <a:lstStyle>
            <a:lvl1pPr marL="0" indent="0" algn="l">
              <a:buNone/>
              <a:defRPr sz="1400" b="0">
                <a:solidFill>
                  <a:schemeClr val="accent1">
                    <a:lumMod val="60000"/>
                    <a:lumOff val="4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Text Placeholder 12"/>
          <p:cNvSpPr>
            <a:spLocks noGrp="1"/>
          </p:cNvSpPr>
          <p:nvPr>
            <p:ph type="body" sz="quarter" idx="11" hasCustomPrompt="1"/>
          </p:nvPr>
        </p:nvSpPr>
        <p:spPr>
          <a:xfrm>
            <a:off x="8331199" y="3382371"/>
            <a:ext cx="2565401" cy="245363"/>
          </a:xfrm>
        </p:spPr>
        <p:txBody>
          <a:bodyPr vert="horz" anchor="ctr">
            <a:noAutofit/>
          </a:bodyPr>
          <a:lstStyle>
            <a:lvl1pPr marL="0" indent="0" algn="l">
              <a:buNone/>
              <a:defRPr sz="1400" b="0">
                <a:solidFill>
                  <a:schemeClr val="accent1">
                    <a:lumMod val="60000"/>
                    <a:lumOff val="4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cxnSp>
        <p:nvCxnSpPr>
          <p:cNvPr id="7" name="Straight Connector 6">
            <a:extLst>
              <a:ext uri="{FF2B5EF4-FFF2-40B4-BE49-F238E27FC236}">
                <a16:creationId xmlns:a16="http://schemas.microsoft.com/office/drawing/2014/main" id="{F437F7F4-1FCE-41E3-AD73-422591351B80}"/>
              </a:ext>
            </a:extLst>
          </p:cNvPr>
          <p:cNvCxnSpPr>
            <a:cxnSpLocks/>
          </p:cNvCxnSpPr>
          <p:nvPr/>
        </p:nvCxnSpPr>
        <p:spPr>
          <a:xfrm>
            <a:off x="1041399" y="5511167"/>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0340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0" name="Title 19"/>
          <p:cNvSpPr>
            <a:spLocks noGrp="1"/>
          </p:cNvSpPr>
          <p:nvPr>
            <p:ph type="title"/>
          </p:nvPr>
        </p:nvSpPr>
        <p:spPr>
          <a:xfrm>
            <a:off x="2352098" y="2533650"/>
            <a:ext cx="5419185" cy="895350"/>
          </a:xfrm>
        </p:spPr>
        <p:txBody>
          <a:bodyPr anchor="b">
            <a:normAutofit/>
          </a:bodyPr>
          <a:lstStyle>
            <a:lvl1pPr algn="l">
              <a:defRPr sz="2400" b="1">
                <a:solidFill>
                  <a:schemeClr val="tx1"/>
                </a:solidFill>
              </a:defRPr>
            </a:lvl1pPr>
          </a:lstStyle>
          <a:p>
            <a:r>
              <a:rPr lang="zh-CN" altLang="en-US"/>
              <a:t>单击此处编辑母版标题样式</a:t>
            </a:r>
            <a:endParaRPr lang="zh-CN" altLang="en-US" dirty="0"/>
          </a:p>
        </p:txBody>
      </p:sp>
      <p:sp>
        <p:nvSpPr>
          <p:cNvPr id="21" name="Text Placeholder 20"/>
          <p:cNvSpPr>
            <a:spLocks noGrp="1"/>
          </p:cNvSpPr>
          <p:nvPr>
            <p:ph type="body" idx="1"/>
          </p:nvPr>
        </p:nvSpPr>
        <p:spPr>
          <a:xfrm>
            <a:off x="2353214" y="373308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pic>
        <p:nvPicPr>
          <p:cNvPr id="4" name="Graphic 3">
            <a:extLst>
              <a:ext uri="{FF2B5EF4-FFF2-40B4-BE49-F238E27FC236}">
                <a16:creationId xmlns:a16="http://schemas.microsoft.com/office/drawing/2014/main" id="{B7D6BB0D-1595-4A59-AECB-39EA90A0290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469" r="65582"/>
          <a:stretch/>
        </p:blipFill>
        <p:spPr>
          <a:xfrm flipH="1" flipV="1">
            <a:off x="8013701" y="0"/>
            <a:ext cx="4178299" cy="6858000"/>
          </a:xfrm>
          <a:prstGeom prst="rect">
            <a:avLst/>
          </a:prstGeom>
        </p:spPr>
      </p:pic>
      <p:cxnSp>
        <p:nvCxnSpPr>
          <p:cNvPr id="5" name="Straight Connector 4">
            <a:extLst>
              <a:ext uri="{FF2B5EF4-FFF2-40B4-BE49-F238E27FC236}">
                <a16:creationId xmlns:a16="http://schemas.microsoft.com/office/drawing/2014/main" id="{A8405070-878E-49F8-BBAE-9582FC3F7F0C}"/>
              </a:ext>
            </a:extLst>
          </p:cNvPr>
          <p:cNvCxnSpPr>
            <a:cxnSpLocks/>
          </p:cNvCxnSpPr>
          <p:nvPr/>
        </p:nvCxnSpPr>
        <p:spPr>
          <a:xfrm>
            <a:off x="2352098" y="3590746"/>
            <a:ext cx="7175501" cy="0"/>
          </a:xfrm>
          <a:prstGeom prst="line">
            <a:avLst/>
          </a:prstGeom>
          <a:ln>
            <a:solidFill>
              <a:srgbClr val="D1E1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14878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CAE80D8B-F5AA-4420-9287-ACCB5CF2733F}" type="datetime1">
              <a:rPr lang="zh-CN" altLang="en-US" smtClean="0"/>
              <a:t>2024/7/10</a:t>
            </a:fld>
            <a:endParaRPr lang="zh-CN" altLang="en-US" dirty="0"/>
          </a:p>
        </p:txBody>
      </p:sp>
      <p:sp>
        <p:nvSpPr>
          <p:cNvPr id="4" name="Footer Placeholder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endParaRPr lang="zh-CN" altLang="en-US" dirty="0"/>
          </a:p>
        </p:txBody>
      </p:sp>
      <p:sp>
        <p:nvSpPr>
          <p:cNvPr id="5" name="Slide Number Placeholder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DD35DBF2-A8CF-448E-B167-C826703D0B69}" type="slidenum">
              <a:rPr lang="en-US" altLang="zh-CN" smtClean="0"/>
              <a:pPr/>
              <a:t>‹#›</a:t>
            </a:fld>
            <a:endParaRPr lang="zh-CN" altLang="en-US" dirty="0"/>
          </a:p>
        </p:txBody>
      </p:sp>
      <p:sp>
        <p:nvSpPr>
          <p:cNvPr id="6" name="Title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Content Placeholder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25485828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CAE80D8B-F5AA-4420-9287-ACCB5CF2733F}" type="datetime1">
              <a:rPr lang="zh-CN" altLang="en-US" smtClean="0"/>
              <a:t>2024/7/10</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DD35DBF2-A8CF-448E-B167-C826703D0B69}" type="slidenum">
              <a:rPr lang="en-US" altLang="zh-CN" smtClean="0"/>
              <a:pPr/>
              <a:t>‹#›</a:t>
            </a:fld>
            <a:endParaRPr lang="zh-CN" altLang="en-US" dirty="0"/>
          </a:p>
        </p:txBody>
      </p:sp>
    </p:spTree>
    <p:extLst>
      <p:ext uri="{BB962C8B-B14F-4D97-AF65-F5344CB8AC3E}">
        <p14:creationId xmlns:p14="http://schemas.microsoft.com/office/powerpoint/2010/main" val="31897486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CAE80D8B-F5AA-4420-9287-ACCB5CF2733F}" type="datetime1">
              <a:rPr lang="zh-CN" altLang="en-US" smtClean="0"/>
              <a:t>2024/7/10</a:t>
            </a:fld>
            <a:endParaRPr lang="zh-CN" altLang="en-US" dirty="0"/>
          </a:p>
        </p:txBody>
      </p:sp>
      <p:sp>
        <p:nvSpPr>
          <p:cNvPr id="5" name="页脚占位符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DD35DBF2-A8CF-448E-B167-C826703D0B69}" type="slidenum">
              <a:rPr lang="en-US" altLang="zh-CN" smtClean="0"/>
              <a:pPr/>
              <a:t>‹#›</a:t>
            </a:fld>
            <a:endParaRPr lang="zh-CN" altLang="en-US" dirty="0"/>
          </a:p>
        </p:txBody>
      </p:sp>
    </p:spTree>
    <p:extLst>
      <p:ext uri="{BB962C8B-B14F-4D97-AF65-F5344CB8AC3E}">
        <p14:creationId xmlns:p14="http://schemas.microsoft.com/office/powerpoint/2010/main" val="235782496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Text Placeholder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Straight Connector 6"/>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CAE80D8B-F5AA-4420-9287-ACCB5CF2733F}" type="datetime1">
              <a:rPr lang="zh-CN" altLang="en-US" smtClean="0"/>
              <a:t>2024/7/10</a:t>
            </a:fld>
            <a:endParaRPr lang="zh-CN" altLang="en-US" dirty="0"/>
          </a:p>
        </p:txBody>
      </p:sp>
      <p:sp>
        <p:nvSpPr>
          <p:cNvPr id="9" name="Footer Placeholder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zh-CN" altLang="en-US" dirty="0"/>
          </a:p>
        </p:txBody>
      </p:sp>
      <p:sp>
        <p:nvSpPr>
          <p:cNvPr id="10" name="Slide Number Placeholder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DD35DBF2-A8CF-448E-B167-C826703D0B69}" type="slidenum">
              <a:rPr lang="en-US" altLang="zh-CN" smtClean="0"/>
              <a:pPr/>
              <a:t>‹#›</a:t>
            </a:fld>
            <a:endParaRPr lang="zh-CN" altLang="en-US" dirty="0"/>
          </a:p>
        </p:txBody>
      </p:sp>
    </p:spTree>
    <p:extLst>
      <p:ext uri="{BB962C8B-B14F-4D97-AF65-F5344CB8AC3E}">
        <p14:creationId xmlns:p14="http://schemas.microsoft.com/office/powerpoint/2010/main" val="91794614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hf sldNum="0" hdr="0" ft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65B716A-77D0-599C-CF80-FC34849A7391}"/>
              </a:ext>
            </a:extLst>
          </p:cNvPr>
          <p:cNvSpPr>
            <a:spLocks noGrp="1"/>
          </p:cNvSpPr>
          <p:nvPr>
            <p:ph type="subTitle" idx="1"/>
          </p:nvPr>
        </p:nvSpPr>
        <p:spPr/>
        <p:txBody>
          <a:bodyPr>
            <a:normAutofit/>
          </a:bodyPr>
          <a:lstStyle/>
          <a:p>
            <a:r>
              <a:rPr lang="en-US" altLang="zh-CN" dirty="0">
                <a:latin typeface="Segoe UI" panose="020B0502040204020203" pitchFamily="34" charset="0"/>
                <a:ea typeface="等线" panose="02010600030101010101" pitchFamily="2" charset="-122"/>
              </a:rPr>
              <a:t>Semantic Segmentation</a:t>
            </a:r>
          </a:p>
        </p:txBody>
      </p:sp>
      <p:sp>
        <p:nvSpPr>
          <p:cNvPr id="3" name="标题 2">
            <a:extLst>
              <a:ext uri="{FF2B5EF4-FFF2-40B4-BE49-F238E27FC236}">
                <a16:creationId xmlns:a16="http://schemas.microsoft.com/office/drawing/2014/main" id="{01AEC11A-C4E5-9743-A8C5-A0825A317CC0}"/>
              </a:ext>
            </a:extLst>
          </p:cNvPr>
          <p:cNvSpPr>
            <a:spLocks noGrp="1"/>
          </p:cNvSpPr>
          <p:nvPr>
            <p:ph type="ctrTitle"/>
          </p:nvPr>
        </p:nvSpPr>
        <p:spPr/>
        <p:txBody>
          <a:bodyPr>
            <a:normAutofit/>
          </a:bodyPr>
          <a:lstStyle/>
          <a:p>
            <a:r>
              <a:rPr lang="zh-CN" altLang="en-US" dirty="0">
                <a:latin typeface="Segoe UI" panose="020B0502040204020203" pitchFamily="34" charset="0"/>
                <a:ea typeface="等线" panose="02010600030101010101" pitchFamily="2" charset="-122"/>
              </a:rPr>
              <a:t>语义分割</a:t>
            </a:r>
          </a:p>
        </p:txBody>
      </p:sp>
      <p:pic>
        <p:nvPicPr>
          <p:cNvPr id="6146" name="Picture 2" descr="Image result for ► 基于全卷积的卷积语义分割模型矢量图">
            <a:extLst>
              <a:ext uri="{FF2B5EF4-FFF2-40B4-BE49-F238E27FC236}">
                <a16:creationId xmlns:a16="http://schemas.microsoft.com/office/drawing/2014/main" id="{3D4AEB3E-50C6-EDE3-0C41-E16DA01C1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132" y="2697016"/>
            <a:ext cx="2799120" cy="269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2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2308324"/>
          </a:xfrm>
          <a:prstGeom prst="rect">
            <a:avLst/>
          </a:prstGeom>
          <a:noFill/>
        </p:spPr>
        <p:txBody>
          <a:bodyPr wrap="square">
            <a:spAutoFit/>
          </a:bodyPr>
          <a:lstStyle/>
          <a:p>
            <a:pPr algn="l"/>
            <a:r>
              <a:rPr lang="zh-CN" altLang="en-US" sz="3200" b="1" i="0" dirty="0">
                <a:solidFill>
                  <a:srgbClr val="8BB3DB"/>
                </a:solidFill>
                <a:effectLst/>
                <a:highlight>
                  <a:srgbClr val="FFFFFF"/>
                </a:highlight>
                <a:latin typeface="Segoe UI" panose="020B0502040204020203" pitchFamily="34" charset="0"/>
                <a:ea typeface="等线" panose="02010600030101010101" pitchFamily="2" charset="-122"/>
              </a:rPr>
              <a:t>► 基于全卷积的扩张卷积语义分割模型</a:t>
            </a: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基于全卷积对称语义分割模型得到分割结果较粗糙，忽略了像素与像素之间的空间一致性关系。于是 </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Google </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提出了一种新的扩张卷积语义分割模型，考虑了像素与像素之间的空间一致性关系，可以在不增加参数量的情况下增加感受野。</a:t>
            </a:r>
          </a:p>
        </p:txBody>
      </p:sp>
      <p:pic>
        <p:nvPicPr>
          <p:cNvPr id="5124" name="Picture 4" descr="DilatedNet - 扩张卷积（语义分割） - 知乎">
            <a:extLst>
              <a:ext uri="{FF2B5EF4-FFF2-40B4-BE49-F238E27FC236}">
                <a16:creationId xmlns:a16="http://schemas.microsoft.com/office/drawing/2014/main" id="{ECEA98A4-6C9C-1CDA-18A4-0BC41D11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231" y="2800023"/>
            <a:ext cx="4798324" cy="391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91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4154984"/>
          </a:xfrm>
          <a:prstGeom prst="rect">
            <a:avLst/>
          </a:prstGeom>
          <a:noFill/>
        </p:spPr>
        <p:txBody>
          <a:bodyPr wrap="square">
            <a:spAutoFit/>
          </a:bodyPr>
          <a:lstStyle/>
          <a:p>
            <a:pPr algn="l"/>
            <a:r>
              <a:rPr lang="en-US" altLang="zh-CN" sz="2400" b="1" i="0" dirty="0">
                <a:solidFill>
                  <a:srgbClr val="8BB3DB"/>
                </a:solidFill>
                <a:effectLst/>
                <a:highlight>
                  <a:srgbClr val="FFFFFF"/>
                </a:highlight>
                <a:latin typeface="Segoe UI" panose="020B0502040204020203" pitchFamily="34" charset="0"/>
                <a:ea typeface="等线" panose="02010600030101010101" pitchFamily="2" charset="-122"/>
              </a:rPr>
              <a:t>1</a:t>
            </a:r>
            <a:r>
              <a:rPr lang="zh-CN" altLang="en-US" sz="2400" b="1" i="0" dirty="0">
                <a:solidFill>
                  <a:srgbClr val="8BB3DB"/>
                </a:solidFill>
                <a:effectLst/>
                <a:highlight>
                  <a:srgbClr val="FFFFFF"/>
                </a:highlight>
                <a:latin typeface="Segoe UI" panose="020B0502040204020203" pitchFamily="34" charset="0"/>
                <a:ea typeface="等线" panose="02010600030101010101" pitchFamily="2" charset="-122"/>
              </a:rPr>
              <a:t>、</a:t>
            </a:r>
            <a:r>
              <a:rPr lang="en-US" altLang="zh-CN" sz="2400" b="1" i="0" dirty="0" err="1">
                <a:solidFill>
                  <a:srgbClr val="8BB3DB"/>
                </a:solidFill>
                <a:effectLst/>
                <a:highlight>
                  <a:srgbClr val="FFFFFF"/>
                </a:highlight>
                <a:latin typeface="Segoe UI" panose="020B0502040204020203" pitchFamily="34" charset="0"/>
                <a:ea typeface="等线" panose="02010600030101010101" pitchFamily="2" charset="-122"/>
              </a:rPr>
              <a:t>DeepLab</a:t>
            </a:r>
            <a:r>
              <a:rPr lang="zh-CN" altLang="en-US" sz="2400" b="1" i="0" dirty="0">
                <a:solidFill>
                  <a:srgbClr val="8BB3DB"/>
                </a:solidFill>
                <a:effectLst/>
                <a:highlight>
                  <a:srgbClr val="FFFFFF"/>
                </a:highlight>
                <a:latin typeface="Segoe UI" panose="020B0502040204020203" pitchFamily="34" charset="0"/>
                <a:ea typeface="等线" panose="02010600030101010101" pitchFamily="2" charset="-122"/>
              </a:rPr>
              <a:t>系列</a:t>
            </a:r>
            <a:endParaRPr lang="en-US" altLang="zh-CN" sz="2400" b="1" i="0" dirty="0">
              <a:solidFill>
                <a:srgbClr val="8BB3DB"/>
              </a:solidFill>
              <a:effectLst/>
              <a:highlight>
                <a:srgbClr val="FFFFFF"/>
              </a:highlight>
              <a:latin typeface="Segoe UI" panose="020B0502040204020203" pitchFamily="34" charset="0"/>
              <a:ea typeface="等线" panose="02010600030101010101" pitchFamily="2" charset="-122"/>
            </a:endParaRPr>
          </a:p>
          <a:p>
            <a:pPr algn="l"/>
            <a:endParaRPr lang="zh-CN" altLang="en-US" sz="2000" b="1"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DeepLabv1 </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是由深度卷积网络和概率图模型级联而成的语义分割模型，由于深度卷积网络在重复最大池化和下采样的过程中会丢失很多的细节信息，所以采用扩张卷积算法增加感受野以获得更多上下文信息。考虑到深度卷积网络在图像标记任务中的空间不敏感性限制了它的定位精度，采用了</a:t>
            </a:r>
            <a:r>
              <a:rPr lang="zh-CN" altLang="en-US" sz="2000" b="0" i="0" dirty="0">
                <a:solidFill>
                  <a:srgbClr val="8BB3DB"/>
                </a:solidFill>
                <a:effectLst/>
                <a:highlight>
                  <a:srgbClr val="FFFFFF"/>
                </a:highlight>
                <a:latin typeface="Segoe UI" panose="020B0502040204020203" pitchFamily="34" charset="0"/>
                <a:ea typeface="等线" panose="02010600030101010101" pitchFamily="2" charset="-122"/>
              </a:rPr>
              <a:t>完全连接条件随机场（</a:t>
            </a:r>
            <a:r>
              <a:rPr lang="en-US" altLang="zh-CN" sz="2000" b="0" i="0" dirty="0">
                <a:solidFill>
                  <a:srgbClr val="8BB3DB"/>
                </a:solidFill>
                <a:effectLst/>
                <a:highlight>
                  <a:srgbClr val="FFFFFF"/>
                </a:highlight>
                <a:latin typeface="Segoe UI" panose="020B0502040204020203" pitchFamily="34" charset="0"/>
                <a:ea typeface="等线" panose="02010600030101010101" pitchFamily="2" charset="-122"/>
              </a:rPr>
              <a:t>Conditional Random Field</a:t>
            </a:r>
            <a:r>
              <a:rPr lang="zh-CN" altLang="en-US" sz="2000" b="0" i="0" dirty="0">
                <a:solidFill>
                  <a:srgbClr val="8BB3DB"/>
                </a:solidFill>
                <a:effectLst/>
                <a:highlight>
                  <a:srgbClr val="FFFFFF"/>
                </a:highlight>
                <a:latin typeface="Segoe UI" panose="020B0502040204020203" pitchFamily="34" charset="0"/>
                <a:ea typeface="等线" panose="02010600030101010101" pitchFamily="2" charset="-122"/>
              </a:rPr>
              <a:t>，</a:t>
            </a:r>
            <a:r>
              <a:rPr lang="en-US" altLang="zh-CN" sz="2000" b="0" i="0" dirty="0">
                <a:solidFill>
                  <a:srgbClr val="8BB3DB"/>
                </a:solidFill>
                <a:effectLst/>
                <a:highlight>
                  <a:srgbClr val="FFFFFF"/>
                </a:highlight>
                <a:latin typeface="Segoe UI" panose="020B0502040204020203" pitchFamily="34" charset="0"/>
                <a:ea typeface="等线" panose="02010600030101010101" pitchFamily="2" charset="-122"/>
              </a:rPr>
              <a:t>CRF</a:t>
            </a:r>
            <a:r>
              <a:rPr lang="zh-CN" altLang="en-US" sz="2000" b="0" i="0" dirty="0">
                <a:solidFill>
                  <a:srgbClr val="8BB3DB"/>
                </a:solidFill>
                <a:effectLst/>
                <a:highlight>
                  <a:srgbClr val="FFFFFF"/>
                </a:highlight>
                <a:latin typeface="Segoe UI" panose="020B0502040204020203" pitchFamily="34" charset="0"/>
                <a:ea typeface="等线" panose="02010600030101010101" pitchFamily="2" charset="-122"/>
              </a:rPr>
              <a:t>）</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来提高模型捕获细节的能力。</a:t>
            </a:r>
            <a:endPar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DeepLabv3+</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语义分割模型在 </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DeepLabv3 </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的基础上增加了编</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解码模块和 </a:t>
            </a:r>
            <a:r>
              <a:rPr lang="en-US" altLang="zh-CN" sz="2000" b="0" i="0" dirty="0" err="1">
                <a:solidFill>
                  <a:srgbClr val="4D4D4D"/>
                </a:solidFill>
                <a:effectLst/>
                <a:highlight>
                  <a:srgbClr val="FFFFFF"/>
                </a:highlight>
                <a:latin typeface="Segoe UI" panose="020B0502040204020203" pitchFamily="34" charset="0"/>
                <a:ea typeface="等线" panose="02010600030101010101" pitchFamily="2" charset="-122"/>
              </a:rPr>
              <a:t>Xception</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 </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主干网络，增加编解码模块主要是为了恢复原始的像素信息，使得分割的细节信息能够更好的保留，同时编码丰富的上下文信息。增加 </a:t>
            </a:r>
            <a:r>
              <a:rPr lang="en-US" altLang="zh-CN" sz="2000" b="0" i="0" dirty="0" err="1">
                <a:solidFill>
                  <a:srgbClr val="4D4D4D"/>
                </a:solidFill>
                <a:effectLst/>
                <a:highlight>
                  <a:srgbClr val="FFFFFF"/>
                </a:highlight>
                <a:latin typeface="Segoe UI" panose="020B0502040204020203" pitchFamily="34" charset="0"/>
                <a:ea typeface="等线" panose="02010600030101010101" pitchFamily="2" charset="-122"/>
              </a:rPr>
              <a:t>Xception</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 </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主干网络是为了采用深度卷积进一步提高算法的精度和速度。</a:t>
            </a:r>
            <a:endPar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在</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inception</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结构中，先对输入进行</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1*1</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的卷积，之后将通道分组，分别使用不同的</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3*3</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卷积提取</a:t>
            </a:r>
            <a:endPar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特征，最后将各组结果串联在一起作为输出。</a:t>
            </a:r>
          </a:p>
        </p:txBody>
      </p:sp>
      <p:sp>
        <p:nvSpPr>
          <p:cNvPr id="2" name="文本框 1">
            <a:extLst>
              <a:ext uri="{FF2B5EF4-FFF2-40B4-BE49-F238E27FC236}">
                <a16:creationId xmlns:a16="http://schemas.microsoft.com/office/drawing/2014/main" id="{78B5508D-1ADD-E3D5-1F8F-D27524C44B48}"/>
              </a:ext>
            </a:extLst>
          </p:cNvPr>
          <p:cNvSpPr txBox="1"/>
          <p:nvPr/>
        </p:nvSpPr>
        <p:spPr>
          <a:xfrm>
            <a:off x="178265" y="4575816"/>
            <a:ext cx="8203712" cy="1323439"/>
          </a:xfrm>
          <a:prstGeom prst="rect">
            <a:avLst/>
          </a:prstGeom>
          <a:noFill/>
        </p:spPr>
        <p:txBody>
          <a:bodyPr wrap="square">
            <a:spAutoFit/>
          </a:bodyPr>
          <a:lstStyle/>
          <a:p>
            <a:pPr algn="l"/>
            <a:r>
              <a:rPr lang="zh-CN" altLang="en-US" sz="2000" b="1" i="0" dirty="0">
                <a:solidFill>
                  <a:srgbClr val="8BB3DB"/>
                </a:solidFill>
                <a:effectLst/>
                <a:highlight>
                  <a:srgbClr val="FFFFFF"/>
                </a:highlight>
                <a:latin typeface="Segoe UI" panose="020B0502040204020203" pitchFamily="34" charset="0"/>
                <a:ea typeface="等线" panose="02010600030101010101" pitchFamily="2" charset="-122"/>
              </a:rPr>
              <a:t>主要特点</a:t>
            </a:r>
            <a:endParaRPr lang="zh-CN" altLang="en-US" sz="2000" b="0" i="0" dirty="0">
              <a:solidFill>
                <a:srgbClr val="8BB3DB"/>
              </a:solidFill>
              <a:effectLst/>
              <a:highlight>
                <a:srgbClr val="FFFFFF"/>
              </a:highlight>
              <a:latin typeface="Segoe UI" panose="020B0502040204020203" pitchFamily="34" charset="0"/>
              <a:ea typeface="等线" panose="02010600030101010101" pitchFamily="2" charset="-122"/>
            </a:endParaRPr>
          </a:p>
          <a:p>
            <a:pPr algn="l"/>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1</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）在多尺度上为分割对象进行</a:t>
            </a:r>
            <a:r>
              <a:rPr lang="zh-CN" altLang="en-US" sz="2000" b="1" i="0" dirty="0">
                <a:solidFill>
                  <a:srgbClr val="8BB3DB"/>
                </a:solidFill>
                <a:effectLst/>
                <a:highlight>
                  <a:srgbClr val="FFFFFF"/>
                </a:highlight>
                <a:latin typeface="Segoe UI" panose="020B0502040204020203" pitchFamily="34" charset="0"/>
                <a:ea typeface="等线" panose="02010600030101010101" pitchFamily="2" charset="-122"/>
              </a:rPr>
              <a:t>带洞空间金字塔池化（</a:t>
            </a:r>
            <a:r>
              <a:rPr lang="en-US" altLang="zh-CN" sz="2000" b="1" i="0" dirty="0">
                <a:solidFill>
                  <a:srgbClr val="8BB3DB"/>
                </a:solidFill>
                <a:effectLst/>
                <a:highlight>
                  <a:srgbClr val="FFFFFF"/>
                </a:highlight>
                <a:latin typeface="Segoe UI" panose="020B0502040204020203" pitchFamily="34" charset="0"/>
                <a:ea typeface="等线" panose="02010600030101010101" pitchFamily="2" charset="-122"/>
              </a:rPr>
              <a:t>ASPP</a:t>
            </a:r>
            <a:r>
              <a:rPr lang="zh-CN" altLang="en-US" sz="2000" b="1" i="0" dirty="0">
                <a:solidFill>
                  <a:srgbClr val="8BB3DB"/>
                </a:solidFill>
                <a:effectLst/>
                <a:highlight>
                  <a:srgbClr val="FFFFFF"/>
                </a:highlight>
                <a:latin typeface="Segoe UI" panose="020B0502040204020203" pitchFamily="34" charset="0"/>
                <a:ea typeface="等线" panose="02010600030101010101" pitchFamily="2" charset="-122"/>
              </a:rPr>
              <a:t>）</a:t>
            </a:r>
            <a:endParaRPr lang="zh-CN" altLang="en-US" sz="2000" b="0" i="0" dirty="0">
              <a:solidFill>
                <a:srgbClr val="8BB3DB"/>
              </a:solidFill>
              <a:effectLst/>
              <a:highlight>
                <a:srgbClr val="FFFFFF"/>
              </a:highlight>
              <a:latin typeface="Segoe UI" panose="020B0502040204020203" pitchFamily="34" charset="0"/>
              <a:ea typeface="等线" panose="02010600030101010101" pitchFamily="2" charset="-122"/>
            </a:endParaRPr>
          </a:p>
          <a:p>
            <a:pPr algn="l"/>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2</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）通过</a:t>
            </a:r>
            <a:r>
              <a:rPr lang="zh-CN" altLang="en-US" sz="2000" b="1" i="0" dirty="0">
                <a:solidFill>
                  <a:srgbClr val="4D4D4D"/>
                </a:solidFill>
                <a:effectLst/>
                <a:highlight>
                  <a:srgbClr val="FFFFFF"/>
                </a:highlight>
                <a:latin typeface="Segoe UI" panose="020B0502040204020203" pitchFamily="34" charset="0"/>
                <a:ea typeface="等线" panose="02010600030101010101" pitchFamily="2" charset="-122"/>
              </a:rPr>
              <a:t>使用 </a:t>
            </a:r>
            <a:r>
              <a:rPr lang="en-US" altLang="zh-CN" sz="2000" b="1" i="0" dirty="0">
                <a:solidFill>
                  <a:srgbClr val="8BB3DB"/>
                </a:solidFill>
                <a:effectLst/>
                <a:highlight>
                  <a:srgbClr val="FFFFFF"/>
                </a:highlight>
                <a:latin typeface="Segoe UI" panose="020B0502040204020203" pitchFamily="34" charset="0"/>
                <a:ea typeface="等线" panose="02010600030101010101" pitchFamily="2" charset="-122"/>
              </a:rPr>
              <a:t>DCNNs </a:t>
            </a:r>
            <a:r>
              <a:rPr lang="zh-CN" altLang="en-US" sz="2000" b="1" i="0" dirty="0">
                <a:solidFill>
                  <a:srgbClr val="8BB3DB"/>
                </a:solidFill>
                <a:effectLst/>
                <a:highlight>
                  <a:srgbClr val="FFFFFF"/>
                </a:highlight>
                <a:latin typeface="Segoe UI" panose="020B0502040204020203" pitchFamily="34" charset="0"/>
                <a:ea typeface="等线" panose="02010600030101010101" pitchFamily="2" charset="-122"/>
              </a:rPr>
              <a:t>（空洞卷积）</a:t>
            </a:r>
            <a:r>
              <a:rPr lang="zh-CN" altLang="en-US" sz="2000" b="1" i="0" dirty="0">
                <a:solidFill>
                  <a:srgbClr val="4D4D4D"/>
                </a:solidFill>
                <a:effectLst/>
                <a:highlight>
                  <a:srgbClr val="FFFFFF"/>
                </a:highlight>
                <a:latin typeface="Segoe UI" panose="020B0502040204020203" pitchFamily="34" charset="0"/>
                <a:ea typeface="等线" panose="02010600030101010101" pitchFamily="2" charset="-122"/>
              </a:rPr>
              <a:t>提升了目标边界的定位</a:t>
            </a:r>
            <a:endPar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3</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）降低了由 </a:t>
            </a:r>
            <a:r>
              <a:rPr lang="en-US" altLang="zh-CN" sz="2000" b="0" i="0" dirty="0">
                <a:solidFill>
                  <a:srgbClr val="4D4D4D"/>
                </a:solidFill>
                <a:effectLst/>
                <a:highlight>
                  <a:srgbClr val="FFFFFF"/>
                </a:highlight>
                <a:latin typeface="Segoe UI" panose="020B0502040204020203" pitchFamily="34" charset="0"/>
                <a:ea typeface="等线" panose="02010600030101010101" pitchFamily="2" charset="-122"/>
              </a:rPr>
              <a:t>DCNN </a:t>
            </a:r>
            <a:r>
              <a:rPr lang="zh-CN" altLang="en-US" sz="2000" b="0" i="0" dirty="0">
                <a:solidFill>
                  <a:srgbClr val="4D4D4D"/>
                </a:solidFill>
                <a:effectLst/>
                <a:highlight>
                  <a:srgbClr val="FFFFFF"/>
                </a:highlight>
                <a:latin typeface="Segoe UI" panose="020B0502040204020203" pitchFamily="34" charset="0"/>
                <a:ea typeface="等线" panose="02010600030101010101" pitchFamily="2" charset="-122"/>
              </a:rPr>
              <a:t>的不变性导致的定位准确率。</a:t>
            </a:r>
          </a:p>
        </p:txBody>
      </p:sp>
    </p:spTree>
    <p:extLst>
      <p:ext uri="{BB962C8B-B14F-4D97-AF65-F5344CB8AC3E}">
        <p14:creationId xmlns:p14="http://schemas.microsoft.com/office/powerpoint/2010/main" val="363578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B241E10-C436-B6F2-0676-75DCB31C7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44" y="960953"/>
            <a:ext cx="10287000" cy="53054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AAF4C22-1C84-496F-E250-E5B0F2C30009}"/>
              </a:ext>
            </a:extLst>
          </p:cNvPr>
          <p:cNvSpPr txBox="1"/>
          <p:nvPr/>
        </p:nvSpPr>
        <p:spPr>
          <a:xfrm>
            <a:off x="85922" y="177443"/>
            <a:ext cx="3107654" cy="523220"/>
          </a:xfrm>
          <a:prstGeom prst="rect">
            <a:avLst/>
          </a:prstGeom>
          <a:noFill/>
        </p:spPr>
        <p:txBody>
          <a:bodyPr wrap="square">
            <a:spAutoFit/>
          </a:bodyPr>
          <a:lstStyle/>
          <a:p>
            <a:r>
              <a:rPr lang="en-US" altLang="zh-CN" sz="2800" b="1" i="0" dirty="0" err="1">
                <a:solidFill>
                  <a:srgbClr val="8BB3DB"/>
                </a:solidFill>
                <a:effectLst/>
                <a:highlight>
                  <a:srgbClr val="FFFFFF"/>
                </a:highlight>
                <a:latin typeface="Segoe UI" panose="020B0502040204020203" pitchFamily="34" charset="0"/>
                <a:ea typeface="等线" panose="02010600030101010101" pitchFamily="2" charset="-122"/>
              </a:rPr>
              <a:t>DeepLab</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架构图</a:t>
            </a:r>
            <a:endParaRPr lang="zh-CN" altLang="en-US" sz="2800" dirty="0">
              <a:solidFill>
                <a:srgbClr val="8BB3DB"/>
              </a:solidFill>
            </a:endParaRPr>
          </a:p>
        </p:txBody>
      </p:sp>
    </p:spTree>
    <p:extLst>
      <p:ext uri="{BB962C8B-B14F-4D97-AF65-F5344CB8AC3E}">
        <p14:creationId xmlns:p14="http://schemas.microsoft.com/office/powerpoint/2010/main" val="28013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5078313"/>
          </a:xfrm>
          <a:prstGeom prst="rect">
            <a:avLst/>
          </a:prstGeom>
          <a:noFill/>
        </p:spPr>
        <p:txBody>
          <a:bodyPr wrap="square">
            <a:spAutoFit/>
          </a:bodyPr>
          <a:lstStyle/>
          <a:p>
            <a:pPr algn="l"/>
            <a:r>
              <a:rPr lang="en-US" altLang="zh-CN" sz="3200" b="1" i="0" dirty="0">
                <a:solidFill>
                  <a:srgbClr val="8BB3DB"/>
                </a:solidFill>
                <a:effectLst/>
                <a:highlight>
                  <a:srgbClr val="FFFFFF"/>
                </a:highlight>
                <a:latin typeface="Segoe UI" panose="020B0502040204020203" pitchFamily="34" charset="0"/>
                <a:ea typeface="等线" panose="02010600030101010101" pitchFamily="2" charset="-122"/>
              </a:rPr>
              <a:t>2.RefineNet</a:t>
            </a:r>
          </a:p>
          <a:p>
            <a:pPr algn="l"/>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RefineNet</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采用了通过细化中间激活映射并分层地将其连接到结合多尺度激活，同时防止锐度损失。</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网络由独立的</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RefineNet</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模块组成，每个模块对应于</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ResNet</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。每个</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RefineNet</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模块由三个主要模块组成，即</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a:t>
            </a:r>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剩余卷积单元</a:t>
            </a:r>
            <a:r>
              <a:rPr lang="en-US" altLang="zh-CN" sz="2400" b="0" i="0" dirty="0">
                <a:solidFill>
                  <a:srgbClr val="8BB3DB"/>
                </a:solidFill>
                <a:effectLst/>
                <a:highlight>
                  <a:srgbClr val="FFFFFF"/>
                </a:highlight>
                <a:latin typeface="Segoe UI" panose="020B0502040204020203" pitchFamily="34" charset="0"/>
                <a:ea typeface="等线" panose="02010600030101010101" pitchFamily="2" charset="-122"/>
              </a:rPr>
              <a:t>(RCU)</a:t>
            </a:r>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，多分辨率融合</a:t>
            </a:r>
            <a:r>
              <a:rPr lang="en-US" altLang="zh-CN" sz="2400" b="0" i="0" dirty="0">
                <a:solidFill>
                  <a:srgbClr val="8BB3DB"/>
                </a:solidFill>
                <a:effectLst/>
                <a:highlight>
                  <a:srgbClr val="FFFFFF"/>
                </a:highlight>
                <a:latin typeface="Segoe UI" panose="020B0502040204020203" pitchFamily="34" charset="0"/>
                <a:ea typeface="等线" panose="02010600030101010101" pitchFamily="2" charset="-122"/>
              </a:rPr>
              <a:t>(MRF)</a:t>
            </a:r>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和链剩余池</a:t>
            </a:r>
            <a:r>
              <a:rPr lang="en-US" altLang="zh-CN" sz="2400" b="0" i="0" dirty="0">
                <a:solidFill>
                  <a:srgbClr val="8BB3DB"/>
                </a:solidFill>
                <a:effectLst/>
                <a:highlight>
                  <a:srgbClr val="FFFFFF"/>
                </a:highlight>
                <a:latin typeface="Segoe UI" panose="020B0502040204020203" pitchFamily="34" charset="0"/>
                <a:ea typeface="等线" panose="02010600030101010101" pitchFamily="2" charset="-122"/>
              </a:rPr>
              <a:t>(CRP)</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RCU</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块由一个自适应块组成卷积集，微调预训练的</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ResNet</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权重对于分割问题。</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MRF</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层融合不同的激活物使用卷积和上采样层来创建更高的分辨率地图。</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最后，在</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CRP</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层池中使用多种大小的内核用于从较大的图像区域捕获</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背景上下文。</a:t>
            </a:r>
          </a:p>
        </p:txBody>
      </p:sp>
    </p:spTree>
    <p:extLst>
      <p:ext uri="{BB962C8B-B14F-4D97-AF65-F5344CB8AC3E}">
        <p14:creationId xmlns:p14="http://schemas.microsoft.com/office/powerpoint/2010/main" val="34511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4955203"/>
          </a:xfrm>
          <a:prstGeom prst="rect">
            <a:avLst/>
          </a:prstGeom>
          <a:noFill/>
        </p:spPr>
        <p:txBody>
          <a:bodyPr wrap="square">
            <a:spAutoFit/>
          </a:bodyPr>
          <a:lstStyle/>
          <a:p>
            <a:pPr algn="l"/>
            <a:r>
              <a:rPr lang="zh-CN" altLang="en-US" sz="3200" b="1" i="0" dirty="0">
                <a:solidFill>
                  <a:srgbClr val="8BB3DB"/>
                </a:solidFill>
                <a:effectLst/>
                <a:highlight>
                  <a:srgbClr val="FFFFFF"/>
                </a:highlight>
                <a:latin typeface="Segoe UI" panose="020B0502040204020203" pitchFamily="34" charset="0"/>
                <a:ea typeface="等线" panose="02010600030101010101" pitchFamily="2" charset="-122"/>
              </a:rPr>
              <a:t>主要特点</a:t>
            </a:r>
            <a:endParaRPr lang="en-US" altLang="zh-CN" sz="3200" b="1" i="0" dirty="0">
              <a:solidFill>
                <a:srgbClr val="8BB3DB"/>
              </a:solidFill>
              <a:effectLst/>
              <a:highlight>
                <a:srgbClr val="FFFFFF"/>
              </a:highlight>
              <a:latin typeface="Segoe UI" panose="020B0502040204020203" pitchFamily="34" charset="0"/>
              <a:ea typeface="等线" panose="02010600030101010101" pitchFamily="2" charset="-122"/>
            </a:endParaRPr>
          </a:p>
          <a:p>
            <a:pPr algn="l"/>
            <a:endParaRPr lang="zh-CN" altLang="en-US" sz="3200" b="0" i="0" dirty="0">
              <a:solidFill>
                <a:srgbClr val="8BB3DB"/>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1</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）提出一种</a:t>
            </a:r>
            <a:r>
              <a:rPr lang="zh-CN" altLang="en-US" sz="2800" b="0" i="0" dirty="0">
                <a:solidFill>
                  <a:srgbClr val="8BB3DB"/>
                </a:solidFill>
                <a:effectLst/>
                <a:highlight>
                  <a:srgbClr val="FFFFFF"/>
                </a:highlight>
                <a:latin typeface="Segoe UI" panose="020B0502040204020203" pitchFamily="34" charset="0"/>
                <a:ea typeface="等线" panose="02010600030101010101" pitchFamily="2" charset="-122"/>
              </a:rPr>
              <a:t>多路径</a:t>
            </a:r>
            <a:r>
              <a:rPr lang="en-US" altLang="zh-CN" sz="2800" b="0" i="0" dirty="0">
                <a:solidFill>
                  <a:srgbClr val="8BB3DB"/>
                </a:solidFill>
                <a:effectLst/>
                <a:highlight>
                  <a:srgbClr val="FFFFFF"/>
                </a:highlight>
                <a:latin typeface="Segoe UI" panose="020B0502040204020203" pitchFamily="34" charset="0"/>
                <a:ea typeface="等线" panose="02010600030101010101" pitchFamily="2" charset="-122"/>
              </a:rPr>
              <a:t>refinement</a:t>
            </a:r>
            <a:r>
              <a:rPr lang="zh-CN" altLang="en-US" sz="2800" b="0" i="0" dirty="0">
                <a:solidFill>
                  <a:srgbClr val="8BB3DB"/>
                </a:solidFill>
                <a:effectLst/>
                <a:highlight>
                  <a:srgbClr val="FFFFFF"/>
                </a:highlight>
                <a:latin typeface="Segoe UI" panose="020B0502040204020203" pitchFamily="34" charset="0"/>
                <a:ea typeface="等线" panose="02010600030101010101" pitchFamily="2" charset="-122"/>
              </a:rPr>
              <a:t>网络</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，称为</a:t>
            </a:r>
            <a:r>
              <a:rPr lang="en-US" altLang="zh-CN" sz="2800" b="0" i="0" dirty="0" err="1">
                <a:solidFill>
                  <a:srgbClr val="4D4D4D"/>
                </a:solidFill>
                <a:effectLst/>
                <a:highlight>
                  <a:srgbClr val="FFFFFF"/>
                </a:highlight>
                <a:latin typeface="Segoe UI" panose="020B0502040204020203" pitchFamily="34" charset="0"/>
                <a:ea typeface="等线" panose="02010600030101010101" pitchFamily="2" charset="-122"/>
              </a:rPr>
              <a:t>RefineNet</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。这种网络可以使用各个层级的</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features</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，使得语义分割更为精准。</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2</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800" b="0" i="0" dirty="0" err="1">
                <a:solidFill>
                  <a:srgbClr val="4D4D4D"/>
                </a:solidFill>
                <a:effectLst/>
                <a:highlight>
                  <a:srgbClr val="FFFFFF"/>
                </a:highlight>
                <a:latin typeface="Segoe UI" panose="020B0502040204020203" pitchFamily="34" charset="0"/>
                <a:ea typeface="等线" panose="02010600030101010101" pitchFamily="2" charset="-122"/>
              </a:rPr>
              <a:t>RefineNet</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中所有部分都利用</a:t>
            </a:r>
            <a:r>
              <a:rPr lang="en-US" altLang="zh-CN" sz="2800" b="0" i="0" dirty="0">
                <a:solidFill>
                  <a:srgbClr val="8BB3DB"/>
                </a:solidFill>
                <a:effectLst/>
                <a:highlight>
                  <a:srgbClr val="FFFFFF"/>
                </a:highlight>
                <a:latin typeface="Segoe UI" panose="020B0502040204020203" pitchFamily="34" charset="0"/>
                <a:ea typeface="等线" panose="02010600030101010101" pitchFamily="2" charset="-122"/>
              </a:rPr>
              <a:t>residual connections</a:t>
            </a:r>
            <a:r>
              <a:rPr lang="zh-CN" altLang="en-US" sz="2800" b="0" i="0" dirty="0">
                <a:solidFill>
                  <a:srgbClr val="8BB3DB"/>
                </a:solidFill>
                <a:effectLst/>
                <a:highlight>
                  <a:srgbClr val="FFFFFF"/>
                </a:highlight>
                <a:latin typeface="Segoe UI" panose="020B0502040204020203" pitchFamily="34" charset="0"/>
                <a:ea typeface="等线" panose="02010600030101010101" pitchFamily="2" charset="-122"/>
              </a:rPr>
              <a:t>（</a:t>
            </a:r>
            <a:r>
              <a:rPr lang="en-US" altLang="zh-CN" sz="2800" b="0" i="0" dirty="0">
                <a:solidFill>
                  <a:srgbClr val="8BB3DB"/>
                </a:solidFill>
                <a:effectLst/>
                <a:highlight>
                  <a:srgbClr val="FFFFFF"/>
                </a:highlight>
                <a:latin typeface="Segoe UI" panose="020B0502040204020203" pitchFamily="34" charset="0"/>
                <a:ea typeface="等线" panose="02010600030101010101" pitchFamily="2" charset="-122"/>
              </a:rPr>
              <a:t>identity mappings</a:t>
            </a:r>
            <a:r>
              <a:rPr lang="zh-CN" altLang="en-US" sz="2800" b="0" i="0" dirty="0">
                <a:solidFill>
                  <a:srgbClr val="8BB3DB"/>
                </a:solidFill>
                <a:effectLst/>
                <a:highlight>
                  <a:srgbClr val="FFFFFF"/>
                </a:highlight>
                <a:latin typeface="Segoe UI" panose="020B0502040204020203" pitchFamily="34" charset="0"/>
                <a:ea typeface="等线" panose="02010600030101010101" pitchFamily="2" charset="-122"/>
              </a:rPr>
              <a:t>），</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使得梯度更容易短向或者长向前传，使段端对端的训练</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变得更加容易和高效。</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3</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）提出了一种叫做</a:t>
            </a:r>
            <a:r>
              <a:rPr lang="en-US" altLang="zh-CN" sz="2800" b="0" i="0" dirty="0">
                <a:solidFill>
                  <a:srgbClr val="8BB3DB"/>
                </a:solidFill>
                <a:effectLst/>
                <a:highlight>
                  <a:srgbClr val="FFFFFF"/>
                </a:highlight>
                <a:latin typeface="Segoe UI" panose="020B0502040204020203" pitchFamily="34" charset="0"/>
                <a:ea typeface="等线" panose="02010600030101010101" pitchFamily="2" charset="-122"/>
              </a:rPr>
              <a:t>chained residual pooling</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的模块，它可</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以从一个大的图像区域捕捉背景上下文信息。</a:t>
            </a:r>
          </a:p>
        </p:txBody>
      </p:sp>
    </p:spTree>
    <p:extLst>
      <p:ext uri="{BB962C8B-B14F-4D97-AF65-F5344CB8AC3E}">
        <p14:creationId xmlns:p14="http://schemas.microsoft.com/office/powerpoint/2010/main" val="391456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FC3C9AB-AE17-DF80-12A1-1DF9E3CB9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61" y="1212306"/>
            <a:ext cx="9525000" cy="48291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21C3762-D441-E7BE-CD69-4718AF9D0235}"/>
              </a:ext>
            </a:extLst>
          </p:cNvPr>
          <p:cNvSpPr txBox="1"/>
          <p:nvPr/>
        </p:nvSpPr>
        <p:spPr>
          <a:xfrm>
            <a:off x="278073" y="235003"/>
            <a:ext cx="3147515" cy="523220"/>
          </a:xfrm>
          <a:prstGeom prst="rect">
            <a:avLst/>
          </a:prstGeom>
          <a:noFill/>
        </p:spPr>
        <p:txBody>
          <a:bodyPr wrap="square">
            <a:spAutoFit/>
          </a:bodyPr>
          <a:lstStyle/>
          <a:p>
            <a:pPr algn="l"/>
            <a:r>
              <a:rPr lang="en-US" altLang="zh-CN" sz="2800" b="1" i="0" dirty="0" err="1">
                <a:solidFill>
                  <a:srgbClr val="8BB3DB"/>
                </a:solidFill>
                <a:effectLst/>
                <a:highlight>
                  <a:srgbClr val="FFFFFF"/>
                </a:highlight>
                <a:latin typeface="Segoe UI" panose="020B0502040204020203" pitchFamily="34" charset="0"/>
                <a:ea typeface="等线" panose="02010600030101010101" pitchFamily="2" charset="-122"/>
              </a:rPr>
              <a:t>RefineNet</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架构图</a:t>
            </a:r>
            <a:endParaRPr lang="en-US" altLang="zh-CN" sz="2800" b="1" i="0" dirty="0">
              <a:solidFill>
                <a:srgbClr val="8BB3DB"/>
              </a:solidFill>
              <a:effectLst/>
              <a:highlight>
                <a:srgbClr val="FFFFFF"/>
              </a:highlight>
              <a:latin typeface="Segoe UI" panose="020B0502040204020203" pitchFamily="34" charset="0"/>
              <a:ea typeface="等线" panose="02010600030101010101" pitchFamily="2" charset="-122"/>
            </a:endParaRPr>
          </a:p>
        </p:txBody>
      </p:sp>
    </p:spTree>
    <p:extLst>
      <p:ext uri="{BB962C8B-B14F-4D97-AF65-F5344CB8AC3E}">
        <p14:creationId xmlns:p14="http://schemas.microsoft.com/office/powerpoint/2010/main" val="127535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98919" y="147120"/>
            <a:ext cx="11826381" cy="5509200"/>
          </a:xfrm>
          <a:prstGeom prst="rect">
            <a:avLst/>
          </a:prstGeom>
          <a:noFill/>
        </p:spPr>
        <p:txBody>
          <a:bodyPr wrap="square">
            <a:spAutoFit/>
          </a:bodyPr>
          <a:lstStyle/>
          <a:p>
            <a:pPr algn="l"/>
            <a:r>
              <a:rPr lang="zh-CN" altLang="en-US" sz="3200" b="1" i="0" dirty="0">
                <a:solidFill>
                  <a:srgbClr val="8BB3DB"/>
                </a:solidFill>
                <a:effectLst/>
                <a:highlight>
                  <a:srgbClr val="FFFFFF"/>
                </a:highlight>
                <a:latin typeface="Segoe UI" panose="020B0502040204020203" pitchFamily="34" charset="0"/>
                <a:ea typeface="等线" panose="02010600030101010101" pitchFamily="2" charset="-122"/>
              </a:rPr>
              <a:t>未来方向</a:t>
            </a:r>
            <a:endParaRPr lang="en-US" altLang="zh-CN" sz="3200" b="1" i="0" dirty="0">
              <a:solidFill>
                <a:srgbClr val="8BB3DB"/>
              </a:solidFill>
              <a:effectLst/>
              <a:highlight>
                <a:srgbClr val="FFFFFF"/>
              </a:highlight>
              <a:latin typeface="Segoe UI" panose="020B0502040204020203" pitchFamily="34" charset="0"/>
              <a:ea typeface="等线" panose="02010600030101010101" pitchFamily="2" charset="-122"/>
            </a:endParaRPr>
          </a:p>
          <a:p>
            <a:pPr algn="l"/>
            <a:endParaRPr lang="en-US" altLang="zh-CN" sz="3200" b="1"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a:t>
            </a:r>
            <a:r>
              <a:rPr lang="en-US" altLang="zh-CN" sz="2400" b="0" i="0" dirty="0">
                <a:solidFill>
                  <a:srgbClr val="8BB3DB"/>
                </a:solidFill>
                <a:effectLst/>
                <a:highlight>
                  <a:srgbClr val="FFFFFF"/>
                </a:highlight>
                <a:latin typeface="Segoe UI" panose="020B0502040204020203" pitchFamily="34" charset="0"/>
                <a:ea typeface="等线" panose="02010600030101010101" pitchFamily="2" charset="-122"/>
              </a:rPr>
              <a:t>1</a:t>
            </a:r>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a:t>
            </a:r>
            <a:r>
              <a:rPr lang="zh-CN" altLang="en-US" sz="2400" b="1" i="0" dirty="0">
                <a:solidFill>
                  <a:srgbClr val="8BB3DB"/>
                </a:solidFill>
                <a:effectLst/>
                <a:highlight>
                  <a:srgbClr val="FFFFFF"/>
                </a:highlight>
                <a:latin typeface="Segoe UI" panose="020B0502040204020203" pitchFamily="34" charset="0"/>
                <a:ea typeface="等线" panose="02010600030101010101" pitchFamily="2" charset="-122"/>
              </a:rPr>
              <a:t>实时语义分割技术。</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现阶段评价应用于语义分割的网络模型主要着重点在精确率上，但是随着应用于现实场景的要求越来越高，需要更短的响应时间，因此在维持高精确率的基础上，尽量缩短响应时间应是今后工作的方向。</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a:t>
            </a:r>
            <a:r>
              <a:rPr lang="en-US" altLang="zh-CN" sz="2400" b="0" i="0" dirty="0">
                <a:solidFill>
                  <a:srgbClr val="8BB3DB"/>
                </a:solidFill>
                <a:effectLst/>
                <a:highlight>
                  <a:srgbClr val="FFFFFF"/>
                </a:highlight>
                <a:latin typeface="Segoe UI" panose="020B0502040204020203" pitchFamily="34" charset="0"/>
                <a:ea typeface="等线" panose="02010600030101010101" pitchFamily="2" charset="-122"/>
              </a:rPr>
              <a:t>2</a:t>
            </a:r>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a:t>
            </a:r>
            <a:r>
              <a:rPr lang="zh-CN" altLang="en-US" sz="2400" b="1" i="0" dirty="0">
                <a:solidFill>
                  <a:srgbClr val="8BB3DB"/>
                </a:solidFill>
                <a:effectLst/>
                <a:highlight>
                  <a:srgbClr val="FFFFFF"/>
                </a:highlight>
                <a:latin typeface="Segoe UI" panose="020B0502040204020203" pitchFamily="34" charset="0"/>
                <a:ea typeface="等线" panose="02010600030101010101" pitchFamily="2" charset="-122"/>
              </a:rPr>
              <a:t>弱监督或无监督语义分割技术。</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针对需要大量的标注数据集才能提高网络模型的精度这个问题，弱监督或无监督的语义分割技术将会是未来发展的趋势。</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a:t>
            </a:r>
            <a:r>
              <a:rPr lang="en-US" altLang="zh-CN" sz="2400" b="0" i="0" dirty="0">
                <a:solidFill>
                  <a:srgbClr val="8BB3DB"/>
                </a:solidFill>
                <a:effectLst/>
                <a:highlight>
                  <a:srgbClr val="FFFFFF"/>
                </a:highlight>
                <a:latin typeface="Segoe UI" panose="020B0502040204020203" pitchFamily="34" charset="0"/>
                <a:ea typeface="等线" panose="02010600030101010101" pitchFamily="2" charset="-122"/>
              </a:rPr>
              <a:t>3</a:t>
            </a:r>
            <a:r>
              <a:rPr lang="zh-CN" altLang="en-US" sz="2400" b="0" i="0" dirty="0">
                <a:solidFill>
                  <a:srgbClr val="8BB3DB"/>
                </a:solidFill>
                <a:effectLst/>
                <a:highlight>
                  <a:srgbClr val="FFFFFF"/>
                </a:highlight>
                <a:latin typeface="Segoe UI" panose="020B0502040204020203" pitchFamily="34" charset="0"/>
                <a:ea typeface="等线" panose="02010600030101010101" pitchFamily="2" charset="-122"/>
              </a:rPr>
              <a:t>）</a:t>
            </a:r>
            <a:r>
              <a:rPr lang="zh-CN" altLang="en-US" sz="2400" b="1" i="0" dirty="0">
                <a:solidFill>
                  <a:srgbClr val="8BB3DB"/>
                </a:solidFill>
                <a:effectLst/>
                <a:highlight>
                  <a:srgbClr val="FFFFFF"/>
                </a:highlight>
                <a:latin typeface="Segoe UI" panose="020B0502040204020203" pitchFamily="34" charset="0"/>
                <a:ea typeface="等线" panose="02010600030101010101" pitchFamily="2" charset="-122"/>
              </a:rPr>
              <a:t>三维场景的语义分割技术。</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目前的诸多基于深度学习的语义分割技术</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所用以训练的数据主要是二维的图片数据，同时测试的对象往往也是二</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维的图片，但是在实际应用时所面对的环境是一个三维环境，将语义</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分割技术应用至实际中，未来需要针对三维数据的语义分割技术进</a:t>
            </a:r>
            <a:endPar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行研究。</a:t>
            </a:r>
          </a:p>
        </p:txBody>
      </p:sp>
    </p:spTree>
    <p:extLst>
      <p:ext uri="{BB962C8B-B14F-4D97-AF65-F5344CB8AC3E}">
        <p14:creationId xmlns:p14="http://schemas.microsoft.com/office/powerpoint/2010/main" val="23091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E1AB3-67F4-64D2-483D-35D61AB56541}"/>
              </a:ext>
            </a:extLst>
          </p:cNvPr>
          <p:cNvSpPr>
            <a:spLocks noGrp="1"/>
          </p:cNvSpPr>
          <p:nvPr>
            <p:ph type="ctrTitle"/>
          </p:nvPr>
        </p:nvSpPr>
        <p:spPr>
          <a:xfrm>
            <a:off x="1346202" y="3957851"/>
            <a:ext cx="5293434" cy="665621"/>
          </a:xfrm>
        </p:spPr>
        <p:txBody>
          <a:bodyPr>
            <a:normAutofit/>
          </a:bodyPr>
          <a:lstStyle/>
          <a:p>
            <a:r>
              <a:rPr lang="zh-CN" altLang="en-US" sz="3600" dirty="0">
                <a:latin typeface="Segoe UI" panose="020B0502040204020203" pitchFamily="34" charset="0"/>
                <a:ea typeface="等线" panose="02010600030101010101" pitchFamily="2" charset="-122"/>
              </a:rPr>
              <a:t>谢谢观看</a:t>
            </a:r>
          </a:p>
        </p:txBody>
      </p:sp>
    </p:spTree>
    <p:extLst>
      <p:ext uri="{BB962C8B-B14F-4D97-AF65-F5344CB8AC3E}">
        <p14:creationId xmlns:p14="http://schemas.microsoft.com/office/powerpoint/2010/main" val="34238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16850" y="-141797"/>
            <a:ext cx="11826381" cy="3200876"/>
          </a:xfrm>
          <a:prstGeom prst="rect">
            <a:avLst/>
          </a:prstGeom>
          <a:noFill/>
        </p:spPr>
        <p:txBody>
          <a:bodyPr wrap="square">
            <a:spAutoFit/>
          </a:bodyPr>
          <a:lstStyle/>
          <a:p>
            <a:pPr algn="just"/>
            <a:endParaRPr lang="en-US" altLang="zh-CN" sz="1800" kern="100" dirty="0">
              <a:effectLst/>
              <a:latin typeface="Segoe UI" panose="020B0502040204020203" pitchFamily="34" charset="0"/>
              <a:ea typeface="等线" panose="02010600030101010101" pitchFamily="2" charset="-122"/>
              <a:cs typeface="Times New Roman" panose="02020603050405020304" pitchFamily="18" charset="0"/>
            </a:endParaRPr>
          </a:p>
          <a:p>
            <a:pPr algn="just"/>
            <a:r>
              <a:rPr lang="zh-CN" altLang="en-US" sz="3600" b="1" kern="100" dirty="0">
                <a:solidFill>
                  <a:srgbClr val="8BB3DB"/>
                </a:solidFill>
                <a:effectLst/>
                <a:latin typeface="Segoe UI" panose="020B0502040204020203" pitchFamily="34" charset="0"/>
                <a:ea typeface="等线" panose="02010600030101010101" pitchFamily="2" charset="-122"/>
                <a:cs typeface="Times New Roman" panose="02020603050405020304" pitchFamily="18" charset="0"/>
              </a:rPr>
              <a:t>语义分割的概念</a:t>
            </a:r>
            <a:endParaRPr lang="en-US" altLang="zh-CN" sz="3600" b="1" kern="100" dirty="0">
              <a:solidFill>
                <a:srgbClr val="8BB3DB"/>
              </a:solidFill>
              <a:effectLst/>
              <a:latin typeface="Segoe UI" panose="020B0502040204020203" pitchFamily="34" charset="0"/>
              <a:ea typeface="等线" panose="02010600030101010101" pitchFamily="2" charset="-122"/>
              <a:cs typeface="Times New Roman" panose="02020603050405020304" pitchFamily="18" charset="0"/>
            </a:endParaRPr>
          </a:p>
          <a:p>
            <a:pPr algn="just"/>
            <a:endParaRPr lang="en-US" altLang="zh-CN" sz="3600" b="1" kern="100" dirty="0">
              <a:effectLst/>
              <a:latin typeface="Segoe UI" panose="020B0502040204020203" pitchFamily="34" charset="0"/>
              <a:ea typeface="等线" panose="02010600030101010101" pitchFamily="2" charset="-122"/>
              <a:cs typeface="Times New Roman" panose="02020603050405020304" pitchFamily="18" charset="0"/>
            </a:endParaRPr>
          </a:p>
          <a:p>
            <a:pPr algn="just"/>
            <a:r>
              <a:rPr lang="en-US" altLang="zh-CN" sz="2800" kern="100" dirty="0" err="1">
                <a:effectLst/>
                <a:latin typeface="Segoe UI" panose="020B0502040204020203" pitchFamily="34" charset="0"/>
                <a:ea typeface="等线" panose="02010600030101010101" pitchFamily="2" charset="-122"/>
                <a:cs typeface="Times New Roman" panose="02020603050405020304" pitchFamily="18" charset="0"/>
              </a:rPr>
              <a:t>语义分割</a:t>
            </a:r>
            <a:r>
              <a:rPr lang="zh-CN" altLang="zh-CN" sz="2800" kern="100" dirty="0">
                <a:effectLst/>
                <a:latin typeface="Segoe UI" panose="020B0502040204020203" pitchFamily="34" charset="0"/>
                <a:ea typeface="等线" panose="02010600030101010101" pitchFamily="2" charset="-122"/>
                <a:cs typeface="Times New Roman" panose="02020603050405020304" pitchFamily="18" charset="0"/>
              </a:rPr>
              <a:t>结合了图像分类、目标检测和图像分割，通过一定的方法将图像分割成具有一定语义含义的区域块，并识别出每个区域块的语义类别，实现从底层到高层的语义推理过程，最终得到一幅具有逐像素语义标注的分割图像。</a:t>
            </a:r>
            <a:endParaRPr lang="en-US" altLang="zh-CN" sz="2800" kern="100" dirty="0">
              <a:effectLst/>
              <a:latin typeface="Segoe UI" panose="020B0502040204020203" pitchFamily="34" charset="0"/>
              <a:ea typeface="等线" panose="02010600030101010101" pitchFamily="2" charset="-122"/>
              <a:cs typeface="Times New Roman" panose="02020603050405020304" pitchFamily="18" charset="0"/>
            </a:endParaRPr>
          </a:p>
        </p:txBody>
      </p:sp>
      <p:pic>
        <p:nvPicPr>
          <p:cNvPr id="2" name="Picture 2" descr="图像语义分割(8)-Large Kernel Matters:通过全局卷积网络改进语义分割 - 知乎">
            <a:extLst>
              <a:ext uri="{FF2B5EF4-FFF2-40B4-BE49-F238E27FC236}">
                <a16:creationId xmlns:a16="http://schemas.microsoft.com/office/drawing/2014/main" id="{821B3C67-C2E3-BD9D-0DD4-F01B92ECF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60" y="3059079"/>
            <a:ext cx="5410822" cy="379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6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16850" y="-141797"/>
            <a:ext cx="11826381" cy="3570208"/>
          </a:xfrm>
          <a:prstGeom prst="rect">
            <a:avLst/>
          </a:prstGeom>
          <a:noFill/>
        </p:spPr>
        <p:txBody>
          <a:bodyPr wrap="square">
            <a:spAutoFit/>
          </a:bodyPr>
          <a:lstStyle/>
          <a:p>
            <a:pPr algn="just"/>
            <a:endParaRPr lang="en-US" altLang="zh-CN" sz="1800" kern="100" dirty="0">
              <a:effectLst/>
              <a:latin typeface="Segoe UI" panose="020B0502040204020203" pitchFamily="34" charset="0"/>
              <a:ea typeface="等线" panose="02010600030101010101" pitchFamily="2" charset="-122"/>
              <a:cs typeface="Times New Roman" panose="02020603050405020304" pitchFamily="18" charset="0"/>
            </a:endParaRPr>
          </a:p>
          <a:p>
            <a:pPr algn="just"/>
            <a:r>
              <a:rPr lang="zh-CN" altLang="en-US" sz="3600" b="1" kern="100" dirty="0">
                <a:solidFill>
                  <a:srgbClr val="8BB3DB"/>
                </a:solidFill>
                <a:effectLst/>
                <a:latin typeface="Segoe UI" panose="020B0502040204020203" pitchFamily="34" charset="0"/>
                <a:ea typeface="等线" panose="02010600030101010101" pitchFamily="2" charset="-122"/>
                <a:cs typeface="Times New Roman" panose="02020603050405020304" pitchFamily="18" charset="0"/>
              </a:rPr>
              <a:t>语义分割的概念</a:t>
            </a:r>
            <a:endParaRPr lang="en-US" altLang="zh-CN" sz="2800" kern="100" dirty="0">
              <a:solidFill>
                <a:srgbClr val="8BB3DB"/>
              </a:solidFill>
              <a:effectLst/>
              <a:latin typeface="Segoe UI" panose="020B0502040204020203" pitchFamily="34" charset="0"/>
              <a:ea typeface="等线" panose="02010600030101010101" pitchFamily="2" charset="-122"/>
              <a:cs typeface="Times New Roman" panose="02020603050405020304" pitchFamily="18" charset="0"/>
            </a:endParaRPr>
          </a:p>
          <a:p>
            <a:pPr algn="just"/>
            <a:endParaRPr lang="zh-CN" altLang="zh-CN" sz="2800" kern="100" dirty="0">
              <a:effectLst/>
              <a:latin typeface="Segoe UI" panose="020B0502040204020203" pitchFamily="34" charset="0"/>
              <a:ea typeface="等线" panose="02010600030101010101" pitchFamily="2" charset="-122"/>
              <a:cs typeface="Times New Roman" panose="02020603050405020304" pitchFamily="18" charset="0"/>
            </a:endParaRPr>
          </a:p>
          <a:p>
            <a:pPr algn="just"/>
            <a:r>
              <a:rPr lang="zh-CN" altLang="zh-CN" sz="2400" kern="100" dirty="0">
                <a:effectLst/>
                <a:latin typeface="Segoe UI" panose="020B0502040204020203" pitchFamily="34" charset="0"/>
                <a:ea typeface="等线" panose="02010600030101010101" pitchFamily="2" charset="-122"/>
                <a:cs typeface="Times New Roman" panose="02020603050405020304" pitchFamily="18" charset="0"/>
              </a:rPr>
              <a:t>图像语义分割方法有传统方法和基于卷积神经网络的方法，其中传统的语义分割方法又可以分为基于统计的方法和基于几何的方法。</a:t>
            </a:r>
            <a:endParaRPr lang="en-US" altLang="zh-CN" sz="2400" kern="100" dirty="0">
              <a:effectLst/>
              <a:latin typeface="Segoe UI" panose="020B0502040204020203" pitchFamily="34" charset="0"/>
              <a:ea typeface="等线" panose="02010600030101010101" pitchFamily="2" charset="-122"/>
              <a:cs typeface="Times New Roman" panose="02020603050405020304" pitchFamily="18" charset="0"/>
            </a:endParaRPr>
          </a:p>
          <a:p>
            <a:pPr algn="just"/>
            <a:endParaRPr lang="en-US" altLang="zh-CN" sz="2400" kern="100" dirty="0">
              <a:latin typeface="Segoe UI" panose="020B0502040204020203" pitchFamily="34" charset="0"/>
              <a:ea typeface="等线" panose="02010600030101010101" pitchFamily="2" charset="-122"/>
              <a:cs typeface="Times New Roman" panose="02020603050405020304" pitchFamily="18" charset="0"/>
            </a:endParaRPr>
          </a:p>
          <a:p>
            <a:pPr algn="just"/>
            <a:r>
              <a:rPr lang="zh-CN" altLang="zh-CN" sz="2400" kern="100" dirty="0">
                <a:effectLst/>
                <a:latin typeface="Segoe UI" panose="020B0502040204020203" pitchFamily="34" charset="0"/>
                <a:ea typeface="等线" panose="02010600030101010101" pitchFamily="2" charset="-122"/>
                <a:cs typeface="Times New Roman" panose="02020603050405020304" pitchFamily="18" charset="0"/>
              </a:rPr>
              <a:t>随着深度学习的发展，语义分割技术得到很大的进步，基于卷积神经网络的语义分割方法与传统的语义分割方法最大不同是，网络可以自动学习图像的特征，进行端到端的分类学习，大大提升语义分割的精确度</a:t>
            </a:r>
            <a:r>
              <a:rPr lang="zh-CN" altLang="en-US" sz="2400" kern="100" dirty="0">
                <a:latin typeface="Segoe UI" panose="020B0502040204020203" pitchFamily="34" charset="0"/>
                <a:ea typeface="等线" panose="02010600030101010101" pitchFamily="2" charset="-122"/>
                <a:cs typeface="Times New Roman" panose="02020603050405020304" pitchFamily="18" charset="0"/>
              </a:rPr>
              <a:t>。</a:t>
            </a:r>
            <a:endParaRPr lang="zh-CN" altLang="zh-CN" sz="2400" kern="100" dirty="0">
              <a:effectLst/>
              <a:latin typeface="Segoe UI" panose="020B0502040204020203" pitchFamily="34" charset="0"/>
              <a:ea typeface="等线" panose="02010600030101010101" pitchFamily="2" charset="-122"/>
              <a:cs typeface="Times New Roman" panose="02020603050405020304" pitchFamily="18" charset="0"/>
            </a:endParaRPr>
          </a:p>
        </p:txBody>
      </p:sp>
      <p:pic>
        <p:nvPicPr>
          <p:cNvPr id="4" name="Picture 2" descr="图像语义分割(8)-Large Kernel Matters:通过全局卷积网络改进语义分割 - 知乎">
            <a:extLst>
              <a:ext uri="{FF2B5EF4-FFF2-40B4-BE49-F238E27FC236}">
                <a16:creationId xmlns:a16="http://schemas.microsoft.com/office/drawing/2014/main" id="{F1F5CED0-4FED-269E-C011-3F996CA40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402" y="3428411"/>
            <a:ext cx="4884780" cy="342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01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2554545"/>
          </a:xfrm>
          <a:prstGeom prst="rect">
            <a:avLst/>
          </a:prstGeom>
          <a:noFill/>
        </p:spPr>
        <p:txBody>
          <a:bodyPr wrap="square">
            <a:spAutoFit/>
          </a:bodyPr>
          <a:lstStyle/>
          <a:p>
            <a:pPr algn="l"/>
            <a:r>
              <a:rPr lang="zh-CN" altLang="en-US" sz="3600" b="1" i="0" dirty="0">
                <a:solidFill>
                  <a:srgbClr val="8BB3DB"/>
                </a:solidFill>
                <a:effectLst/>
                <a:highlight>
                  <a:srgbClr val="FFFFFF"/>
                </a:highlight>
                <a:latin typeface="Segoe UI" panose="020B0502040204020203" pitchFamily="34" charset="0"/>
                <a:ea typeface="等线" panose="02010600030101010101" pitchFamily="2" charset="-122"/>
              </a:rPr>
              <a:t>基于全卷积的深度语义分割模型</a:t>
            </a:r>
            <a:endParaRPr lang="en-US" altLang="zh-CN" sz="3600" b="1" i="0" dirty="0">
              <a:solidFill>
                <a:srgbClr val="8BB3DB"/>
              </a:solidFill>
              <a:effectLst/>
              <a:highlight>
                <a:srgbClr val="FFFFFF"/>
              </a:highlight>
              <a:latin typeface="Segoe UI" panose="020B0502040204020203" pitchFamily="34" charset="0"/>
              <a:ea typeface="等线" panose="02010600030101010101" pitchFamily="2" charset="-122"/>
            </a:endParaRPr>
          </a:p>
          <a:p>
            <a:pPr algn="l"/>
            <a:endParaRPr lang="zh-CN" altLang="en-US" sz="36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基于全卷积的深度语义分割模型的主要特点是，</a:t>
            </a:r>
            <a:r>
              <a:rPr lang="zh-CN" altLang="en-US" sz="2800" b="1" i="0" dirty="0">
                <a:solidFill>
                  <a:srgbClr val="4D4D4D"/>
                </a:solidFill>
                <a:effectLst/>
                <a:highlight>
                  <a:srgbClr val="FFFFFF"/>
                </a:highlight>
                <a:latin typeface="Segoe UI" panose="020B0502040204020203" pitchFamily="34" charset="0"/>
                <a:ea typeface="等线" panose="02010600030101010101" pitchFamily="2" charset="-122"/>
              </a:rPr>
              <a:t>全卷积网络没有全连接层，全部由卷积层构成。</a:t>
            </a:r>
            <a:br>
              <a:rPr lang="zh-CN" altLang="en-US" sz="3200" b="0" i="0" dirty="0">
                <a:solidFill>
                  <a:srgbClr val="4D4D4D"/>
                </a:solidFill>
                <a:effectLst/>
                <a:highlight>
                  <a:srgbClr val="FFFFFF"/>
                </a:highlight>
                <a:latin typeface="Segoe UI" panose="020B0502040204020203" pitchFamily="34" charset="0"/>
                <a:ea typeface="等线" panose="02010600030101010101" pitchFamily="2" charset="-122"/>
              </a:rPr>
            </a:br>
            <a:endParaRPr lang="zh-CN" altLang="en-US" sz="3200" b="0" i="0" dirty="0">
              <a:solidFill>
                <a:srgbClr val="4D4D4D"/>
              </a:solidFill>
              <a:effectLst/>
              <a:highlight>
                <a:srgbClr val="FFFFFF"/>
              </a:highlight>
              <a:latin typeface="Segoe UI" panose="020B0502040204020203" pitchFamily="34" charset="0"/>
              <a:ea typeface="等线" panose="02010600030101010101" pitchFamily="2" charset="-122"/>
            </a:endParaRPr>
          </a:p>
        </p:txBody>
      </p:sp>
      <p:pic>
        <p:nvPicPr>
          <p:cNvPr id="2052" name="Picture 4" descr="Image result for ► 基于全卷积的扩张卷积语义分割模型">
            <a:extLst>
              <a:ext uri="{FF2B5EF4-FFF2-40B4-BE49-F238E27FC236}">
                <a16:creationId xmlns:a16="http://schemas.microsoft.com/office/drawing/2014/main" id="{54C6B444-6A3E-650D-5A4D-5F005874B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45" y="2210084"/>
            <a:ext cx="5099287" cy="442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92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4585871"/>
          </a:xfrm>
          <a:prstGeom prst="rect">
            <a:avLst/>
          </a:prstGeom>
          <a:noFill/>
        </p:spPr>
        <p:txBody>
          <a:bodyPr wrap="square">
            <a:spAutoFit/>
          </a:bodyPr>
          <a:lstStyle/>
          <a:p>
            <a:pPr algn="l"/>
            <a:r>
              <a:rPr lang="zh-CN" altLang="en-US" sz="3600" b="1" i="0" dirty="0">
                <a:solidFill>
                  <a:srgbClr val="8BB3DB"/>
                </a:solidFill>
                <a:effectLst/>
                <a:highlight>
                  <a:srgbClr val="FFFFFF"/>
                </a:highlight>
                <a:latin typeface="Segoe UI" panose="020B0502040204020203" pitchFamily="34" charset="0"/>
                <a:ea typeface="等线" panose="02010600030101010101" pitchFamily="2" charset="-122"/>
              </a:rPr>
              <a:t>主要思想</a:t>
            </a:r>
            <a:endParaRPr lang="en-US" altLang="zh-CN" sz="3600" b="1" i="0" dirty="0">
              <a:solidFill>
                <a:srgbClr val="8BB3DB"/>
              </a:solidFill>
              <a:effectLst/>
              <a:highlight>
                <a:srgbClr val="FFFFFF"/>
              </a:highlight>
              <a:latin typeface="Segoe UI" panose="020B0502040204020203" pitchFamily="34" charset="0"/>
              <a:ea typeface="等线" panose="02010600030101010101" pitchFamily="2" charset="-122"/>
            </a:endParaRPr>
          </a:p>
          <a:p>
            <a:pPr algn="l"/>
            <a:endParaRPr lang="zh-CN" altLang="en-US" sz="32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目前流行的深度网络，比如</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VGG</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Resnet</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等，由于</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pooling</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和卷积步长的存在，</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feature map</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会越来越小，导致损失一些细粒度的信息（低层</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feature map</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有较丰富的细粒度信息，高层</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feature map</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则拥有更抽象，粗粒度的信息）。</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en-US" altLang="zh-CN" sz="2800" dirty="0">
              <a:solidFill>
                <a:srgbClr val="4D4D4D"/>
              </a:solidFill>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对于分类问题而言，只需要深层的强语义信息就能表现较好，但是</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对于稠密预测问题，比如逐像素的</a:t>
            </a:r>
            <a:r>
              <a:rPr lang="zh-CN" altLang="en-US" sz="2800" b="0" i="0" u="none" strike="noStrike" dirty="0">
                <a:effectLst/>
                <a:highlight>
                  <a:srgbClr val="FFFFFF"/>
                </a:highlight>
                <a:latin typeface="Segoe UI" panose="020B0502040204020203" pitchFamily="34" charset="0"/>
                <a:ea typeface="等线" panose="02010600030101010101" pitchFamily="2" charset="-122"/>
              </a:rPr>
              <a:t>图像分割</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问题，除了需要强</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语义信息之外，还需要高空间分辨率。</a:t>
            </a:r>
          </a:p>
        </p:txBody>
      </p:sp>
    </p:spTree>
    <p:extLst>
      <p:ext uri="{BB962C8B-B14F-4D97-AF65-F5344CB8AC3E}">
        <p14:creationId xmlns:p14="http://schemas.microsoft.com/office/powerpoint/2010/main" val="92030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10026" y="90214"/>
            <a:ext cx="11826381" cy="5816977"/>
          </a:xfrm>
          <a:prstGeom prst="rect">
            <a:avLst/>
          </a:prstGeom>
          <a:noFill/>
        </p:spPr>
        <p:txBody>
          <a:bodyPr wrap="square">
            <a:spAutoFit/>
          </a:bodyPr>
          <a:lstStyle/>
          <a:p>
            <a:pPr algn="l"/>
            <a:r>
              <a:rPr lang="zh-CN" altLang="en-US" sz="3200" b="0" i="0" dirty="0">
                <a:solidFill>
                  <a:srgbClr val="4D4D4D"/>
                </a:solidFill>
                <a:effectLst/>
                <a:highlight>
                  <a:srgbClr val="FFFFFF"/>
                </a:highlight>
                <a:latin typeface="Segoe UI" panose="020B0502040204020203" pitchFamily="34" charset="0"/>
                <a:ea typeface="等线" panose="02010600030101010101" pitchFamily="2" charset="-122"/>
              </a:rPr>
              <a:t>针对这些问题，很多方法都提出了解决方案：</a:t>
            </a:r>
            <a:endParaRPr lang="en-US" altLang="zh-CN" sz="32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32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1</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、针对</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pooling</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下采样过程中</a:t>
            </a:r>
            <a:r>
              <a:rPr lang="zh-CN" altLang="en-US" sz="2800" i="0" dirty="0">
                <a:solidFill>
                  <a:srgbClr val="4D4D4D"/>
                </a:solidFill>
                <a:effectLst/>
                <a:highlight>
                  <a:srgbClr val="FFFFFF"/>
                </a:highlight>
                <a:latin typeface="Segoe UI" panose="020B0502040204020203" pitchFamily="34" charset="0"/>
                <a:ea typeface="等线" panose="02010600030101010101" pitchFamily="2" charset="-122"/>
              </a:rPr>
              <a:t>的分辨率损失，采用</a:t>
            </a:r>
            <a:r>
              <a:rPr lang="en-US" altLang="zh-CN" sz="2800" b="1" i="0" dirty="0">
                <a:solidFill>
                  <a:srgbClr val="8BB3DB"/>
                </a:solidFill>
                <a:effectLst/>
                <a:highlight>
                  <a:srgbClr val="FFFFFF"/>
                </a:highlight>
                <a:latin typeface="Segoe UI" panose="020B0502040204020203" pitchFamily="34" charset="0"/>
                <a:ea typeface="等线" panose="02010600030101010101" pitchFamily="2" charset="-122"/>
              </a:rPr>
              <a:t>deconvolution</a:t>
            </a:r>
            <a:r>
              <a:rPr lang="zh-CN" altLang="en-US" sz="2800" i="0" dirty="0">
                <a:solidFill>
                  <a:srgbClr val="4D4D4D"/>
                </a:solidFill>
                <a:effectLst/>
                <a:highlight>
                  <a:srgbClr val="FFFFFF"/>
                </a:highlight>
                <a:latin typeface="Segoe UI" panose="020B0502040204020203" pitchFamily="34" charset="0"/>
                <a:ea typeface="等线" panose="02010600030101010101" pitchFamily="2" charset="-122"/>
              </a:rPr>
              <a:t>恢复</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。但是却很难恢复位置信息。</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2</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r>
              <a:rPr lang="zh-CN" altLang="en-US" sz="2800" i="0" dirty="0">
                <a:solidFill>
                  <a:srgbClr val="4D4D4D"/>
                </a:solidFill>
                <a:effectLst/>
                <a:highlight>
                  <a:srgbClr val="FFFFFF"/>
                </a:highlight>
                <a:latin typeface="Segoe UI" panose="020B0502040204020203" pitchFamily="34" charset="0"/>
                <a:ea typeface="等线" panose="02010600030101010101" pitchFamily="2" charset="-122"/>
              </a:rPr>
              <a:t>使用</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空洞卷积</a:t>
            </a:r>
            <a:r>
              <a:rPr lang="zh-CN" altLang="en-US" sz="2800" i="0" dirty="0">
                <a:solidFill>
                  <a:srgbClr val="4D4D4D"/>
                </a:solidFill>
                <a:effectLst/>
                <a:highlight>
                  <a:srgbClr val="FFFFFF"/>
                </a:highlight>
                <a:latin typeface="Segoe UI" panose="020B0502040204020203" pitchFamily="34" charset="0"/>
                <a:ea typeface="等线" panose="02010600030101010101" pitchFamily="2" charset="-122"/>
              </a:rPr>
              <a:t>保持分辨率，增大感受野</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，但是这么做有两个</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缺点：</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A.</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明显增加了计算代价。</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B.</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空洞卷积是一种</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coarse sub-sampling</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，因此容易损</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失重要信息。</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endPar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3</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r>
              <a:rPr lang="zh-CN" altLang="en-US" sz="2800" i="0" dirty="0">
                <a:solidFill>
                  <a:srgbClr val="4D4D4D"/>
                </a:solidFill>
                <a:effectLst/>
                <a:highlight>
                  <a:srgbClr val="FFFFFF"/>
                </a:highlight>
                <a:latin typeface="Segoe UI" panose="020B0502040204020203" pitchFamily="34" charset="0"/>
                <a:ea typeface="等线" panose="02010600030101010101" pitchFamily="2" charset="-122"/>
              </a:rPr>
              <a:t>通过</a:t>
            </a:r>
            <a:r>
              <a:rPr lang="en-US" altLang="zh-CN" sz="2800" b="1" i="0" dirty="0">
                <a:solidFill>
                  <a:srgbClr val="8BB3DB"/>
                </a:solidFill>
                <a:effectLst/>
                <a:highlight>
                  <a:srgbClr val="FFFFFF"/>
                </a:highlight>
                <a:latin typeface="Segoe UI" panose="020B0502040204020203" pitchFamily="34" charset="0"/>
                <a:ea typeface="等线" panose="02010600030101010101" pitchFamily="2" charset="-122"/>
              </a:rPr>
              <a:t>skip connection</a:t>
            </a:r>
            <a:r>
              <a:rPr lang="zh-CN" altLang="en-US" sz="2800" i="0" dirty="0">
                <a:solidFill>
                  <a:srgbClr val="4D4D4D"/>
                </a:solidFill>
                <a:effectLst/>
                <a:highlight>
                  <a:srgbClr val="FFFFFF"/>
                </a:highlight>
                <a:latin typeface="Segoe UI" panose="020B0502040204020203" pitchFamily="34" charset="0"/>
                <a:ea typeface="等线" panose="02010600030101010101" pitchFamily="2" charset="-122"/>
              </a:rPr>
              <a:t>来产生高分辨率的</a:t>
            </a:r>
            <a:endParaRPr lang="en-US" altLang="zh-CN" sz="280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800" i="0" dirty="0">
                <a:solidFill>
                  <a:srgbClr val="4D4D4D"/>
                </a:solidFill>
                <a:effectLst/>
                <a:highlight>
                  <a:srgbClr val="FFFFFF"/>
                </a:highlight>
                <a:latin typeface="Segoe UI" panose="020B0502040204020203" pitchFamily="34" charset="0"/>
                <a:ea typeface="等线" panose="02010600030101010101" pitchFamily="2" charset="-122"/>
              </a:rPr>
              <a:t>预测</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a:t>
            </a:r>
          </a:p>
        </p:txBody>
      </p:sp>
    </p:spTree>
    <p:extLst>
      <p:ext uri="{BB962C8B-B14F-4D97-AF65-F5344CB8AC3E}">
        <p14:creationId xmlns:p14="http://schemas.microsoft.com/office/powerpoint/2010/main" val="238636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3170099"/>
          </a:xfrm>
          <a:prstGeom prst="rect">
            <a:avLst/>
          </a:prstGeom>
          <a:noFill/>
        </p:spPr>
        <p:txBody>
          <a:bodyPr wrap="square">
            <a:spAutoFit/>
          </a:bodyPr>
          <a:lstStyle/>
          <a:p>
            <a:pPr algn="l"/>
            <a:r>
              <a:rPr lang="zh-CN" altLang="en-US" sz="3200" b="1" i="0" dirty="0">
                <a:solidFill>
                  <a:srgbClr val="8BB3DB"/>
                </a:solidFill>
                <a:effectLst/>
                <a:highlight>
                  <a:srgbClr val="FFFFFF"/>
                </a:highlight>
                <a:latin typeface="Segoe UI" panose="020B0502040204020203" pitchFamily="34" charset="0"/>
                <a:ea typeface="等线" panose="02010600030101010101" pitchFamily="2" charset="-122"/>
              </a:rPr>
              <a:t>► 基于全卷积的对称语义分割模型</a:t>
            </a:r>
          </a:p>
          <a:p>
            <a:pPr algn="l"/>
            <a:r>
              <a:rPr lang="en-US" altLang="zh-CN" sz="2800" b="0" i="0" dirty="0">
                <a:solidFill>
                  <a:srgbClr val="8BB3DB"/>
                </a:solidFill>
                <a:effectLst/>
                <a:highlight>
                  <a:srgbClr val="FFFFFF"/>
                </a:highlight>
                <a:latin typeface="Segoe UI" panose="020B0502040204020203" pitchFamily="34" charset="0"/>
                <a:ea typeface="等线" panose="02010600030101010101" pitchFamily="2" charset="-122"/>
              </a:rPr>
              <a:t>1.FCN</a:t>
            </a:r>
          </a:p>
          <a:p>
            <a:pPr algn="l"/>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首先将一幅 </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RGB </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图像输入到卷积神经网络后，经过多次卷积及池化过程得到一系列的特征图，然后利用反卷积层对最后一个卷积层得到的特征图进行上采样，使得上采样后特征图与原图像的大小一样，从而实现对特征图上的每个像素值进行预测的同时保留其在原图像中的空间位置信息，最后对上采样特征图进行逐像素分类，逐个像素计算 </a:t>
            </a:r>
            <a:r>
              <a:rPr lang="en-US" altLang="zh-CN" sz="2800" b="0" i="0" dirty="0" err="1">
                <a:solidFill>
                  <a:srgbClr val="4D4D4D"/>
                </a:solidFill>
                <a:effectLst/>
                <a:highlight>
                  <a:srgbClr val="FFFFFF"/>
                </a:highlight>
                <a:latin typeface="Segoe UI" panose="020B0502040204020203" pitchFamily="34" charset="0"/>
                <a:ea typeface="等线" panose="02010600030101010101" pitchFamily="2" charset="-122"/>
              </a:rPr>
              <a:t>softmax</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 </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分类损失。</a:t>
            </a:r>
          </a:p>
        </p:txBody>
      </p:sp>
      <p:pic>
        <p:nvPicPr>
          <p:cNvPr id="3076" name="Picture 4" descr="cv语义分割全卷积神经网络fcn（更新ing）(代码片段)">
            <a:extLst>
              <a:ext uri="{FF2B5EF4-FFF2-40B4-BE49-F238E27FC236}">
                <a16:creationId xmlns:a16="http://schemas.microsoft.com/office/drawing/2014/main" id="{FBD1BF3D-572A-056B-942A-7ED798330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32" y="3712689"/>
            <a:ext cx="7277100" cy="275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88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82809" y="117510"/>
            <a:ext cx="11826381" cy="3231654"/>
          </a:xfrm>
          <a:prstGeom prst="rect">
            <a:avLst/>
          </a:prstGeom>
          <a:noFill/>
        </p:spPr>
        <p:txBody>
          <a:bodyPr wrap="square">
            <a:spAutoFit/>
          </a:bodyPr>
          <a:lstStyle/>
          <a:p>
            <a:pPr algn="l"/>
            <a:r>
              <a:rPr lang="zh-CN" altLang="en-US" sz="3200" b="0" i="0" dirty="0">
                <a:solidFill>
                  <a:srgbClr val="8BB3DB"/>
                </a:solidFill>
                <a:effectLst/>
                <a:highlight>
                  <a:srgbClr val="FFFFFF"/>
                </a:highlight>
                <a:latin typeface="Segoe UI" panose="020B0502040204020203" pitchFamily="34" charset="0"/>
                <a:ea typeface="等线" panose="02010600030101010101" pitchFamily="2" charset="-122"/>
              </a:rPr>
              <a:t>主要特点：</a:t>
            </a:r>
            <a:endParaRPr lang="en-US" altLang="zh-CN" sz="3200" b="0" i="0" dirty="0">
              <a:solidFill>
                <a:srgbClr val="8BB3DB"/>
              </a:solidFill>
              <a:effectLst/>
              <a:highlight>
                <a:srgbClr val="FFFFFF"/>
              </a:highlight>
              <a:latin typeface="Segoe UI" panose="020B0502040204020203" pitchFamily="34" charset="0"/>
              <a:ea typeface="等线" panose="02010600030101010101" pitchFamily="2" charset="-122"/>
            </a:endParaRPr>
          </a:p>
          <a:p>
            <a:pPr algn="l"/>
            <a:endParaRPr lang="zh-CN" altLang="en-US" sz="3200" b="0" i="0" dirty="0">
              <a:solidFill>
                <a:srgbClr val="8BB3DB"/>
              </a:solidFill>
              <a:effectLst/>
              <a:highlight>
                <a:srgbClr val="FFFFFF"/>
              </a:highlight>
              <a:latin typeface="Segoe UI" panose="020B0502040204020203" pitchFamily="34" charset="0"/>
              <a:ea typeface="等线" panose="02010600030101010101" pitchFamily="2" charset="-122"/>
            </a:endParaRPr>
          </a:p>
          <a:p>
            <a:pPr algn="l"/>
            <a:r>
              <a:rPr lang="en-US" altLang="zh-CN" sz="2800" i="0" dirty="0">
                <a:solidFill>
                  <a:srgbClr val="4D4D4D"/>
                </a:solidFill>
                <a:effectLst/>
                <a:highlight>
                  <a:srgbClr val="FFFFFF"/>
                </a:highlight>
                <a:latin typeface="Segoe UI" panose="020B0502040204020203" pitchFamily="34" charset="0"/>
                <a:ea typeface="等线" panose="02010600030101010101" pitchFamily="2" charset="-122"/>
              </a:rPr>
              <a:t>(1)</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不含全连接层</a:t>
            </a:r>
            <a:r>
              <a:rPr lang="en-US" altLang="zh-CN" sz="2800" b="1" i="0" dirty="0">
                <a:solidFill>
                  <a:srgbClr val="8BB3DB"/>
                </a:solidFill>
                <a:effectLst/>
                <a:highlight>
                  <a:srgbClr val="FFFFFF"/>
                </a:highlight>
                <a:latin typeface="Segoe UI" panose="020B0502040204020203" pitchFamily="34" charset="0"/>
                <a:ea typeface="等线" panose="02010600030101010101" pitchFamily="2" charset="-122"/>
              </a:rPr>
              <a:t>(fc)</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的全卷积</a:t>
            </a:r>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(fully conv)</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网络。从而可适应任意尺寸输入。</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buFont typeface="Arial" panose="020B0604020202020204" pitchFamily="34" charset="0"/>
              <a:buChar char="•"/>
            </a:pPr>
            <a:endPar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(2)</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引入增大数据尺寸的</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反卷积</a:t>
            </a:r>
            <a:r>
              <a:rPr lang="en-US" altLang="zh-CN" sz="2800" b="1" i="0" dirty="0">
                <a:solidFill>
                  <a:srgbClr val="8BB3DB"/>
                </a:solidFill>
                <a:effectLst/>
                <a:highlight>
                  <a:srgbClr val="FFFFFF"/>
                </a:highlight>
                <a:latin typeface="Segoe UI" panose="020B0502040204020203" pitchFamily="34" charset="0"/>
                <a:ea typeface="等线" panose="02010600030101010101" pitchFamily="2" charset="-122"/>
              </a:rPr>
              <a:t>(</a:t>
            </a:r>
            <a:r>
              <a:rPr lang="en-US" altLang="zh-CN" sz="2800" b="1" i="0" dirty="0" err="1">
                <a:solidFill>
                  <a:srgbClr val="8BB3DB"/>
                </a:solidFill>
                <a:effectLst/>
                <a:highlight>
                  <a:srgbClr val="FFFFFF"/>
                </a:highlight>
                <a:latin typeface="Segoe UI" panose="020B0502040204020203" pitchFamily="34" charset="0"/>
                <a:ea typeface="等线" panose="02010600030101010101" pitchFamily="2" charset="-122"/>
              </a:rPr>
              <a:t>deconv</a:t>
            </a:r>
            <a:r>
              <a:rPr lang="en-US" altLang="zh-CN" sz="2800" b="1" i="0" dirty="0">
                <a:solidFill>
                  <a:srgbClr val="8BB3DB"/>
                </a:solidFill>
                <a:effectLst/>
                <a:highlight>
                  <a:srgbClr val="FFFFFF"/>
                </a:highlight>
                <a:latin typeface="Segoe UI" panose="020B0502040204020203" pitchFamily="34" charset="0"/>
                <a:ea typeface="等线" panose="02010600030101010101" pitchFamily="2" charset="-122"/>
              </a:rPr>
              <a:t>)</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层</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，能够输出精细的结果。</a:t>
            </a:r>
            <a:endPar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buFont typeface="Arial" panose="020B0604020202020204" pitchFamily="34" charset="0"/>
              <a:buChar char="•"/>
            </a:pPr>
            <a:endPar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en-US" altLang="zh-CN" sz="2800" b="0" i="0" dirty="0">
                <a:solidFill>
                  <a:srgbClr val="4D4D4D"/>
                </a:solidFill>
                <a:effectLst/>
                <a:highlight>
                  <a:srgbClr val="FFFFFF"/>
                </a:highlight>
                <a:latin typeface="Segoe UI" panose="020B0502040204020203" pitchFamily="34" charset="0"/>
                <a:ea typeface="等线" panose="02010600030101010101" pitchFamily="2" charset="-122"/>
              </a:rPr>
              <a:t>(3)</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结合不同深度层结果的</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跳级</a:t>
            </a:r>
            <a:r>
              <a:rPr lang="en-US" altLang="zh-CN" sz="2800" b="1" i="0" dirty="0">
                <a:solidFill>
                  <a:srgbClr val="8BB3DB"/>
                </a:solidFill>
                <a:effectLst/>
                <a:highlight>
                  <a:srgbClr val="FFFFFF"/>
                </a:highlight>
                <a:latin typeface="Segoe UI" panose="020B0502040204020203" pitchFamily="34" charset="0"/>
                <a:ea typeface="等线" panose="02010600030101010101" pitchFamily="2" charset="-122"/>
              </a:rPr>
              <a:t>(skip)</a:t>
            </a:r>
            <a:r>
              <a:rPr lang="zh-CN" altLang="en-US" sz="2800" b="1" i="0" dirty="0">
                <a:solidFill>
                  <a:srgbClr val="8BB3DB"/>
                </a:solidFill>
                <a:effectLst/>
                <a:highlight>
                  <a:srgbClr val="FFFFFF"/>
                </a:highlight>
                <a:latin typeface="Segoe UI" panose="020B0502040204020203" pitchFamily="34" charset="0"/>
                <a:ea typeface="等线" panose="02010600030101010101" pitchFamily="2" charset="-122"/>
              </a:rPr>
              <a:t>结构</a:t>
            </a:r>
            <a:r>
              <a:rPr lang="zh-CN" altLang="en-US" sz="2800" b="0" i="0" dirty="0">
                <a:solidFill>
                  <a:srgbClr val="4D4D4D"/>
                </a:solidFill>
                <a:effectLst/>
                <a:highlight>
                  <a:srgbClr val="FFFFFF"/>
                </a:highlight>
                <a:latin typeface="Segoe UI" panose="020B0502040204020203" pitchFamily="34" charset="0"/>
                <a:ea typeface="等线" panose="02010600030101010101" pitchFamily="2" charset="-122"/>
              </a:rPr>
              <a:t>。同时确保鲁棒性和精确性</a:t>
            </a:r>
          </a:p>
        </p:txBody>
      </p:sp>
    </p:spTree>
    <p:extLst>
      <p:ext uri="{BB962C8B-B14F-4D97-AF65-F5344CB8AC3E}">
        <p14:creationId xmlns:p14="http://schemas.microsoft.com/office/powerpoint/2010/main" val="50779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5E9AA22-7449-3B86-903F-58E32781C068}"/>
              </a:ext>
            </a:extLst>
          </p:cNvPr>
          <p:cNvSpPr txBox="1"/>
          <p:nvPr/>
        </p:nvSpPr>
        <p:spPr>
          <a:xfrm>
            <a:off x="178265" y="103862"/>
            <a:ext cx="11826381" cy="2923877"/>
          </a:xfrm>
          <a:prstGeom prst="rect">
            <a:avLst/>
          </a:prstGeom>
          <a:noFill/>
        </p:spPr>
        <p:txBody>
          <a:bodyPr wrap="square">
            <a:spAutoFit/>
          </a:bodyPr>
          <a:lstStyle/>
          <a:p>
            <a:pPr algn="l"/>
            <a:r>
              <a:rPr lang="en-US" altLang="zh-CN" sz="3200" b="1" i="0" dirty="0">
                <a:solidFill>
                  <a:srgbClr val="8BB3DB"/>
                </a:solidFill>
                <a:effectLst/>
                <a:highlight>
                  <a:srgbClr val="FFFFFF"/>
                </a:highlight>
                <a:latin typeface="Segoe UI" panose="020B0502040204020203" pitchFamily="34" charset="0"/>
                <a:ea typeface="等线" panose="02010600030101010101" pitchFamily="2" charset="-122"/>
              </a:rPr>
              <a:t>2.SegNet</a:t>
            </a:r>
          </a:p>
          <a:p>
            <a:pPr algn="l"/>
            <a:endParaRPr lang="en-US" altLang="zh-CN" sz="3200" b="1" i="0" dirty="0">
              <a:solidFill>
                <a:srgbClr val="4D4D4D"/>
              </a:solidFill>
              <a:effectLst/>
              <a:highlight>
                <a:srgbClr val="FFFFFF"/>
              </a:highlight>
              <a:latin typeface="Segoe UI" panose="020B0502040204020203" pitchFamily="34" charset="0"/>
              <a:ea typeface="等线" panose="02010600030101010101" pitchFamily="2" charset="-122"/>
            </a:endParaRPr>
          </a:p>
          <a:p>
            <a:pPr algn="l"/>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针对 </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FCN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在语义分割时感受野固定和分割物体细节容易丢失或被平滑的问题， </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SegNet</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被提出。</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SegNet</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和</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FCN</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思路十分相似，编码部分主要由</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VGG16</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网络的前 </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13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个卷积层和 </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5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个池化层组成，解码部分同样也由 </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13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个卷积层和 </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5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个上采样层组成，最后一个解码器输出的高维特征被送到可训练的</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softmax</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分类器中，用于分类每个独立的像素。特别地，</a:t>
            </a:r>
            <a:r>
              <a:rPr lang="en-US" altLang="zh-CN" sz="2400" b="0" i="0" dirty="0" err="1">
                <a:solidFill>
                  <a:srgbClr val="4D4D4D"/>
                </a:solidFill>
                <a:effectLst/>
                <a:highlight>
                  <a:srgbClr val="FFFFFF"/>
                </a:highlight>
                <a:latin typeface="Segoe UI" panose="020B0502040204020203" pitchFamily="34" charset="0"/>
                <a:ea typeface="等线" panose="02010600030101010101" pitchFamily="2" charset="-122"/>
              </a:rPr>
              <a:t>SegNet</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网络采用了 </a:t>
            </a:r>
            <a:r>
              <a:rPr lang="en-US" altLang="zh-CN" sz="2400" b="0" i="0" dirty="0">
                <a:solidFill>
                  <a:srgbClr val="4D4D4D"/>
                </a:solidFill>
                <a:effectLst/>
                <a:highlight>
                  <a:srgbClr val="FFFFFF"/>
                </a:highlight>
                <a:latin typeface="Segoe UI" panose="020B0502040204020203" pitchFamily="34" charset="0"/>
                <a:ea typeface="等线" panose="02010600030101010101" pitchFamily="2" charset="-122"/>
              </a:rPr>
              <a:t>pooling indices </a:t>
            </a:r>
            <a:r>
              <a:rPr lang="zh-CN" altLang="en-US" sz="2400" b="0" i="0" dirty="0">
                <a:solidFill>
                  <a:srgbClr val="4D4D4D"/>
                </a:solidFill>
                <a:effectLst/>
                <a:highlight>
                  <a:srgbClr val="FFFFFF"/>
                </a:highlight>
                <a:latin typeface="Segoe UI" panose="020B0502040204020203" pitchFamily="34" charset="0"/>
                <a:ea typeface="等线" panose="02010600030101010101" pitchFamily="2" charset="-122"/>
              </a:rPr>
              <a:t>来保存图像的轮廓信息，降低了参数数量。</a:t>
            </a:r>
          </a:p>
        </p:txBody>
      </p:sp>
      <p:pic>
        <p:nvPicPr>
          <p:cNvPr id="4098" name="Picture 2" descr="The basic parts of the SegNet architecture, adapted from [3]">
            <a:extLst>
              <a:ext uri="{FF2B5EF4-FFF2-40B4-BE49-F238E27FC236}">
                <a16:creationId xmlns:a16="http://schemas.microsoft.com/office/drawing/2014/main" id="{5BB8D5FA-B20A-0848-C74A-F39F03B06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05" y="3181596"/>
            <a:ext cx="6530453" cy="357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06922"/>
      </p:ext>
    </p:extLst>
  </p:cSld>
  <p:clrMapOvr>
    <a:masterClrMapping/>
  </p:clrMapOvr>
</p:sld>
</file>

<file path=ppt/theme/theme1.xml><?xml version="1.0" encoding="utf-8"?>
<a:theme xmlns:a="http://schemas.openxmlformats.org/drawingml/2006/main" name="1_Office 主题">
  <a:themeElements>
    <a:clrScheme name="Custom 235">
      <a:dk1>
        <a:sysClr val="windowText" lastClr="000000"/>
      </a:dk1>
      <a:lt1>
        <a:sysClr val="window" lastClr="FFFFFF"/>
      </a:lt1>
      <a:dk2>
        <a:srgbClr val="44546A"/>
      </a:dk2>
      <a:lt2>
        <a:srgbClr val="FAF6F5"/>
      </a:lt2>
      <a:accent1>
        <a:srgbClr val="72D5E3"/>
      </a:accent1>
      <a:accent2>
        <a:srgbClr val="EECCAC"/>
      </a:accent2>
      <a:accent3>
        <a:srgbClr val="EC7276"/>
      </a:accent3>
      <a:accent4>
        <a:srgbClr val="ABE373"/>
      </a:accent4>
      <a:accent5>
        <a:srgbClr val="FF9B5D"/>
      </a:accent5>
      <a:accent6>
        <a:srgbClr val="77A4E7"/>
      </a:accent6>
      <a:hlink>
        <a:srgbClr val="72D5E3"/>
      </a:hlink>
      <a:folHlink>
        <a:srgbClr val="72D5E3"/>
      </a:folHlink>
    </a:clrScheme>
    <a:fontScheme name="font">
      <a:majorFont>
        <a:latin typeface="Segoe UI"/>
        <a:ea typeface="等线"/>
        <a:cs typeface=""/>
      </a:majorFont>
      <a:minorFont>
        <a:latin typeface="Segoe UI"/>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087039_TF34333053" id="{E76B8BCF-CAE2-4334-8FAD-E911376386B2}" vid="{C75B8A38-D41B-4047-A9E9-55BD5972E80E}"/>
    </a:ext>
  </a:extLst>
</a:theme>
</file>

<file path=ppt/theme/theme2.xml><?xml version="1.0" encoding="utf-8"?>
<a:theme xmlns:a="http://schemas.openxmlformats.org/drawingml/2006/main" name="OfficePLUS-V2-f1287e5c-14e8-4c8a-9123-43d1a2584c13">
  <a:themeElements>
    <a:clrScheme name="房利美">
      <a:dk1>
        <a:srgbClr val="000000"/>
      </a:dk1>
      <a:lt1>
        <a:srgbClr val="FFFFFF"/>
      </a:lt1>
      <a:dk2>
        <a:srgbClr val="768394"/>
      </a:dk2>
      <a:lt2>
        <a:srgbClr val="F0F0F0"/>
      </a:lt2>
      <a:accent1>
        <a:srgbClr val="3E81C3"/>
      </a:accent1>
      <a:accent2>
        <a:srgbClr val="14879E"/>
      </a:accent2>
      <a:accent3>
        <a:srgbClr val="3EA592"/>
      </a:accent3>
      <a:accent4>
        <a:srgbClr val="5066A2"/>
      </a:accent4>
      <a:accent5>
        <a:srgbClr val="5E5CA2"/>
      </a:accent5>
      <a:accent6>
        <a:srgbClr val="768394"/>
      </a:accent6>
      <a:hlink>
        <a:srgbClr val="4276AA"/>
      </a:hlink>
      <a:folHlink>
        <a:srgbClr val="BFBFBF"/>
      </a:folHlink>
    </a:clrScheme>
    <a:fontScheme name="font">
      <a:majorFont>
        <a:latin typeface="Segoe UI"/>
        <a:ea typeface="等线"/>
        <a:cs typeface=""/>
      </a:majorFont>
      <a:minorFont>
        <a:latin typeface="Segoe UI"/>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PLUS-V2-f1287e5c-14e8-4c8a-9123-43d1a2584c13" id="{EF868AE5-93D3-43E4-8D08-9F92438F64DB}" vid="{653CDC0D-0C18-4A43-B912-A8CD34D9598B}"/>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B28B7D-B36D-4BFF-B46F-FA322EDA055D}">
  <ds:schemaRefs>
    <ds:schemaRef ds:uri="http://schemas.microsoft.com/sharepoint/v3/contenttype/forms"/>
  </ds:schemaRefs>
</ds:datastoreItem>
</file>

<file path=customXml/itemProps2.xml><?xml version="1.0" encoding="utf-8"?>
<ds:datastoreItem xmlns:ds="http://schemas.openxmlformats.org/officeDocument/2006/customXml" ds:itemID="{FD51B915-B752-4B7C-BA7F-CCFB347FFE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E2710F-C3EF-4E8A-B5E7-534C1A52C80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项目里程碑时间线</Template>
  <TotalTime>213</TotalTime>
  <Words>1441</Words>
  <Application>Microsoft Office PowerPoint</Application>
  <PresentationFormat>宽屏</PresentationFormat>
  <Paragraphs>95</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17</vt:i4>
      </vt:variant>
    </vt:vector>
  </HeadingPairs>
  <TitlesOfParts>
    <vt:vector size="22" baseType="lpstr">
      <vt:lpstr>Microsoft YaHei UI</vt:lpstr>
      <vt:lpstr>Arial</vt:lpstr>
      <vt:lpstr>Segoe UI</vt:lpstr>
      <vt:lpstr>1_Office 主题</vt:lpstr>
      <vt:lpstr>OfficePLUS-V2-f1287e5c-14e8-4c8a-9123-43d1a2584c13</vt:lpstr>
      <vt:lpstr>语义分割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鸿昆 刘</dc:creator>
  <cp:lastModifiedBy>鸿昆 刘</cp:lastModifiedBy>
  <cp:revision>36</cp:revision>
  <dcterms:created xsi:type="dcterms:W3CDTF">2024-05-28T07:54:44Z</dcterms:created>
  <dcterms:modified xsi:type="dcterms:W3CDTF">2024-07-10T14:10:20Z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