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PT Sans Narrow"/>
      <p:regular r:id="rId18"/>
      <p:bold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5BE4794-0D46-405F-90E1-A4F20224DC79}">
  <a:tblStyle styleId="{E5BE4794-0D46-405F-90E1-A4F20224DC7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5.xml"/><Relationship Id="rId22" Type="http://schemas.openxmlformats.org/officeDocument/2006/relationships/font" Target="fonts/OpenSans-italic.fntdata"/><Relationship Id="rId10" Type="http://schemas.openxmlformats.org/officeDocument/2006/relationships/slide" Target="slides/slide4.xml"/><Relationship Id="rId21" Type="http://schemas.openxmlformats.org/officeDocument/2006/relationships/font" Target="fonts/OpenSans-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PTSansNarrow-bold.fntdata"/><Relationship Id="rId6" Type="http://schemas.openxmlformats.org/officeDocument/2006/relationships/notesMaster" Target="notesMasters/notesMaster1.xml"/><Relationship Id="rId18" Type="http://schemas.openxmlformats.org/officeDocument/2006/relationships/font" Target="fonts/PTSansNarrow-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a0e2e2f3c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a0e2e2f3c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a0e2e2f3c1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a0e2e2f3c1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a0e2e2f3c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a0e2e2f3c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a0e2e2f3c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a0e2e2f3c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a0e2e2f3c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a0e2e2f3c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a0e2e2f3c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a0e2e2f3c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four parks had recorded observations of all 5.5k species, but Yellowstone again had the most observations per species total. However, the proportion of observed species for each species category was the same across all four parks - meaning there wasn’t one park that had far more vascular plants observed, for example.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a0e2e2f3c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a0e2e2f3c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removed Vascular Plants from this chart because the observed density of Vascular Plants was much higher than all other species types. Bryce National Park had the highest observed density of species per acre, though again the proportions of each species were quite similar across the four parks.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a0e2e2f3c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a0e2e2f3c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differences in mean observation levels for endangered versus non-endangered species were all statistically significant, with the possible exception of fish, where the sample size for endangered species was small. More details on process can be found in the </a:t>
            </a:r>
            <a:r>
              <a:rPr lang="en"/>
              <a:t>appendix</a:t>
            </a:r>
            <a:r>
              <a:rPr lang="en"/>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a0e2e2f3c1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a0e2e2f3c1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a0e2e2f3c1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a0e2e2f3c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nationalparkobsessed.com/national-parks-by-siz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Biodiversity in National Parks</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Data Analysis and Conclusions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Further Research and Suggestions</a:t>
            </a:r>
            <a:endParaRPr/>
          </a:p>
        </p:txBody>
      </p:sp>
      <p:sp>
        <p:nvSpPr>
          <p:cNvPr id="124" name="Google Shape;124;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observational data used in this analysis was for a seven-day period. Using observation data for many periods over the course of a year would give a better idea about the behaviors of these species.</a:t>
            </a:r>
            <a:endParaRPr/>
          </a:p>
          <a:p>
            <a:pPr indent="-342900" lvl="0" marL="457200" rtl="0" algn="l">
              <a:spcBef>
                <a:spcPts val="0"/>
              </a:spcBef>
              <a:spcAft>
                <a:spcPts val="0"/>
              </a:spcAft>
              <a:buSzPts val="1800"/>
              <a:buChar char="●"/>
            </a:pPr>
            <a:r>
              <a:rPr lang="en"/>
              <a:t>We know that Bryce has the highest observed density of species. Is this because it is truly more dense in wildlife, or because it is smaller and therefore easier to observe in?</a:t>
            </a:r>
            <a:endParaRPr/>
          </a:p>
          <a:p>
            <a:pPr indent="-342900" lvl="0" marL="457200" rtl="0" algn="l">
              <a:spcBef>
                <a:spcPts val="0"/>
              </a:spcBef>
              <a:spcAft>
                <a:spcPts val="0"/>
              </a:spcAft>
              <a:buSzPts val="1800"/>
              <a:buChar char="●"/>
            </a:pPr>
            <a:r>
              <a:rPr lang="en"/>
              <a:t>Is there observational data for these species from areas around the parks with </a:t>
            </a:r>
            <a:r>
              <a:rPr lang="en"/>
              <a:t>similar</a:t>
            </a:r>
            <a:r>
              <a:rPr lang="en"/>
              <a:t> </a:t>
            </a:r>
            <a:r>
              <a:rPr lang="en"/>
              <a:t>geography? If so, we would be able to see if the protected status of the parks lead to more observations per species or per acre.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a:t>
            </a:r>
            <a:endParaRPr/>
          </a:p>
        </p:txBody>
      </p:sp>
      <p:sp>
        <p:nvSpPr>
          <p:cNvPr id="130" name="Google Shape;130;p23"/>
          <p:cNvSpPr txBox="1"/>
          <p:nvPr>
            <p:ph idx="1" type="body"/>
          </p:nvPr>
        </p:nvSpPr>
        <p:spPr>
          <a:xfrm>
            <a:off x="311700" y="1266325"/>
            <a:ext cx="8520600" cy="3406500"/>
          </a:xfrm>
          <a:prstGeom prst="rect">
            <a:avLst/>
          </a:prstGeom>
        </p:spPr>
        <p:txBody>
          <a:bodyPr anchorCtr="0" anchor="t" bIns="91425" lIns="91425" spcFirstLastPara="1" rIns="91425" wrap="square" tIns="91425">
            <a:normAutofit fontScale="92500" lnSpcReduction="20000"/>
          </a:bodyPr>
          <a:lstStyle/>
          <a:p>
            <a:pPr indent="-322580" lvl="0" marL="457200" rtl="0" algn="l">
              <a:spcBef>
                <a:spcPts val="0"/>
              </a:spcBef>
              <a:spcAft>
                <a:spcPts val="0"/>
              </a:spcAft>
              <a:buSzPct val="100000"/>
              <a:buChar char="●"/>
            </a:pPr>
            <a:r>
              <a:rPr lang="en" sz="1600"/>
              <a:t>Source for park size in acres: </a:t>
            </a:r>
            <a:r>
              <a:rPr lang="en" sz="1600" u="sng">
                <a:solidFill>
                  <a:schemeClr val="hlink"/>
                </a:solidFill>
                <a:hlinkClick r:id="rId3"/>
              </a:rPr>
              <a:t>nationalparkobsessed.com/national-parks-by-size/</a:t>
            </a:r>
            <a:endParaRPr sz="1600"/>
          </a:p>
          <a:p>
            <a:pPr indent="-322580" lvl="0" marL="457200" rtl="0" algn="l">
              <a:spcBef>
                <a:spcPts val="0"/>
              </a:spcBef>
              <a:spcAft>
                <a:spcPts val="0"/>
              </a:spcAft>
              <a:buSzPct val="100000"/>
              <a:buChar char="●"/>
            </a:pPr>
            <a:r>
              <a:rPr lang="en" sz="1600"/>
              <a:t>The observations and species_data csv files are available in the project repository</a:t>
            </a:r>
            <a:endParaRPr sz="1600"/>
          </a:p>
          <a:p>
            <a:pPr indent="-322580" lvl="0" marL="457200" rtl="0" algn="l">
              <a:spcBef>
                <a:spcPts val="0"/>
              </a:spcBef>
              <a:spcAft>
                <a:spcPts val="0"/>
              </a:spcAft>
              <a:buSzPct val="100000"/>
              <a:buChar char="●"/>
            </a:pPr>
            <a:r>
              <a:rPr lang="en" sz="1600"/>
              <a:t>The ipynb file I used to analyze the data and draw these conclusions is also in the project repository, labeled “biodiversity”</a:t>
            </a:r>
            <a:endParaRPr sz="1600"/>
          </a:p>
          <a:p>
            <a:pPr indent="0" lvl="0" marL="0" rtl="0" algn="l">
              <a:spcBef>
                <a:spcPts val="1200"/>
              </a:spcBef>
              <a:spcAft>
                <a:spcPts val="0"/>
              </a:spcAft>
              <a:buNone/>
            </a:pPr>
            <a:r>
              <a:t/>
            </a:r>
            <a:endParaRPr sz="1600"/>
          </a:p>
          <a:p>
            <a:pPr indent="-322580" lvl="0" marL="457200" rtl="0" algn="l">
              <a:spcBef>
                <a:spcPts val="1200"/>
              </a:spcBef>
              <a:spcAft>
                <a:spcPts val="0"/>
              </a:spcAft>
              <a:buSzPct val="100000"/>
              <a:buChar char="●"/>
            </a:pPr>
            <a:r>
              <a:rPr lang="en" sz="1600"/>
              <a:t>To determine statistical significance for observations per species (endangered vs non-endangered), I conducted one-sided t-tests for all species categories except amphibians, non-vascular plants, and reptiles. These categories did not have enough species on the endangered species list to create a good sample size. </a:t>
            </a:r>
            <a:endParaRPr sz="1600"/>
          </a:p>
          <a:p>
            <a:pPr indent="-322580" lvl="0" marL="457200" rtl="0" algn="l">
              <a:spcBef>
                <a:spcPts val="0"/>
              </a:spcBef>
              <a:spcAft>
                <a:spcPts val="0"/>
              </a:spcAft>
              <a:buSzPct val="100000"/>
              <a:buChar char="●"/>
            </a:pPr>
            <a:r>
              <a:rPr lang="en" sz="1600"/>
              <a:t>For the remaining categories, all p-values were under 1%, except for fish, which was at 5.01%</a:t>
            </a:r>
            <a:endParaRPr sz="1600"/>
          </a:p>
          <a:p>
            <a:pPr indent="-322580" lvl="1" marL="914400" rtl="0" algn="l">
              <a:spcBef>
                <a:spcPts val="0"/>
              </a:spcBef>
              <a:spcAft>
                <a:spcPts val="0"/>
              </a:spcAft>
              <a:buSzPct val="100000"/>
              <a:buChar char="○"/>
            </a:pPr>
            <a:r>
              <a:rPr lang="en" sz="1600"/>
              <a:t>Since there were only 11 endangered fish species across four parks, this was a pretty small sample size and likely responsible for the high p-value.</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This analysis uses data from four national parks recording observations of 5541 species over 7 days, as well as data on each species’ common names and endangered status. I also independently added data on the size of each park.</a:t>
            </a:r>
            <a:endParaRPr sz="1600"/>
          </a:p>
          <a:p>
            <a:pPr indent="-330200" lvl="0" marL="457200" rtl="0" algn="l">
              <a:spcBef>
                <a:spcPts val="0"/>
              </a:spcBef>
              <a:spcAft>
                <a:spcPts val="0"/>
              </a:spcAft>
              <a:buSzPts val="1600"/>
              <a:buChar char="●"/>
            </a:pPr>
            <a:r>
              <a:rPr lang="en" sz="1600"/>
              <a:t>Questions answered in analysis:</a:t>
            </a:r>
            <a:endParaRPr sz="1600"/>
          </a:p>
          <a:p>
            <a:pPr indent="-330200" lvl="1" marL="914400" rtl="0" algn="l">
              <a:spcBef>
                <a:spcPts val="0"/>
              </a:spcBef>
              <a:spcAft>
                <a:spcPts val="0"/>
              </a:spcAft>
              <a:buSzPts val="1600"/>
              <a:buChar char="○"/>
            </a:pPr>
            <a:r>
              <a:rPr lang="en" sz="1600"/>
              <a:t>Which park is home to the most endangered species?</a:t>
            </a:r>
            <a:endParaRPr sz="1600"/>
          </a:p>
          <a:p>
            <a:pPr indent="-330200" lvl="1" marL="914400" rtl="0" algn="l">
              <a:spcBef>
                <a:spcPts val="0"/>
              </a:spcBef>
              <a:spcAft>
                <a:spcPts val="0"/>
              </a:spcAft>
              <a:buSzPts val="1600"/>
              <a:buChar char="○"/>
            </a:pPr>
            <a:r>
              <a:rPr lang="en" sz="1600"/>
              <a:t>Which park has the most biodiversity?</a:t>
            </a:r>
            <a:endParaRPr sz="1600"/>
          </a:p>
          <a:p>
            <a:pPr indent="-330200" lvl="1" marL="914400" rtl="0" algn="l">
              <a:spcBef>
                <a:spcPts val="0"/>
              </a:spcBef>
              <a:spcAft>
                <a:spcPts val="0"/>
              </a:spcAft>
              <a:buSzPts val="1600"/>
              <a:buChar char="○"/>
            </a:pPr>
            <a:r>
              <a:rPr lang="en" sz="1600"/>
              <a:t>Is there a relationship between endangered species and observation level at the parks?</a:t>
            </a:r>
            <a:endParaRPr sz="1600"/>
          </a:p>
          <a:p>
            <a:pPr indent="-330200" lvl="1" marL="914400" rtl="0" algn="l">
              <a:spcBef>
                <a:spcPts val="0"/>
              </a:spcBef>
              <a:spcAft>
                <a:spcPts val="0"/>
              </a:spcAft>
              <a:buSzPts val="1600"/>
              <a:buChar char="○"/>
            </a:pPr>
            <a:r>
              <a:rPr lang="en" sz="1600"/>
              <a:t>Which genus (type of species) is most in need of protection?</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Review</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Observations Data</a:t>
            </a:r>
            <a:endParaRPr/>
          </a:p>
          <a:p>
            <a:pPr indent="-317500" lvl="1" marL="914400" rtl="0" algn="l">
              <a:spcBef>
                <a:spcPts val="0"/>
              </a:spcBef>
              <a:spcAft>
                <a:spcPts val="0"/>
              </a:spcAft>
              <a:buSzPts val="1400"/>
              <a:buChar char="○"/>
            </a:pPr>
            <a:r>
              <a:rPr lang="en"/>
              <a:t>23,296 rows and three columns: species scientific name, park name, and number of observations</a:t>
            </a:r>
            <a:endParaRPr/>
          </a:p>
          <a:p>
            <a:pPr indent="-317500" lvl="1" marL="914400" rtl="0" algn="l">
              <a:spcBef>
                <a:spcPts val="0"/>
              </a:spcBef>
              <a:spcAft>
                <a:spcPts val="0"/>
              </a:spcAft>
              <a:buSzPts val="1400"/>
              <a:buChar char="○"/>
            </a:pPr>
            <a:r>
              <a:rPr lang="en"/>
              <a:t>No null values</a:t>
            </a:r>
            <a:endParaRPr/>
          </a:p>
          <a:p>
            <a:pPr indent="-317500" lvl="1" marL="914400" rtl="0" algn="l">
              <a:spcBef>
                <a:spcPts val="0"/>
              </a:spcBef>
              <a:spcAft>
                <a:spcPts val="0"/>
              </a:spcAft>
              <a:buSzPts val="1400"/>
              <a:buChar char="○"/>
            </a:pPr>
            <a:r>
              <a:rPr lang="en"/>
              <a:t>No duplicate rows, but some duplicate observations entries (i.e. the same species list more than once for the same park, with different observation counts)</a:t>
            </a:r>
            <a:endParaRPr/>
          </a:p>
          <a:p>
            <a:pPr indent="-342900" lvl="0" marL="457200" rtl="0" algn="l">
              <a:spcBef>
                <a:spcPts val="0"/>
              </a:spcBef>
              <a:spcAft>
                <a:spcPts val="0"/>
              </a:spcAft>
              <a:buSzPts val="1800"/>
              <a:buChar char="●"/>
            </a:pPr>
            <a:r>
              <a:rPr lang="en"/>
              <a:t>Species Data</a:t>
            </a:r>
            <a:endParaRPr/>
          </a:p>
          <a:p>
            <a:pPr indent="-317500" lvl="1" marL="914400" rtl="0" algn="l">
              <a:spcBef>
                <a:spcPts val="0"/>
              </a:spcBef>
              <a:spcAft>
                <a:spcPts val="0"/>
              </a:spcAft>
              <a:buSzPts val="1400"/>
              <a:buChar char="○"/>
            </a:pPr>
            <a:r>
              <a:rPr lang="en"/>
              <a:t>5,824 rows and four columns: category, scientific name, common names, and conservation status</a:t>
            </a:r>
            <a:endParaRPr/>
          </a:p>
          <a:p>
            <a:pPr indent="-317500" lvl="1" marL="914400" rtl="0" algn="l">
              <a:spcBef>
                <a:spcPts val="0"/>
              </a:spcBef>
              <a:spcAft>
                <a:spcPts val="0"/>
              </a:spcAft>
              <a:buSzPts val="1400"/>
              <a:buChar char="○"/>
            </a:pPr>
            <a:r>
              <a:rPr lang="en"/>
              <a:t>No null values</a:t>
            </a:r>
            <a:endParaRPr/>
          </a:p>
          <a:p>
            <a:pPr indent="-317500" lvl="1" marL="914400" rtl="0" algn="l">
              <a:spcBef>
                <a:spcPts val="0"/>
              </a:spcBef>
              <a:spcAft>
                <a:spcPts val="0"/>
              </a:spcAft>
              <a:buSzPts val="1400"/>
              <a:buChar char="○"/>
            </a:pPr>
            <a:r>
              <a:rPr lang="en"/>
              <a:t>No duplicate rows, but some duplicate scientific names (two entries for the same scientific name, with different common names)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park is home to the most endangered species?</a:t>
            </a:r>
            <a:endParaRPr/>
          </a:p>
        </p:txBody>
      </p:sp>
      <p:sp>
        <p:nvSpPr>
          <p:cNvPr id="85" name="Google Shape;85;p16"/>
          <p:cNvSpPr txBox="1"/>
          <p:nvPr>
            <p:ph idx="1" type="body"/>
          </p:nvPr>
        </p:nvSpPr>
        <p:spPr>
          <a:xfrm>
            <a:off x="311700" y="3227300"/>
            <a:ext cx="8520600" cy="1714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600"/>
              <a:t>All parks had observations of all 178 endangered species, but </a:t>
            </a:r>
            <a:r>
              <a:rPr lang="en" sz="1600"/>
              <a:t>Yellowstone National Park had the highest number of </a:t>
            </a:r>
            <a:r>
              <a:rPr lang="en" sz="1600"/>
              <a:t>endangered</a:t>
            </a:r>
            <a:r>
              <a:rPr lang="en" sz="1600"/>
              <a:t> species observations. However, it also had the highest number of total observations, and all parks had approximately the same percentage of observations of </a:t>
            </a:r>
            <a:r>
              <a:rPr lang="en" sz="1600"/>
              <a:t>endangered</a:t>
            </a:r>
            <a:r>
              <a:rPr lang="en" sz="1600"/>
              <a:t> species.</a:t>
            </a:r>
            <a:endParaRPr sz="1600"/>
          </a:p>
          <a:p>
            <a:pPr indent="0" lvl="0" marL="0" rtl="0" algn="l">
              <a:spcBef>
                <a:spcPts val="1200"/>
              </a:spcBef>
              <a:spcAft>
                <a:spcPts val="1200"/>
              </a:spcAft>
              <a:buNone/>
            </a:pPr>
            <a:r>
              <a:rPr lang="en" sz="1600"/>
              <a:t>Further research (see appendix) revealed that Yellowstone is by far the largest of the parks, so the high number of observations makes sense.</a:t>
            </a:r>
            <a:endParaRPr sz="1600"/>
          </a:p>
        </p:txBody>
      </p:sp>
      <p:graphicFrame>
        <p:nvGraphicFramePr>
          <p:cNvPr id="86" name="Google Shape;86;p16"/>
          <p:cNvGraphicFramePr/>
          <p:nvPr/>
        </p:nvGraphicFramePr>
        <p:xfrm>
          <a:off x="311688" y="1152413"/>
          <a:ext cx="3000000" cy="3000000"/>
        </p:xfrm>
        <a:graphic>
          <a:graphicData uri="http://schemas.openxmlformats.org/drawingml/2006/table">
            <a:tbl>
              <a:tblPr>
                <a:noFill/>
                <a:tableStyleId>{E5BE4794-0D46-405F-90E1-A4F20224DC79}</a:tableStyleId>
              </a:tblPr>
              <a:tblGrid>
                <a:gridCol w="2595175"/>
                <a:gridCol w="1975150"/>
                <a:gridCol w="1975150"/>
                <a:gridCol w="1975150"/>
              </a:tblGrid>
              <a:tr h="396200">
                <a:tc>
                  <a:txBody>
                    <a:bodyPr/>
                    <a:lstStyle/>
                    <a:p>
                      <a:pPr indent="0" lvl="0" marL="0" rtl="0" algn="l">
                        <a:spcBef>
                          <a:spcPts val="0"/>
                        </a:spcBef>
                        <a:spcAft>
                          <a:spcPts val="0"/>
                        </a:spcAft>
                        <a:buNone/>
                      </a:pPr>
                      <a:r>
                        <a:rPr b="1" lang="en"/>
                        <a:t>Park Name</a:t>
                      </a:r>
                      <a:endParaRPr b="1"/>
                    </a:p>
                  </a:txBody>
                  <a:tcPr marT="91425" marB="91425" marR="91425" marL="91425"/>
                </a:tc>
                <a:tc>
                  <a:txBody>
                    <a:bodyPr/>
                    <a:lstStyle/>
                    <a:p>
                      <a:pPr indent="0" lvl="0" marL="0" rtl="0" algn="l">
                        <a:spcBef>
                          <a:spcPts val="0"/>
                        </a:spcBef>
                        <a:spcAft>
                          <a:spcPts val="0"/>
                        </a:spcAft>
                        <a:buNone/>
                      </a:pPr>
                      <a:r>
                        <a:rPr b="1" lang="en"/>
                        <a:t>Endangered Obs</a:t>
                      </a:r>
                      <a:endParaRPr b="1"/>
                    </a:p>
                  </a:txBody>
                  <a:tcPr marT="91425" marB="91425" marR="91425" marL="91425"/>
                </a:tc>
                <a:tc>
                  <a:txBody>
                    <a:bodyPr/>
                    <a:lstStyle/>
                    <a:p>
                      <a:pPr indent="0" lvl="0" marL="0" rtl="0" algn="l">
                        <a:spcBef>
                          <a:spcPts val="0"/>
                        </a:spcBef>
                        <a:spcAft>
                          <a:spcPts val="0"/>
                        </a:spcAft>
                        <a:buNone/>
                      </a:pPr>
                      <a:r>
                        <a:rPr b="1" lang="en"/>
                        <a:t>Total Obs</a:t>
                      </a:r>
                      <a:endParaRPr b="1"/>
                    </a:p>
                  </a:txBody>
                  <a:tcPr marT="91425" marB="91425" marR="91425" marL="91425"/>
                </a:tc>
                <a:tc>
                  <a:txBody>
                    <a:bodyPr/>
                    <a:lstStyle/>
                    <a:p>
                      <a:pPr indent="0" lvl="0" marL="0" rtl="0" algn="l">
                        <a:spcBef>
                          <a:spcPts val="0"/>
                        </a:spcBef>
                        <a:spcAft>
                          <a:spcPts val="0"/>
                        </a:spcAft>
                        <a:buNone/>
                      </a:pPr>
                      <a:r>
                        <a:rPr b="1" lang="en"/>
                        <a:t>% Endangered</a:t>
                      </a:r>
                      <a:endParaRPr b="1"/>
                    </a:p>
                  </a:txBody>
                  <a:tcPr marT="91425" marB="91425" marR="91425" marL="91425"/>
                </a:tc>
              </a:tr>
              <a:tr h="396200">
                <a:tc>
                  <a:txBody>
                    <a:bodyPr/>
                    <a:lstStyle/>
                    <a:p>
                      <a:pPr indent="0" lvl="0" marL="0" rtl="0" algn="l">
                        <a:spcBef>
                          <a:spcPts val="0"/>
                        </a:spcBef>
                        <a:spcAft>
                          <a:spcPts val="0"/>
                        </a:spcAft>
                        <a:buNone/>
                      </a:pPr>
                      <a:r>
                        <a:rPr lang="en"/>
                        <a:t>Bryce </a:t>
                      </a:r>
                      <a:endParaRPr/>
                    </a:p>
                  </a:txBody>
                  <a:tcPr marT="91425" marB="91425" marR="91425" marL="91425"/>
                </a:tc>
                <a:tc>
                  <a:txBody>
                    <a:bodyPr/>
                    <a:lstStyle/>
                    <a:p>
                      <a:pPr indent="0" lvl="0" marL="0" rtl="0" algn="l">
                        <a:spcBef>
                          <a:spcPts val="0"/>
                        </a:spcBef>
                        <a:spcAft>
                          <a:spcPts val="0"/>
                        </a:spcAft>
                        <a:buNone/>
                      </a:pPr>
                      <a:r>
                        <a:rPr lang="en"/>
                        <a:t>16,099</a:t>
                      </a:r>
                      <a:endParaRPr/>
                    </a:p>
                  </a:txBody>
                  <a:tcPr marT="91425" marB="91425" marR="91425" marL="91425"/>
                </a:tc>
                <a:tc>
                  <a:txBody>
                    <a:bodyPr/>
                    <a:lstStyle/>
                    <a:p>
                      <a:pPr indent="0" lvl="0" marL="0" rtl="0" algn="l">
                        <a:spcBef>
                          <a:spcPts val="0"/>
                        </a:spcBef>
                        <a:spcAft>
                          <a:spcPts val="0"/>
                        </a:spcAft>
                        <a:buNone/>
                      </a:pPr>
                      <a:r>
                        <a:rPr lang="en"/>
                        <a:t>576,025</a:t>
                      </a:r>
                      <a:endParaRPr/>
                    </a:p>
                  </a:txBody>
                  <a:tcPr marT="91425" marB="91425" marR="91425" marL="91425"/>
                </a:tc>
                <a:tc>
                  <a:txBody>
                    <a:bodyPr/>
                    <a:lstStyle/>
                    <a:p>
                      <a:pPr indent="0" lvl="0" marL="0" rtl="0" algn="l">
                        <a:spcBef>
                          <a:spcPts val="0"/>
                        </a:spcBef>
                        <a:spcAft>
                          <a:spcPts val="0"/>
                        </a:spcAft>
                        <a:buNone/>
                      </a:pPr>
                      <a:r>
                        <a:rPr lang="en"/>
                        <a:t>2.8%</a:t>
                      </a:r>
                      <a:endParaRPr/>
                    </a:p>
                  </a:txBody>
                  <a:tcPr marT="91425" marB="91425" marR="91425" marL="91425"/>
                </a:tc>
              </a:tr>
              <a:tr h="396200">
                <a:tc>
                  <a:txBody>
                    <a:bodyPr/>
                    <a:lstStyle/>
                    <a:p>
                      <a:pPr indent="0" lvl="0" marL="0" rtl="0" algn="l">
                        <a:spcBef>
                          <a:spcPts val="0"/>
                        </a:spcBef>
                        <a:spcAft>
                          <a:spcPts val="0"/>
                        </a:spcAft>
                        <a:buNone/>
                      </a:pPr>
                      <a:r>
                        <a:rPr lang="en"/>
                        <a:t>Great Smoky Mountains</a:t>
                      </a:r>
                      <a:endParaRPr/>
                    </a:p>
                  </a:txBody>
                  <a:tcPr marT="91425" marB="91425" marR="91425" marL="91425"/>
                </a:tc>
                <a:tc>
                  <a:txBody>
                    <a:bodyPr/>
                    <a:lstStyle/>
                    <a:p>
                      <a:pPr indent="0" lvl="0" marL="0" rtl="0" algn="l">
                        <a:spcBef>
                          <a:spcPts val="0"/>
                        </a:spcBef>
                        <a:spcAft>
                          <a:spcPts val="0"/>
                        </a:spcAft>
                        <a:buNone/>
                      </a:pPr>
                      <a:r>
                        <a:rPr lang="en"/>
                        <a:t>11,177</a:t>
                      </a:r>
                      <a:endParaRPr/>
                    </a:p>
                  </a:txBody>
                  <a:tcPr marT="91425" marB="91425" marR="91425" marL="91425"/>
                </a:tc>
                <a:tc>
                  <a:txBody>
                    <a:bodyPr/>
                    <a:lstStyle/>
                    <a:p>
                      <a:pPr indent="0" lvl="0" marL="0" rtl="0" algn="l">
                        <a:spcBef>
                          <a:spcPts val="0"/>
                        </a:spcBef>
                        <a:spcAft>
                          <a:spcPts val="0"/>
                        </a:spcAft>
                        <a:buNone/>
                      </a:pPr>
                      <a:r>
                        <a:rPr lang="en"/>
                        <a:t>431,820</a:t>
                      </a:r>
                      <a:endParaRPr/>
                    </a:p>
                  </a:txBody>
                  <a:tcPr marT="91425" marB="91425" marR="91425" marL="91425"/>
                </a:tc>
                <a:tc>
                  <a:txBody>
                    <a:bodyPr/>
                    <a:lstStyle/>
                    <a:p>
                      <a:pPr indent="0" lvl="0" marL="0" rtl="0" algn="l">
                        <a:spcBef>
                          <a:spcPts val="0"/>
                        </a:spcBef>
                        <a:spcAft>
                          <a:spcPts val="0"/>
                        </a:spcAft>
                        <a:buNone/>
                      </a:pPr>
                      <a:r>
                        <a:rPr lang="en"/>
                        <a:t>2.6%</a:t>
                      </a:r>
                      <a:endParaRPr/>
                    </a:p>
                  </a:txBody>
                  <a:tcPr marT="91425" marB="91425" marR="91425" marL="91425"/>
                </a:tc>
              </a:tr>
              <a:tr h="396200">
                <a:tc>
                  <a:txBody>
                    <a:bodyPr/>
                    <a:lstStyle/>
                    <a:p>
                      <a:pPr indent="0" lvl="0" marL="0" rtl="0" algn="l">
                        <a:spcBef>
                          <a:spcPts val="0"/>
                        </a:spcBef>
                        <a:spcAft>
                          <a:spcPts val="0"/>
                        </a:spcAft>
                        <a:buNone/>
                      </a:pPr>
                      <a:r>
                        <a:rPr lang="en"/>
                        <a:t>Yellowstone</a:t>
                      </a:r>
                      <a:endParaRPr/>
                    </a:p>
                  </a:txBody>
                  <a:tcPr marT="91425" marB="91425" marR="91425" marL="91425"/>
                </a:tc>
                <a:tc>
                  <a:txBody>
                    <a:bodyPr/>
                    <a:lstStyle/>
                    <a:p>
                      <a:pPr indent="0" lvl="0" marL="0" rtl="0" algn="l">
                        <a:spcBef>
                          <a:spcPts val="0"/>
                        </a:spcBef>
                        <a:spcAft>
                          <a:spcPts val="0"/>
                        </a:spcAft>
                        <a:buNone/>
                      </a:pPr>
                      <a:r>
                        <a:rPr lang="en"/>
                        <a:t>38,663</a:t>
                      </a:r>
                      <a:endParaRPr/>
                    </a:p>
                  </a:txBody>
                  <a:tcPr marT="91425" marB="91425" marR="91425" marL="91425"/>
                </a:tc>
                <a:tc>
                  <a:txBody>
                    <a:bodyPr/>
                    <a:lstStyle/>
                    <a:p>
                      <a:pPr indent="0" lvl="0" marL="0" rtl="0" algn="l">
                        <a:spcBef>
                          <a:spcPts val="0"/>
                        </a:spcBef>
                        <a:spcAft>
                          <a:spcPts val="0"/>
                        </a:spcAft>
                        <a:buNone/>
                      </a:pPr>
                      <a:r>
                        <a:rPr lang="en"/>
                        <a:t>1,443,562</a:t>
                      </a:r>
                      <a:endParaRPr/>
                    </a:p>
                  </a:txBody>
                  <a:tcPr marT="91425" marB="91425" marR="91425" marL="91425"/>
                </a:tc>
                <a:tc>
                  <a:txBody>
                    <a:bodyPr/>
                    <a:lstStyle/>
                    <a:p>
                      <a:pPr indent="0" lvl="0" marL="0" rtl="0" algn="l">
                        <a:spcBef>
                          <a:spcPts val="0"/>
                        </a:spcBef>
                        <a:spcAft>
                          <a:spcPts val="0"/>
                        </a:spcAft>
                        <a:buNone/>
                      </a:pPr>
                      <a:r>
                        <a:rPr lang="en"/>
                        <a:t>2.7%</a:t>
                      </a:r>
                      <a:endParaRPr/>
                    </a:p>
                  </a:txBody>
                  <a:tcPr marT="91425" marB="91425" marR="91425" marL="91425"/>
                </a:tc>
              </a:tr>
              <a:tr h="396200">
                <a:tc>
                  <a:txBody>
                    <a:bodyPr/>
                    <a:lstStyle/>
                    <a:p>
                      <a:pPr indent="0" lvl="0" marL="0" rtl="0" algn="l">
                        <a:spcBef>
                          <a:spcPts val="0"/>
                        </a:spcBef>
                        <a:spcAft>
                          <a:spcPts val="0"/>
                        </a:spcAft>
                        <a:buNone/>
                      </a:pPr>
                      <a:r>
                        <a:rPr lang="en"/>
                        <a:t>Yosemite</a:t>
                      </a:r>
                      <a:endParaRPr/>
                    </a:p>
                  </a:txBody>
                  <a:tcPr marT="91425" marB="91425" marR="91425" marL="91425"/>
                </a:tc>
                <a:tc>
                  <a:txBody>
                    <a:bodyPr/>
                    <a:lstStyle/>
                    <a:p>
                      <a:pPr indent="0" lvl="0" marL="0" rtl="0" algn="l">
                        <a:spcBef>
                          <a:spcPts val="0"/>
                        </a:spcBef>
                        <a:spcAft>
                          <a:spcPts val="0"/>
                        </a:spcAft>
                        <a:buNone/>
                      </a:pPr>
                      <a:r>
                        <a:rPr lang="en"/>
                        <a:t>23,356</a:t>
                      </a:r>
                      <a:endParaRPr/>
                    </a:p>
                  </a:txBody>
                  <a:tcPr marT="91425" marB="91425" marR="91425" marL="91425"/>
                </a:tc>
                <a:tc>
                  <a:txBody>
                    <a:bodyPr/>
                    <a:lstStyle/>
                    <a:p>
                      <a:pPr indent="0" lvl="0" marL="0" rtl="0" algn="l">
                        <a:spcBef>
                          <a:spcPts val="0"/>
                        </a:spcBef>
                        <a:spcAft>
                          <a:spcPts val="0"/>
                        </a:spcAft>
                        <a:buNone/>
                      </a:pPr>
                      <a:r>
                        <a:rPr lang="en"/>
                        <a:t>863,332</a:t>
                      </a:r>
                      <a:endParaRPr/>
                    </a:p>
                  </a:txBody>
                  <a:tcPr marT="91425" marB="91425" marR="91425" marL="91425"/>
                </a:tc>
                <a:tc>
                  <a:txBody>
                    <a:bodyPr/>
                    <a:lstStyle/>
                    <a:p>
                      <a:pPr indent="0" lvl="0" marL="0" rtl="0" algn="l">
                        <a:spcBef>
                          <a:spcPts val="0"/>
                        </a:spcBef>
                        <a:spcAft>
                          <a:spcPts val="0"/>
                        </a:spcAft>
                        <a:buNone/>
                      </a:pPr>
                      <a:r>
                        <a:rPr lang="en"/>
                        <a:t>2.7%</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park has the most biodiversity?</a:t>
            </a:r>
            <a:endParaRPr/>
          </a:p>
        </p:txBody>
      </p:sp>
      <p:pic>
        <p:nvPicPr>
          <p:cNvPr id="92" name="Google Shape;92;p17"/>
          <p:cNvPicPr preferRelativeResize="0"/>
          <p:nvPr/>
        </p:nvPicPr>
        <p:blipFill>
          <a:blip r:embed="rId3">
            <a:alphaModFix/>
          </a:blip>
          <a:stretch>
            <a:fillRect/>
          </a:stretch>
        </p:blipFill>
        <p:spPr>
          <a:xfrm>
            <a:off x="-315125" y="649925"/>
            <a:ext cx="9370800" cy="4685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park had the highest density of observations?</a:t>
            </a:r>
            <a:endParaRPr/>
          </a:p>
        </p:txBody>
      </p:sp>
      <p:pic>
        <p:nvPicPr>
          <p:cNvPr id="98" name="Google Shape;98;p18"/>
          <p:cNvPicPr preferRelativeResize="0"/>
          <p:nvPr/>
        </p:nvPicPr>
        <p:blipFill>
          <a:blip r:embed="rId3">
            <a:alphaModFix/>
          </a:blip>
          <a:stretch>
            <a:fillRect/>
          </a:stretch>
        </p:blipFill>
        <p:spPr>
          <a:xfrm>
            <a:off x="863588" y="1107600"/>
            <a:ext cx="7416822" cy="3838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Are endangered species less likely to be observed?</a:t>
            </a:r>
            <a:endParaRPr/>
          </a:p>
        </p:txBody>
      </p:sp>
      <p:sp>
        <p:nvSpPr>
          <p:cNvPr id="104" name="Google Shape;104;p19"/>
          <p:cNvSpPr txBox="1"/>
          <p:nvPr>
            <p:ph idx="1" type="body"/>
          </p:nvPr>
        </p:nvSpPr>
        <p:spPr>
          <a:xfrm>
            <a:off x="5860675" y="1266325"/>
            <a:ext cx="29715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For all species categories, there were more observations per species for non-endangered species versus endangered species.</a:t>
            </a:r>
            <a:endParaRPr sz="1600"/>
          </a:p>
          <a:p>
            <a:pPr indent="0" lvl="0" marL="0" rtl="0" algn="l">
              <a:spcBef>
                <a:spcPts val="1200"/>
              </a:spcBef>
              <a:spcAft>
                <a:spcPts val="1200"/>
              </a:spcAft>
              <a:buNone/>
            </a:pPr>
            <a:r>
              <a:t/>
            </a:r>
            <a:endParaRPr sz="1600"/>
          </a:p>
        </p:txBody>
      </p:sp>
      <p:pic>
        <p:nvPicPr>
          <p:cNvPr id="105" name="Google Shape;105;p19"/>
          <p:cNvPicPr preferRelativeResize="0"/>
          <p:nvPr/>
        </p:nvPicPr>
        <p:blipFill>
          <a:blip r:embed="rId3">
            <a:alphaModFix/>
          </a:blip>
          <a:stretch>
            <a:fillRect/>
          </a:stretch>
        </p:blipFill>
        <p:spPr>
          <a:xfrm>
            <a:off x="156900" y="884150"/>
            <a:ext cx="6084799" cy="42593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type of species is most in need of protection?</a:t>
            </a:r>
            <a:endParaRPr/>
          </a:p>
        </p:txBody>
      </p:sp>
      <p:sp>
        <p:nvSpPr>
          <p:cNvPr id="111" name="Google Shape;111;p20"/>
          <p:cNvSpPr txBox="1"/>
          <p:nvPr>
            <p:ph idx="1" type="body"/>
          </p:nvPr>
        </p:nvSpPr>
        <p:spPr>
          <a:xfrm>
            <a:off x="311700" y="3500425"/>
            <a:ext cx="8520600" cy="139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 genus with the most endangered species was Myotis, or bats. Next up were falcons, wolves/coyotes, and frogs.</a:t>
            </a:r>
            <a:endParaRPr sz="1600"/>
          </a:p>
        </p:txBody>
      </p:sp>
      <p:graphicFrame>
        <p:nvGraphicFramePr>
          <p:cNvPr id="112" name="Google Shape;112;p20"/>
          <p:cNvGraphicFramePr/>
          <p:nvPr/>
        </p:nvGraphicFramePr>
        <p:xfrm>
          <a:off x="885250" y="1335900"/>
          <a:ext cx="3000000" cy="3000000"/>
        </p:xfrm>
        <a:graphic>
          <a:graphicData uri="http://schemas.openxmlformats.org/drawingml/2006/table">
            <a:tbl>
              <a:tblPr>
                <a:noFill/>
                <a:tableStyleId>{E5BE4794-0D46-405F-90E1-A4F20224DC79}</a:tableStyleId>
              </a:tblPr>
              <a:tblGrid>
                <a:gridCol w="1809750"/>
                <a:gridCol w="1809750"/>
                <a:gridCol w="1809750"/>
                <a:gridCol w="1809750"/>
              </a:tblGrid>
              <a:tr h="381000">
                <a:tc>
                  <a:txBody>
                    <a:bodyPr/>
                    <a:lstStyle/>
                    <a:p>
                      <a:pPr indent="0" lvl="0" marL="0" rtl="0" algn="l">
                        <a:spcBef>
                          <a:spcPts val="0"/>
                        </a:spcBef>
                        <a:spcAft>
                          <a:spcPts val="0"/>
                        </a:spcAft>
                        <a:buNone/>
                      </a:pPr>
                      <a:r>
                        <a:rPr b="1" lang="en"/>
                        <a:t>Genus Name</a:t>
                      </a:r>
                      <a:endParaRPr b="1"/>
                    </a:p>
                  </a:txBody>
                  <a:tcPr marT="91425" marB="91425" marR="91425" marL="91425"/>
                </a:tc>
                <a:tc>
                  <a:txBody>
                    <a:bodyPr/>
                    <a:lstStyle/>
                    <a:p>
                      <a:pPr indent="0" lvl="0" marL="0" rtl="0" algn="l">
                        <a:spcBef>
                          <a:spcPts val="0"/>
                        </a:spcBef>
                        <a:spcAft>
                          <a:spcPts val="0"/>
                        </a:spcAft>
                        <a:buNone/>
                      </a:pPr>
                      <a:r>
                        <a:rPr b="1" lang="en"/>
                        <a:t>Category</a:t>
                      </a:r>
                      <a:endParaRPr b="1"/>
                    </a:p>
                  </a:txBody>
                  <a:tcPr marT="91425" marB="91425" marR="91425" marL="91425"/>
                </a:tc>
                <a:tc>
                  <a:txBody>
                    <a:bodyPr/>
                    <a:lstStyle/>
                    <a:p>
                      <a:pPr indent="0" lvl="0" marL="0" rtl="0" algn="l">
                        <a:spcBef>
                          <a:spcPts val="0"/>
                        </a:spcBef>
                        <a:spcAft>
                          <a:spcPts val="0"/>
                        </a:spcAft>
                        <a:buNone/>
                      </a:pPr>
                      <a:r>
                        <a:rPr b="1" lang="en"/>
                        <a:t>Common Name(s)</a:t>
                      </a:r>
                      <a:endParaRPr b="1"/>
                    </a:p>
                  </a:txBody>
                  <a:tcPr marT="91425" marB="91425" marR="91425" marL="91425"/>
                </a:tc>
                <a:tc>
                  <a:txBody>
                    <a:bodyPr/>
                    <a:lstStyle/>
                    <a:p>
                      <a:pPr indent="0" lvl="0" marL="0" rtl="0" algn="l">
                        <a:spcBef>
                          <a:spcPts val="0"/>
                        </a:spcBef>
                        <a:spcAft>
                          <a:spcPts val="0"/>
                        </a:spcAft>
                        <a:buNone/>
                      </a:pPr>
                      <a:r>
                        <a:rPr b="1" lang="en"/>
                        <a:t>Species Count</a:t>
                      </a:r>
                      <a:endParaRPr b="1"/>
                    </a:p>
                  </a:txBody>
                  <a:tcPr marT="91425" marB="91425" marR="91425" marL="91425"/>
                </a:tc>
              </a:tr>
              <a:tr h="381000">
                <a:tc>
                  <a:txBody>
                    <a:bodyPr/>
                    <a:lstStyle/>
                    <a:p>
                      <a:pPr indent="0" lvl="0" marL="0" rtl="0" algn="l">
                        <a:spcBef>
                          <a:spcPts val="0"/>
                        </a:spcBef>
                        <a:spcAft>
                          <a:spcPts val="0"/>
                        </a:spcAft>
                        <a:buNone/>
                      </a:pPr>
                      <a:r>
                        <a:rPr lang="en"/>
                        <a:t>Myotis</a:t>
                      </a:r>
                      <a:endParaRPr/>
                    </a:p>
                  </a:txBody>
                  <a:tcPr marT="91425" marB="91425" marR="91425" marL="91425"/>
                </a:tc>
                <a:tc>
                  <a:txBody>
                    <a:bodyPr/>
                    <a:lstStyle/>
                    <a:p>
                      <a:pPr indent="0" lvl="0" marL="0" rtl="0" algn="l">
                        <a:spcBef>
                          <a:spcPts val="0"/>
                        </a:spcBef>
                        <a:spcAft>
                          <a:spcPts val="0"/>
                        </a:spcAft>
                        <a:buNone/>
                      </a:pPr>
                      <a:r>
                        <a:rPr lang="en"/>
                        <a:t>Mammal</a:t>
                      </a:r>
                      <a:endParaRPr/>
                    </a:p>
                  </a:txBody>
                  <a:tcPr marT="91425" marB="91425" marR="91425" marL="91425"/>
                </a:tc>
                <a:tc>
                  <a:txBody>
                    <a:bodyPr/>
                    <a:lstStyle/>
                    <a:p>
                      <a:pPr indent="0" lvl="0" marL="0" rtl="0" algn="l">
                        <a:spcBef>
                          <a:spcPts val="0"/>
                        </a:spcBef>
                        <a:spcAft>
                          <a:spcPts val="0"/>
                        </a:spcAft>
                        <a:buNone/>
                      </a:pPr>
                      <a:r>
                        <a:rPr lang="en"/>
                        <a:t>Bat</a:t>
                      </a:r>
                      <a:endParaRPr/>
                    </a:p>
                  </a:txBody>
                  <a:tcPr marT="91425" marB="91425" marR="91425" marL="91425"/>
                </a:tc>
                <a:tc>
                  <a:txBody>
                    <a:bodyPr/>
                    <a:lstStyle/>
                    <a:p>
                      <a:pPr indent="0" lvl="0" marL="0" rtl="0" algn="l">
                        <a:spcBef>
                          <a:spcPts val="0"/>
                        </a:spcBef>
                        <a:spcAft>
                          <a:spcPts val="0"/>
                        </a:spcAft>
                        <a:buNone/>
                      </a:pPr>
                      <a:r>
                        <a:rPr lang="en"/>
                        <a:t>12</a:t>
                      </a:r>
                      <a:endParaRPr/>
                    </a:p>
                  </a:txBody>
                  <a:tcPr marT="91425" marB="91425" marR="91425" marL="91425"/>
                </a:tc>
              </a:tr>
              <a:tr h="381000">
                <a:tc>
                  <a:txBody>
                    <a:bodyPr/>
                    <a:lstStyle/>
                    <a:p>
                      <a:pPr indent="0" lvl="0" marL="0" rtl="0" algn="l">
                        <a:spcBef>
                          <a:spcPts val="0"/>
                        </a:spcBef>
                        <a:spcAft>
                          <a:spcPts val="0"/>
                        </a:spcAft>
                        <a:buNone/>
                      </a:pPr>
                      <a:r>
                        <a:rPr lang="en"/>
                        <a:t>Falco</a:t>
                      </a:r>
                      <a:endParaRPr/>
                    </a:p>
                  </a:txBody>
                  <a:tcPr marT="91425" marB="91425" marR="91425" marL="91425"/>
                </a:tc>
                <a:tc>
                  <a:txBody>
                    <a:bodyPr/>
                    <a:lstStyle/>
                    <a:p>
                      <a:pPr indent="0" lvl="0" marL="0" rtl="0" algn="l">
                        <a:spcBef>
                          <a:spcPts val="0"/>
                        </a:spcBef>
                        <a:spcAft>
                          <a:spcPts val="0"/>
                        </a:spcAft>
                        <a:buNone/>
                      </a:pPr>
                      <a:r>
                        <a:rPr lang="en"/>
                        <a:t>Mammal</a:t>
                      </a:r>
                      <a:endParaRPr/>
                    </a:p>
                  </a:txBody>
                  <a:tcPr marT="91425" marB="91425" marR="91425" marL="91425"/>
                </a:tc>
                <a:tc>
                  <a:txBody>
                    <a:bodyPr/>
                    <a:lstStyle/>
                    <a:p>
                      <a:pPr indent="0" lvl="0" marL="0" rtl="0" algn="l">
                        <a:spcBef>
                          <a:spcPts val="0"/>
                        </a:spcBef>
                        <a:spcAft>
                          <a:spcPts val="0"/>
                        </a:spcAft>
                        <a:buNone/>
                      </a:pPr>
                      <a:r>
                        <a:rPr lang="en"/>
                        <a:t>Falcon</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r h="381000">
                <a:tc>
                  <a:txBody>
                    <a:bodyPr/>
                    <a:lstStyle/>
                    <a:p>
                      <a:pPr indent="0" lvl="0" marL="0" rtl="0" algn="l">
                        <a:spcBef>
                          <a:spcPts val="0"/>
                        </a:spcBef>
                        <a:spcAft>
                          <a:spcPts val="0"/>
                        </a:spcAft>
                        <a:buNone/>
                      </a:pPr>
                      <a:r>
                        <a:rPr lang="en"/>
                        <a:t>Canis</a:t>
                      </a:r>
                      <a:endParaRPr/>
                    </a:p>
                  </a:txBody>
                  <a:tcPr marT="91425" marB="91425" marR="91425" marL="91425"/>
                </a:tc>
                <a:tc>
                  <a:txBody>
                    <a:bodyPr/>
                    <a:lstStyle/>
                    <a:p>
                      <a:pPr indent="0" lvl="0" marL="0" rtl="0" algn="l">
                        <a:spcBef>
                          <a:spcPts val="0"/>
                        </a:spcBef>
                        <a:spcAft>
                          <a:spcPts val="0"/>
                        </a:spcAft>
                        <a:buNone/>
                      </a:pPr>
                      <a:r>
                        <a:rPr lang="en"/>
                        <a:t>Bird</a:t>
                      </a:r>
                      <a:endParaRPr/>
                    </a:p>
                  </a:txBody>
                  <a:tcPr marT="91425" marB="91425" marR="91425" marL="91425"/>
                </a:tc>
                <a:tc>
                  <a:txBody>
                    <a:bodyPr/>
                    <a:lstStyle/>
                    <a:p>
                      <a:pPr indent="0" lvl="0" marL="0" rtl="0" algn="l">
                        <a:spcBef>
                          <a:spcPts val="0"/>
                        </a:spcBef>
                        <a:spcAft>
                          <a:spcPts val="0"/>
                        </a:spcAft>
                        <a:buNone/>
                      </a:pPr>
                      <a:r>
                        <a:rPr lang="en"/>
                        <a:t>Coyote, Wolf</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381000">
                <a:tc>
                  <a:txBody>
                    <a:bodyPr/>
                    <a:lstStyle/>
                    <a:p>
                      <a:pPr indent="0" lvl="0" marL="0" rtl="0" algn="l">
                        <a:spcBef>
                          <a:spcPts val="0"/>
                        </a:spcBef>
                        <a:spcAft>
                          <a:spcPts val="0"/>
                        </a:spcAft>
                        <a:buNone/>
                      </a:pPr>
                      <a:r>
                        <a:rPr lang="en"/>
                        <a:t>Rana</a:t>
                      </a:r>
                      <a:endParaRPr/>
                    </a:p>
                  </a:txBody>
                  <a:tcPr marT="91425" marB="91425" marR="91425" marL="91425"/>
                </a:tc>
                <a:tc>
                  <a:txBody>
                    <a:bodyPr/>
                    <a:lstStyle/>
                    <a:p>
                      <a:pPr indent="0" lvl="0" marL="0" rtl="0" algn="l">
                        <a:spcBef>
                          <a:spcPts val="0"/>
                        </a:spcBef>
                        <a:spcAft>
                          <a:spcPts val="0"/>
                        </a:spcAft>
                        <a:buNone/>
                      </a:pPr>
                      <a:r>
                        <a:rPr lang="en"/>
                        <a:t>Amphibian</a:t>
                      </a:r>
                      <a:endParaRPr/>
                    </a:p>
                  </a:txBody>
                  <a:tcPr marT="91425" marB="91425" marR="91425" marL="91425"/>
                </a:tc>
                <a:tc>
                  <a:txBody>
                    <a:bodyPr/>
                    <a:lstStyle/>
                    <a:p>
                      <a:pPr indent="0" lvl="0" marL="0" rtl="0" algn="l">
                        <a:spcBef>
                          <a:spcPts val="0"/>
                        </a:spcBef>
                        <a:spcAft>
                          <a:spcPts val="0"/>
                        </a:spcAft>
                        <a:buNone/>
                      </a:pPr>
                      <a:r>
                        <a:rPr lang="en"/>
                        <a:t>Frog</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Answers to Questions</a:t>
            </a:r>
            <a:endParaRPr/>
          </a:p>
        </p:txBody>
      </p:sp>
      <p:sp>
        <p:nvSpPr>
          <p:cNvPr id="118" name="Google Shape;118;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07975" lvl="0" marL="457200" rtl="0" algn="l">
              <a:spcBef>
                <a:spcPts val="1100"/>
              </a:spcBef>
              <a:spcAft>
                <a:spcPts val="0"/>
              </a:spcAft>
              <a:buClr>
                <a:srgbClr val="000000"/>
              </a:buClr>
              <a:buSzPts val="1250"/>
              <a:buFont typeface="Open Sans"/>
              <a:buChar char="●"/>
            </a:pPr>
            <a:r>
              <a:rPr lang="en" sz="1250">
                <a:solidFill>
                  <a:srgbClr val="000000"/>
                </a:solidFill>
                <a:highlight>
                  <a:srgbClr val="FFFFFF"/>
                </a:highlight>
              </a:rPr>
              <a:t>Which park is home to the most endangered species?</a:t>
            </a:r>
            <a:endParaRPr sz="1250">
              <a:solidFill>
                <a:srgbClr val="000000"/>
              </a:solidFill>
              <a:highlight>
                <a:srgbClr val="FFFFFF"/>
              </a:highlight>
            </a:endParaRPr>
          </a:p>
          <a:p>
            <a:pPr indent="-307975" lvl="1" marL="914400" rtl="0" algn="l">
              <a:spcBef>
                <a:spcPts val="0"/>
              </a:spcBef>
              <a:spcAft>
                <a:spcPts val="0"/>
              </a:spcAft>
              <a:buClr>
                <a:srgbClr val="000000"/>
              </a:buClr>
              <a:buSzPts val="1250"/>
              <a:buFont typeface="Open Sans"/>
              <a:buChar char="○"/>
            </a:pPr>
            <a:r>
              <a:rPr lang="en" sz="1250">
                <a:solidFill>
                  <a:srgbClr val="000000"/>
                </a:solidFill>
                <a:highlight>
                  <a:srgbClr val="FFFFFF"/>
                </a:highlight>
              </a:rPr>
              <a:t>Yellowstone is home to the most endangered species, with about 38 thousand observations in the week I had data for. This is likely due to its large size compared to the other parks.</a:t>
            </a:r>
            <a:endParaRPr sz="1250">
              <a:solidFill>
                <a:srgbClr val="000000"/>
              </a:solidFill>
              <a:highlight>
                <a:srgbClr val="FFFFFF"/>
              </a:highlight>
            </a:endParaRPr>
          </a:p>
          <a:p>
            <a:pPr indent="-307975" lvl="0" marL="457200" rtl="0" algn="l">
              <a:spcBef>
                <a:spcPts val="0"/>
              </a:spcBef>
              <a:spcAft>
                <a:spcPts val="0"/>
              </a:spcAft>
              <a:buClr>
                <a:srgbClr val="000000"/>
              </a:buClr>
              <a:buSzPts val="1250"/>
              <a:buFont typeface="Open Sans"/>
              <a:buChar char="●"/>
            </a:pPr>
            <a:r>
              <a:rPr lang="en" sz="1250">
                <a:solidFill>
                  <a:srgbClr val="000000"/>
                </a:solidFill>
                <a:highlight>
                  <a:srgbClr val="FFFFFF"/>
                </a:highlight>
              </a:rPr>
              <a:t>Which park has the most biodiversity, in plants and animals?</a:t>
            </a:r>
            <a:endParaRPr sz="1250">
              <a:solidFill>
                <a:srgbClr val="000000"/>
              </a:solidFill>
              <a:highlight>
                <a:srgbClr val="FFFFFF"/>
              </a:highlight>
            </a:endParaRPr>
          </a:p>
          <a:p>
            <a:pPr indent="-307975" lvl="1" marL="914400" rtl="0" algn="l">
              <a:spcBef>
                <a:spcPts val="0"/>
              </a:spcBef>
              <a:spcAft>
                <a:spcPts val="0"/>
              </a:spcAft>
              <a:buClr>
                <a:srgbClr val="000000"/>
              </a:buClr>
              <a:buSzPts val="1250"/>
              <a:buFont typeface="Open Sans"/>
              <a:buChar char="○"/>
            </a:pPr>
            <a:r>
              <a:rPr lang="en" sz="1250">
                <a:solidFill>
                  <a:srgbClr val="000000"/>
                </a:solidFill>
                <a:highlight>
                  <a:srgbClr val="FFFFFF"/>
                </a:highlight>
              </a:rPr>
              <a:t>All parks had observational data for all the animals on the list, both endangered and not endangered. Bryce National Park had the greatest density of species per acre, and vascular plants had the greatest number of species observed per acre for all four parks.</a:t>
            </a:r>
            <a:endParaRPr sz="1250">
              <a:solidFill>
                <a:srgbClr val="000000"/>
              </a:solidFill>
              <a:highlight>
                <a:srgbClr val="FFFFFF"/>
              </a:highlight>
            </a:endParaRPr>
          </a:p>
          <a:p>
            <a:pPr indent="-307975" lvl="0" marL="457200" rtl="0" algn="l">
              <a:spcBef>
                <a:spcPts val="0"/>
              </a:spcBef>
              <a:spcAft>
                <a:spcPts val="0"/>
              </a:spcAft>
              <a:buClr>
                <a:srgbClr val="000000"/>
              </a:buClr>
              <a:buSzPts val="1250"/>
              <a:buFont typeface="Open Sans"/>
              <a:buChar char="●"/>
            </a:pPr>
            <a:r>
              <a:rPr lang="en" sz="1250">
                <a:solidFill>
                  <a:srgbClr val="000000"/>
                </a:solidFill>
                <a:highlight>
                  <a:srgbClr val="FFFFFF"/>
                </a:highlight>
              </a:rPr>
              <a:t>Is there a relationship between endangered species and observation level at the parks?</a:t>
            </a:r>
            <a:endParaRPr sz="1250">
              <a:solidFill>
                <a:srgbClr val="000000"/>
              </a:solidFill>
              <a:highlight>
                <a:srgbClr val="FFFFFF"/>
              </a:highlight>
            </a:endParaRPr>
          </a:p>
          <a:p>
            <a:pPr indent="-307975" lvl="1" marL="914400" rtl="0" algn="l">
              <a:spcBef>
                <a:spcPts val="0"/>
              </a:spcBef>
              <a:spcAft>
                <a:spcPts val="0"/>
              </a:spcAft>
              <a:buClr>
                <a:srgbClr val="000000"/>
              </a:buClr>
              <a:buSzPts val="1250"/>
              <a:buFont typeface="Open Sans"/>
              <a:buChar char="○"/>
            </a:pPr>
            <a:r>
              <a:rPr lang="en" sz="1250">
                <a:solidFill>
                  <a:srgbClr val="000000"/>
                </a:solidFill>
                <a:highlight>
                  <a:srgbClr val="FFFFFF"/>
                </a:highlight>
              </a:rPr>
              <a:t>There is a statistically significant difference in observations per species between endangered and non endangered species. Endangered species are less likely to be observed than non endangered species.</a:t>
            </a:r>
            <a:endParaRPr sz="1250">
              <a:solidFill>
                <a:srgbClr val="000000"/>
              </a:solidFill>
              <a:highlight>
                <a:srgbClr val="FFFFFF"/>
              </a:highlight>
            </a:endParaRPr>
          </a:p>
          <a:p>
            <a:pPr indent="-307975" lvl="0" marL="457200" rtl="0" algn="l">
              <a:spcBef>
                <a:spcPts val="0"/>
              </a:spcBef>
              <a:spcAft>
                <a:spcPts val="0"/>
              </a:spcAft>
              <a:buClr>
                <a:srgbClr val="000000"/>
              </a:buClr>
              <a:buSzPts val="1250"/>
              <a:buFont typeface="Open Sans"/>
              <a:buChar char="●"/>
            </a:pPr>
            <a:r>
              <a:rPr lang="en" sz="1250">
                <a:solidFill>
                  <a:srgbClr val="000000"/>
                </a:solidFill>
                <a:highlight>
                  <a:srgbClr val="FFFFFF"/>
                </a:highlight>
              </a:rPr>
              <a:t>Which genus (type of species) seems to be most in need of protection?</a:t>
            </a:r>
            <a:endParaRPr sz="1250">
              <a:solidFill>
                <a:srgbClr val="000000"/>
              </a:solidFill>
              <a:highlight>
                <a:srgbClr val="FFFFFF"/>
              </a:highlight>
            </a:endParaRPr>
          </a:p>
          <a:p>
            <a:pPr indent="-307975" lvl="1" marL="914400" rtl="0" algn="l">
              <a:spcBef>
                <a:spcPts val="0"/>
              </a:spcBef>
              <a:spcAft>
                <a:spcPts val="0"/>
              </a:spcAft>
              <a:buClr>
                <a:srgbClr val="000000"/>
              </a:buClr>
              <a:buSzPts val="1250"/>
              <a:buFont typeface="Open Sans"/>
              <a:buChar char="○"/>
            </a:pPr>
            <a:r>
              <a:rPr lang="en" sz="1250">
                <a:solidFill>
                  <a:srgbClr val="000000"/>
                </a:solidFill>
                <a:highlight>
                  <a:srgbClr val="FFFFFF"/>
                </a:highlight>
              </a:rPr>
              <a:t>The Myotis genus (bats) is most in need of protection, with 12 entries on the endangered species list. The next most endangered were Falco (falcons), Canis (wolves and coyotes), and Rana (frogs).</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