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3" r:id="rId8"/>
    <p:sldId id="264" r:id="rId9"/>
    <p:sldId id="267" r:id="rId10"/>
    <p:sldId id="266" r:id="rId11"/>
    <p:sldId id="265" r:id="rId12"/>
    <p:sldId id="268" r:id="rId13"/>
    <p:sldId id="269" r:id="rId14"/>
    <p:sldId id="262" r:id="rId15"/>
    <p:sldId id="271" r:id="rId16"/>
  </p:sldIdLst>
  <p:sldSz cx="9144000" cy="5143500" type="screen16x9"/>
  <p:notesSz cx="6858000" cy="9144000"/>
  <p:embeddedFontLst>
    <p:embeddedFont>
      <p:font typeface="Lato" pitchFamily="34" charset="0"/>
      <p:regular r:id="rId18"/>
      <p:bold r:id="rId19"/>
      <p:italic r:id="rId20"/>
      <p:boldItalic r:id="rId21"/>
    </p:embeddedFont>
    <p:embeddedFont>
      <p:font typeface="Roboto" charset="0"/>
      <p:regular r:id="rId22"/>
      <p:bold r:id="rId23"/>
      <p:italic r:id="rId24"/>
      <p:boldItalic r:id="rId25"/>
    </p:embeddedFont>
    <p:embeddedFont>
      <p:font typeface="Tahoma" pitchFamily="34" charset="0"/>
      <p:regular r:id="rId26"/>
      <p:bold r:id="rId27"/>
    </p:embeddedFont>
    <p:embeddedFont>
      <p:font typeface="Raleway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3DC6D16-7351-4C6D-B08C-A38FEEBD8353}">
          <p14:sldIdLst>
            <p14:sldId id="256"/>
            <p14:sldId id="257"/>
            <p14:sldId id="258"/>
            <p14:sldId id="259"/>
            <p14:sldId id="270"/>
            <p14:sldId id="260"/>
            <p14:sldId id="263"/>
            <p14:sldId id="264"/>
            <p14:sldId id="267"/>
            <p14:sldId id="266"/>
            <p14:sldId id="265"/>
            <p14:sldId id="268"/>
            <p14:sldId id="269"/>
            <p14:sldId id="262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806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f6af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f6af9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741674f7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741674f7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a741674f7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a741674f7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1e21383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1e21383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1e21383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1e21383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741674f7_0_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741674f7_0_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1e21383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1e21383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9c67055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9c67055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a741674f7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a741674f7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9c67055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9c67055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741674f7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741674f7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9c67055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9c67055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741674f7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741674f7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1e21383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1e21383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3" y="1191256"/>
            <a:ext cx="745764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6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3" y="4169130"/>
            <a:ext cx="745764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2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2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3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2" y="-49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830393" y="1191256"/>
            <a:ext cx="745764" cy="45826"/>
            <a:chOff x="4580561" y="2589004"/>
            <a:chExt cx="1064464" cy="25200"/>
          </a:xfrm>
        </p:grpSpPr>
        <p:sp>
          <p:nvSpPr>
            <p:cNvPr id="86" name="Google Shape;86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730000" y="1318651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724951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5174226" y="1352626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36301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>
            <a:off x="830393" y="1191256"/>
            <a:ext cx="745764" cy="45826"/>
            <a:chOff x="4580561" y="2589004"/>
            <a:chExt cx="1064464" cy="25200"/>
          </a:xfrm>
        </p:grpSpPr>
        <p:sp>
          <p:nvSpPr>
            <p:cNvPr id="96" name="Google Shape;96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730000" y="1318651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724951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2"/>
          </p:nvPr>
        </p:nvSpPr>
        <p:spPr>
          <a:xfrm>
            <a:off x="5174226" y="1352626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3" y="1191256"/>
            <a:ext cx="745764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2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3" y="1191256"/>
            <a:ext cx="745764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1" y="131865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1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3" y="1191256"/>
            <a:ext cx="745764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2" y="1318651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3" y="1191256"/>
            <a:ext cx="745764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2" y="1318651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3" y="1191256"/>
            <a:ext cx="745764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3" y="4169130"/>
            <a:ext cx="745764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2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3" y="1191256"/>
            <a:ext cx="745764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1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1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6" y="1352626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49" y="4372551"/>
            <a:ext cx="7697401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escription: logo_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155870" y="505420"/>
            <a:ext cx="7659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>
                <a:latin typeface="Tahoma (Body)"/>
              </a:rPr>
              <a:t>TRƯỜNG ĐẠI HỌC CÔNG NGHỆ THÔNG TIN &amp; TRUYỀN THÔNG</a:t>
            </a:r>
            <a:endParaRPr lang="en-US" sz="1800">
              <a:latin typeface="Tahoma (Body)"/>
            </a:endParaRPr>
          </a:p>
          <a:p>
            <a:pPr algn="ctr"/>
            <a:r>
              <a:rPr lang="en-US" sz="1800" b="1">
                <a:latin typeface="Tahoma (Body)"/>
              </a:rPr>
              <a:t>NGÀNH CÔNG NGHỆ THÔNG TIN</a:t>
            </a:r>
            <a:endParaRPr lang="en-US" sz="1800">
              <a:latin typeface="Tahoma (Body)"/>
            </a:endParaRPr>
          </a:p>
          <a:p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676400" y="1352550"/>
            <a:ext cx="640079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mtClean="0">
                <a:latin typeface="Tahoma (Body)"/>
              </a:rPr>
              <a:t>BÁO CÁO</a:t>
            </a:r>
          </a:p>
          <a:p>
            <a:pPr algn="ctr"/>
            <a:r>
              <a:rPr lang="en-US" sz="2000" b="1" smtClean="0">
                <a:latin typeface="Tahoma (Body)"/>
              </a:rPr>
              <a:t>Bộ môn: Lập trình web</a:t>
            </a:r>
            <a:endParaRPr lang="en-US" sz="2000">
              <a:latin typeface="Tahoma (Body)"/>
            </a:endParaRPr>
          </a:p>
          <a:p>
            <a:r>
              <a:rPr lang="en-US" sz="1600" b="1" i="1" u="sng">
                <a:latin typeface="Tahoma (Body)"/>
              </a:rPr>
              <a:t>Đề tài</a:t>
            </a:r>
            <a:r>
              <a:rPr lang="en-US" sz="1600" b="1" i="1" u="sng" smtClean="0">
                <a:latin typeface="Tahoma (Body)"/>
              </a:rPr>
              <a:t>:</a:t>
            </a:r>
            <a:endParaRPr lang="en-US" sz="1600" i="1">
              <a:latin typeface="Tahoma (Body)"/>
            </a:endParaRPr>
          </a:p>
          <a:p>
            <a:pPr algn="ctr"/>
            <a:r>
              <a:rPr lang="en-US" sz="2000" b="1" smtClean="0">
                <a:latin typeface="Tahoma (Body)"/>
              </a:rPr>
              <a:t>XÂY DỰNG HỆ THỐNG WEBSITE QUẢN LÝ ĐIỂM SINH VIÊN THEO MÔ HÌNH MVC</a:t>
            </a:r>
          </a:p>
          <a:p>
            <a:pPr algn="ctr"/>
            <a:endParaRPr lang="en-US" sz="2000" b="1" smtClean="0">
              <a:latin typeface="Tahoma (Body)"/>
            </a:endParaRPr>
          </a:p>
          <a:p>
            <a:pPr algn="ctr"/>
            <a:r>
              <a:rPr lang="en-US" sz="1600" b="1" smtClean="0">
                <a:latin typeface="Tahoma (Body)"/>
              </a:rPr>
              <a:t>Giảng viên: Nguyễn Thị Duyên</a:t>
            </a:r>
          </a:p>
          <a:p>
            <a:pPr algn="ctr"/>
            <a:r>
              <a:rPr lang="en-US" sz="1600" b="1" smtClean="0">
                <a:latin typeface="Tahoma (Body)"/>
              </a:rPr>
              <a:t>Sinh viên: Ly A Sú</a:t>
            </a:r>
          </a:p>
          <a:p>
            <a:pPr algn="ctr"/>
            <a:r>
              <a:rPr lang="en-US" sz="1600" b="1" smtClean="0">
                <a:latin typeface="Tahoma (Body)"/>
              </a:rPr>
              <a:t>Lớp: CNTT_K14E</a:t>
            </a:r>
            <a:endParaRPr lang="en-US" sz="1600" dirty="0">
              <a:latin typeface="Tahoma (Body)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34;p19"/>
          <p:cNvSpPr txBox="1">
            <a:spLocks noGrp="1"/>
          </p:cNvSpPr>
          <p:nvPr>
            <p:ph type="title"/>
          </p:nvPr>
        </p:nvSpPr>
        <p:spPr>
          <a:xfrm>
            <a:off x="685800" y="1265550"/>
            <a:ext cx="33009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>
                <a:latin typeface="Roboto"/>
                <a:ea typeface="Roboto"/>
                <a:cs typeface="Roboto"/>
                <a:sym typeface="Roboto"/>
              </a:rPr>
              <a:t>Mô hình ngữ cảnh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Oval 2"/>
          <p:cNvSpPr/>
          <p:nvPr/>
        </p:nvSpPr>
        <p:spPr>
          <a:xfrm>
            <a:off x="6324600" y="1462579"/>
            <a:ext cx="2667000" cy="198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38950" y="1846961"/>
            <a:ext cx="1638300" cy="111730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2"/>
                </a:solidFill>
                <a:latin typeface="Roboto" charset="0"/>
                <a:ea typeface="Roboto" charset="0"/>
              </a:rPr>
              <a:t>Hệ thống quản lý điểm</a:t>
            </a:r>
            <a:endParaRPr lang="en-US" sz="2000" b="1">
              <a:solidFill>
                <a:schemeClr val="bg2"/>
              </a:solidFill>
              <a:latin typeface="Roboto" charset="0"/>
              <a:ea typeface="Robot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5761" y="2112997"/>
            <a:ext cx="1143000" cy="58523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2"/>
                </a:solidFill>
                <a:latin typeface="Roboto" charset="0"/>
                <a:ea typeface="Roboto" charset="0"/>
              </a:rPr>
              <a:t>Người dùng</a:t>
            </a:r>
            <a:endParaRPr lang="en-US" sz="2000" b="1">
              <a:solidFill>
                <a:schemeClr val="bg2"/>
              </a:solidFill>
              <a:latin typeface="Roboto" charset="0"/>
              <a:ea typeface="Roboto" charset="0"/>
            </a:endParaRPr>
          </a:p>
        </p:txBody>
      </p:sp>
      <p:cxnSp>
        <p:nvCxnSpPr>
          <p:cNvPr id="17" name="Elbow Connector 16"/>
          <p:cNvCxnSpPr>
            <a:stCxn id="6" idx="0"/>
            <a:endCxn id="4" idx="0"/>
          </p:cNvCxnSpPr>
          <p:nvPr/>
        </p:nvCxnSpPr>
        <p:spPr>
          <a:xfrm rot="5400000" flipH="1" flipV="1">
            <a:off x="6329662" y="784560"/>
            <a:ext cx="266036" cy="2390839"/>
          </a:xfrm>
          <a:prstGeom prst="bentConnector3">
            <a:avLst>
              <a:gd name="adj1" fmla="val 185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6" idx="2"/>
          </p:cNvCxnSpPr>
          <p:nvPr/>
        </p:nvCxnSpPr>
        <p:spPr>
          <a:xfrm rot="5400000" flipH="1">
            <a:off x="6329664" y="1635830"/>
            <a:ext cx="266034" cy="2390839"/>
          </a:xfrm>
          <a:prstGeom prst="bentConnector3">
            <a:avLst>
              <a:gd name="adj1" fmla="val -859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10200" y="2876550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Truy xuất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86400" y="127635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Cập nhập</a:t>
            </a:r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body" idx="2"/>
          </p:nvPr>
        </p:nvSpPr>
        <p:spPr>
          <a:xfrm>
            <a:off x="5174226" y="1352626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1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4572000" y="590550"/>
            <a:ext cx="45720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v"/>
            </a:pPr>
            <a:r>
              <a:rPr lang="en-US" sz="2400" b="1" smtClean="0"/>
              <a:t>Chú thích cho sơ đồ phân rã chức năng</a:t>
            </a:r>
            <a:endParaRPr sz="2400" b="1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smtClean="0"/>
              <a:t>MK : Mật khẩu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smtClean="0"/>
              <a:t>QL : Quản lý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smtClean="0"/>
              <a:t>SV : Sinh viên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smtClean="0"/>
              <a:t>HTSVDS TL : Hiện thị danh sách sinh viên theo lớp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smtClean="0"/>
              <a:t>HTHP: Hiện thị học phần</a:t>
            </a:r>
            <a:endParaRPr sz="1600" smtClean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smtClean="0"/>
              <a:t>Xóa </a:t>
            </a:r>
            <a:r>
              <a:rPr lang="en" sz="1600"/>
              <a:t>ảnh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smtClean="0"/>
              <a:t>ĐHP : Điểm học phần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smtClean="0"/>
              <a:t>TB : Trung bình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smtClean="0"/>
              <a:t>XL : Xếp loại</a:t>
            </a: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smtClean="0"/>
              <a:t>HTDS : Hiện thị danh sách </a:t>
            </a:r>
            <a:endParaRPr sz="1600"/>
          </a:p>
        </p:txBody>
      </p:sp>
      <p:sp>
        <p:nvSpPr>
          <p:cNvPr id="7" name="Google Shape;134;p19"/>
          <p:cNvSpPr txBox="1">
            <a:spLocks noGrp="1"/>
          </p:cNvSpPr>
          <p:nvPr>
            <p:ph type="title"/>
          </p:nvPr>
        </p:nvSpPr>
        <p:spPr>
          <a:xfrm>
            <a:off x="685800" y="1265550"/>
            <a:ext cx="33009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>
                <a:latin typeface="Roboto"/>
                <a:ea typeface="Roboto"/>
                <a:cs typeface="Roboto"/>
                <a:sym typeface="Roboto"/>
              </a:rPr>
              <a:t>Sơ đồ phân rã chức năng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657600" y="57150"/>
            <a:ext cx="1600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Người dùng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52400" y="81915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Đăng nhập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3000" y="81915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QL Sinh viên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6000" y="81915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QL điểm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76600" y="830226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QL môn học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924800" y="84839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Thống kê</a:t>
            </a:r>
            <a:endParaRPr lang="en-US"/>
          </a:p>
        </p:txBody>
      </p:sp>
      <p:cxnSp>
        <p:nvCxnSpPr>
          <p:cNvPr id="10" name="Elbow Connector 9"/>
          <p:cNvCxnSpPr>
            <a:stCxn id="3" idx="0"/>
            <a:endCxn id="9" idx="0"/>
          </p:cNvCxnSpPr>
          <p:nvPr/>
        </p:nvCxnSpPr>
        <p:spPr>
          <a:xfrm rot="16200000" flipH="1">
            <a:off x="4500230" y="-3147680"/>
            <a:ext cx="29240" cy="7962900"/>
          </a:xfrm>
          <a:prstGeom prst="bentConnector3">
            <a:avLst>
              <a:gd name="adj1" fmla="val -78180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2"/>
          </p:cNvCxnSpPr>
          <p:nvPr/>
        </p:nvCxnSpPr>
        <p:spPr>
          <a:xfrm>
            <a:off x="4457700" y="3619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0"/>
          </p:cNvCxnSpPr>
          <p:nvPr/>
        </p:nvCxnSpPr>
        <p:spPr>
          <a:xfrm>
            <a:off x="1600200" y="579473"/>
            <a:ext cx="0" cy="239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>
            <a:off x="2667000" y="5905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0"/>
          </p:cNvCxnSpPr>
          <p:nvPr/>
        </p:nvCxnSpPr>
        <p:spPr>
          <a:xfrm>
            <a:off x="3733800" y="590551"/>
            <a:ext cx="0" cy="239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9" idx="0"/>
          </p:cNvCxnSpPr>
          <p:nvPr/>
        </p:nvCxnSpPr>
        <p:spPr>
          <a:xfrm>
            <a:off x="5867400" y="590551"/>
            <a:ext cx="0" cy="22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553200" y="839529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Tổng Điểm chi tiết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419600" y="819150"/>
            <a:ext cx="800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Lớp</a:t>
            </a:r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410200" y="81915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Tìm kiếm</a:t>
            </a:r>
            <a:endParaRPr lang="en-US"/>
          </a:p>
        </p:txBody>
      </p:sp>
      <p:cxnSp>
        <p:nvCxnSpPr>
          <p:cNvPr id="42" name="Straight Arrow Connector 41"/>
          <p:cNvCxnSpPr>
            <a:endCxn id="28" idx="0"/>
          </p:cNvCxnSpPr>
          <p:nvPr/>
        </p:nvCxnSpPr>
        <p:spPr>
          <a:xfrm>
            <a:off x="4819650" y="590551"/>
            <a:ext cx="0" cy="22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0"/>
          </p:cNvCxnSpPr>
          <p:nvPr/>
        </p:nvCxnSpPr>
        <p:spPr>
          <a:xfrm>
            <a:off x="7124700" y="590551"/>
            <a:ext cx="0" cy="248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52400" y="142875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Đăng ký</a:t>
            </a:r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152400" y="203835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Đăng xuất</a:t>
            </a:r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152400" y="325755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Sửa tài khoản</a:t>
            </a:r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52400" y="264795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Xóa tài khoản</a:t>
            </a:r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152400" y="386715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Quên</a:t>
            </a:r>
          </a:p>
          <a:p>
            <a:pPr algn="ctr"/>
            <a:r>
              <a:rPr lang="en-US" smtClean="0"/>
              <a:t>MK</a:t>
            </a:r>
            <a:endParaRPr lang="en-US"/>
          </a:p>
        </p:txBody>
      </p:sp>
      <p:cxnSp>
        <p:nvCxnSpPr>
          <p:cNvPr id="185" name="Elbow Connector 184"/>
          <p:cNvCxnSpPr>
            <a:stCxn id="3" idx="1"/>
            <a:endCxn id="58" idx="1"/>
          </p:cNvCxnSpPr>
          <p:nvPr/>
        </p:nvCxnSpPr>
        <p:spPr>
          <a:xfrm rot="10800000" flipV="1">
            <a:off x="152400" y="1047750"/>
            <a:ext cx="12700" cy="3048000"/>
          </a:xfrm>
          <a:prstGeom prst="bentConnector3">
            <a:avLst>
              <a:gd name="adj1" fmla="val 879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54" idx="1"/>
          </p:cNvCxnSpPr>
          <p:nvPr/>
        </p:nvCxnSpPr>
        <p:spPr>
          <a:xfrm>
            <a:off x="76200" y="1657350"/>
            <a:ext cx="7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5" idx="1"/>
          </p:cNvCxnSpPr>
          <p:nvPr/>
        </p:nvCxnSpPr>
        <p:spPr>
          <a:xfrm>
            <a:off x="76200" y="2266950"/>
            <a:ext cx="7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7" idx="1"/>
          </p:cNvCxnSpPr>
          <p:nvPr/>
        </p:nvCxnSpPr>
        <p:spPr>
          <a:xfrm>
            <a:off x="76200" y="2876550"/>
            <a:ext cx="7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56" idx="1"/>
          </p:cNvCxnSpPr>
          <p:nvPr/>
        </p:nvCxnSpPr>
        <p:spPr>
          <a:xfrm>
            <a:off x="76200" y="3486150"/>
            <a:ext cx="7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143000" y="1429193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Thêm</a:t>
            </a:r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143000" y="203835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Sửa</a:t>
            </a:r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143000" y="264795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Xóa</a:t>
            </a:r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1143000" y="325755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Hồ sơ</a:t>
            </a:r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1143000" y="386715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Hiện thị môn SV</a:t>
            </a:r>
            <a:endParaRPr lang="en-US"/>
          </a:p>
        </p:txBody>
      </p:sp>
      <p:cxnSp>
        <p:nvCxnSpPr>
          <p:cNvPr id="43" name="Elbow Connector 42"/>
          <p:cNvCxnSpPr>
            <a:stCxn id="5" idx="1"/>
            <a:endCxn id="80" idx="1"/>
          </p:cNvCxnSpPr>
          <p:nvPr/>
        </p:nvCxnSpPr>
        <p:spPr>
          <a:xfrm rot="10800000" flipV="1">
            <a:off x="1143000" y="1047750"/>
            <a:ext cx="12700" cy="2438400"/>
          </a:xfrm>
          <a:prstGeom prst="bentConnector3">
            <a:avLst>
              <a:gd name="adj1" fmla="val 9627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0" idx="2"/>
            <a:endCxn id="81" idx="0"/>
          </p:cNvCxnSpPr>
          <p:nvPr/>
        </p:nvCxnSpPr>
        <p:spPr>
          <a:xfrm>
            <a:off x="1600200" y="371475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77" idx="1"/>
          </p:cNvCxnSpPr>
          <p:nvPr/>
        </p:nvCxnSpPr>
        <p:spPr>
          <a:xfrm>
            <a:off x="1066800" y="1657350"/>
            <a:ext cx="76200" cy="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78" idx="1"/>
          </p:cNvCxnSpPr>
          <p:nvPr/>
        </p:nvCxnSpPr>
        <p:spPr>
          <a:xfrm>
            <a:off x="1066800" y="2266950"/>
            <a:ext cx="7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9" idx="1"/>
          </p:cNvCxnSpPr>
          <p:nvPr/>
        </p:nvCxnSpPr>
        <p:spPr>
          <a:xfrm>
            <a:off x="1066800" y="2876550"/>
            <a:ext cx="7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2286000" y="1429193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HTDSSV TL</a:t>
            </a:r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2286000" y="203835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Thêm</a:t>
            </a:r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2286000" y="2648393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Sửa</a:t>
            </a:r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2286000" y="325755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Xóa</a:t>
            </a:r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2298700" y="4473649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Tổng ĐHP</a:t>
            </a:r>
            <a:endParaRPr lang="en-US"/>
          </a:p>
        </p:txBody>
      </p:sp>
      <p:cxnSp>
        <p:nvCxnSpPr>
          <p:cNvPr id="90" name="Elbow Connector 89"/>
          <p:cNvCxnSpPr>
            <a:stCxn id="6" idx="1"/>
            <a:endCxn id="123" idx="1"/>
          </p:cNvCxnSpPr>
          <p:nvPr/>
        </p:nvCxnSpPr>
        <p:spPr>
          <a:xfrm rot="10800000" flipH="1" flipV="1">
            <a:off x="2286000" y="1047749"/>
            <a:ext cx="12700" cy="3654499"/>
          </a:xfrm>
          <a:prstGeom prst="bentConnector3">
            <a:avLst>
              <a:gd name="adj1" fmla="val -7116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119" idx="1"/>
          </p:cNvCxnSpPr>
          <p:nvPr/>
        </p:nvCxnSpPr>
        <p:spPr>
          <a:xfrm>
            <a:off x="2209800" y="1657793"/>
            <a:ext cx="7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20" idx="1"/>
          </p:cNvCxnSpPr>
          <p:nvPr/>
        </p:nvCxnSpPr>
        <p:spPr>
          <a:xfrm>
            <a:off x="2209800" y="2266950"/>
            <a:ext cx="7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1" idx="1"/>
          </p:cNvCxnSpPr>
          <p:nvPr/>
        </p:nvCxnSpPr>
        <p:spPr>
          <a:xfrm>
            <a:off x="2209800" y="2876550"/>
            <a:ext cx="76200" cy="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2" idx="1"/>
          </p:cNvCxnSpPr>
          <p:nvPr/>
        </p:nvCxnSpPr>
        <p:spPr>
          <a:xfrm>
            <a:off x="2209800" y="3486150"/>
            <a:ext cx="7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276600" y="1429193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Thêm</a:t>
            </a:r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3276600" y="203835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Sửa</a:t>
            </a:r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3276600" y="325755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Hiện thị</a:t>
            </a:r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>
            <a:off x="3276600" y="2648393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Xóa</a:t>
            </a:r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4419600" y="1429193"/>
            <a:ext cx="800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Thêm</a:t>
            </a:r>
            <a:endParaRPr lang="en-US"/>
          </a:p>
        </p:txBody>
      </p:sp>
      <p:sp>
        <p:nvSpPr>
          <p:cNvPr id="153" name="Rounded Rectangle 152"/>
          <p:cNvSpPr/>
          <p:nvPr/>
        </p:nvSpPr>
        <p:spPr>
          <a:xfrm>
            <a:off x="4419600" y="2038350"/>
            <a:ext cx="800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Sửa</a:t>
            </a:r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>
            <a:off x="4419600" y="2647950"/>
            <a:ext cx="800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Xóa</a:t>
            </a:r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419600" y="325755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Hiển thị</a:t>
            </a:r>
            <a:endParaRPr lang="en-US"/>
          </a:p>
        </p:txBody>
      </p:sp>
      <p:cxnSp>
        <p:nvCxnSpPr>
          <p:cNvPr id="106" name="Elbow Connector 105"/>
          <p:cNvCxnSpPr>
            <a:stCxn id="7" idx="1"/>
            <a:endCxn id="150" idx="1"/>
          </p:cNvCxnSpPr>
          <p:nvPr/>
        </p:nvCxnSpPr>
        <p:spPr>
          <a:xfrm rot="10800000" flipV="1">
            <a:off x="3276600" y="1058826"/>
            <a:ext cx="12700" cy="2427324"/>
          </a:xfrm>
          <a:prstGeom prst="bentConnector3">
            <a:avLst>
              <a:gd name="adj1" fmla="val 879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28" idx="1"/>
            <a:endCxn id="155" idx="1"/>
          </p:cNvCxnSpPr>
          <p:nvPr/>
        </p:nvCxnSpPr>
        <p:spPr>
          <a:xfrm rot="10800000" flipV="1">
            <a:off x="4419600" y="1047750"/>
            <a:ext cx="12700" cy="2438400"/>
          </a:xfrm>
          <a:prstGeom prst="bentConnector3">
            <a:avLst>
              <a:gd name="adj1" fmla="val 9627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52" idx="1"/>
          </p:cNvCxnSpPr>
          <p:nvPr/>
        </p:nvCxnSpPr>
        <p:spPr>
          <a:xfrm>
            <a:off x="4343400" y="1657350"/>
            <a:ext cx="76200" cy="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endCxn id="153" idx="1"/>
          </p:cNvCxnSpPr>
          <p:nvPr/>
        </p:nvCxnSpPr>
        <p:spPr>
          <a:xfrm>
            <a:off x="4343400" y="2266507"/>
            <a:ext cx="76200" cy="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54" idx="1"/>
          </p:cNvCxnSpPr>
          <p:nvPr/>
        </p:nvCxnSpPr>
        <p:spPr>
          <a:xfrm>
            <a:off x="4343400" y="2876107"/>
            <a:ext cx="76200" cy="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48" idx="1"/>
          </p:cNvCxnSpPr>
          <p:nvPr/>
        </p:nvCxnSpPr>
        <p:spPr>
          <a:xfrm>
            <a:off x="3200400" y="1657350"/>
            <a:ext cx="76200" cy="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149" idx="1"/>
          </p:cNvCxnSpPr>
          <p:nvPr/>
        </p:nvCxnSpPr>
        <p:spPr>
          <a:xfrm>
            <a:off x="3200400" y="2266507"/>
            <a:ext cx="76200" cy="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endCxn id="151" idx="1"/>
          </p:cNvCxnSpPr>
          <p:nvPr/>
        </p:nvCxnSpPr>
        <p:spPr>
          <a:xfrm>
            <a:off x="3200400" y="2876107"/>
            <a:ext cx="76200" cy="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5410200" y="1428749"/>
            <a:ext cx="914400" cy="1676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Tìm kiếm sinh viên theo mã sinh viên</a:t>
            </a:r>
            <a:endParaRPr lang="en-US"/>
          </a:p>
        </p:txBody>
      </p:sp>
      <p:cxnSp>
        <p:nvCxnSpPr>
          <p:cNvPr id="158" name="Straight Arrow Connector 157"/>
          <p:cNvCxnSpPr>
            <a:stCxn id="29" idx="2"/>
            <a:endCxn id="197" idx="0"/>
          </p:cNvCxnSpPr>
          <p:nvPr/>
        </p:nvCxnSpPr>
        <p:spPr>
          <a:xfrm>
            <a:off x="5867400" y="1276350"/>
            <a:ext cx="0" cy="1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ounded Rectangle 197"/>
          <p:cNvSpPr/>
          <p:nvPr/>
        </p:nvSpPr>
        <p:spPr>
          <a:xfrm>
            <a:off x="6553200" y="447675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XL Toàn khóa</a:t>
            </a:r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>
            <a:off x="6553200" y="1428749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HTDSSV TL</a:t>
            </a:r>
            <a:endParaRPr lang="en-US"/>
          </a:p>
        </p:txBody>
      </p:sp>
      <p:sp>
        <p:nvSpPr>
          <p:cNvPr id="200" name="Rounded Rectangle 199"/>
          <p:cNvSpPr/>
          <p:nvPr/>
        </p:nvSpPr>
        <p:spPr>
          <a:xfrm>
            <a:off x="6553200" y="2037907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HTHP</a:t>
            </a:r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>
            <a:off x="6553200" y="2647507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Điểm hệ số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6553200" y="325755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Tổng ĐHP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6553200" y="386715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TB Toàn khóa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2286886" y="386715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HTHP</a:t>
            </a:r>
            <a:endParaRPr lang="en-US"/>
          </a:p>
        </p:txBody>
      </p:sp>
      <p:cxnSp>
        <p:nvCxnSpPr>
          <p:cNvPr id="206" name="Straight Arrow Connector 205"/>
          <p:cNvCxnSpPr>
            <a:endCxn id="205" idx="1"/>
          </p:cNvCxnSpPr>
          <p:nvPr/>
        </p:nvCxnSpPr>
        <p:spPr>
          <a:xfrm>
            <a:off x="2209800" y="4095750"/>
            <a:ext cx="770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27" idx="1"/>
            <a:endCxn id="198" idx="1"/>
          </p:cNvCxnSpPr>
          <p:nvPr/>
        </p:nvCxnSpPr>
        <p:spPr>
          <a:xfrm rot="10800000" flipV="1">
            <a:off x="6553200" y="1068128"/>
            <a:ext cx="12700" cy="3637221"/>
          </a:xfrm>
          <a:prstGeom prst="bentConnector3">
            <a:avLst>
              <a:gd name="adj1" fmla="val 10465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/>
          <p:cNvSpPr/>
          <p:nvPr/>
        </p:nvSpPr>
        <p:spPr>
          <a:xfrm>
            <a:off x="7924800" y="1428749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HTDS Sinh viên</a:t>
            </a:r>
            <a:endParaRPr lang="en-US"/>
          </a:p>
        </p:txBody>
      </p:sp>
      <p:sp>
        <p:nvSpPr>
          <p:cNvPr id="214" name="Rounded Rectangle 213"/>
          <p:cNvSpPr/>
          <p:nvPr/>
        </p:nvSpPr>
        <p:spPr>
          <a:xfrm>
            <a:off x="7924800" y="2037907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Tổng ĐHP</a:t>
            </a:r>
            <a:endParaRPr lang="en-US"/>
          </a:p>
        </p:txBody>
      </p:sp>
      <p:sp>
        <p:nvSpPr>
          <p:cNvPr id="215" name="Rounded Rectangle 214"/>
          <p:cNvSpPr/>
          <p:nvPr/>
        </p:nvSpPr>
        <p:spPr>
          <a:xfrm>
            <a:off x="7924800" y="2646398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Hiện thị điểm chữ</a:t>
            </a:r>
            <a:endParaRPr lang="en-US"/>
          </a:p>
        </p:txBody>
      </p:sp>
      <p:sp>
        <p:nvSpPr>
          <p:cNvPr id="216" name="Rounded Rectangle 215"/>
          <p:cNvSpPr/>
          <p:nvPr/>
        </p:nvSpPr>
        <p:spPr>
          <a:xfrm>
            <a:off x="7924800" y="325755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Tổng số tín chỉ</a:t>
            </a:r>
            <a:endParaRPr lang="en-US"/>
          </a:p>
        </p:txBody>
      </p:sp>
      <p:sp>
        <p:nvSpPr>
          <p:cNvPr id="217" name="Rounded Rectangle 216"/>
          <p:cNvSpPr/>
          <p:nvPr/>
        </p:nvSpPr>
        <p:spPr>
          <a:xfrm>
            <a:off x="7924800" y="3866264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TB Toàn khóa</a:t>
            </a:r>
            <a:endParaRPr lang="en-US"/>
          </a:p>
        </p:txBody>
      </p:sp>
      <p:sp>
        <p:nvSpPr>
          <p:cNvPr id="218" name="Rounded Rectangle 217"/>
          <p:cNvSpPr/>
          <p:nvPr/>
        </p:nvSpPr>
        <p:spPr>
          <a:xfrm>
            <a:off x="7924800" y="4473648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XL Toàn khóa</a:t>
            </a:r>
            <a:endParaRPr lang="en-US"/>
          </a:p>
        </p:txBody>
      </p:sp>
      <p:cxnSp>
        <p:nvCxnSpPr>
          <p:cNvPr id="220" name="Elbow Connector 219"/>
          <p:cNvCxnSpPr>
            <a:stCxn id="9" idx="1"/>
            <a:endCxn id="218" idx="1"/>
          </p:cNvCxnSpPr>
          <p:nvPr/>
        </p:nvCxnSpPr>
        <p:spPr>
          <a:xfrm rot="10800000" flipV="1">
            <a:off x="7924800" y="1076990"/>
            <a:ext cx="12700" cy="3625258"/>
          </a:xfrm>
          <a:prstGeom prst="bentConnector3">
            <a:avLst>
              <a:gd name="adj1" fmla="val 9627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endCxn id="199" idx="1"/>
          </p:cNvCxnSpPr>
          <p:nvPr/>
        </p:nvCxnSpPr>
        <p:spPr>
          <a:xfrm>
            <a:off x="6477000" y="1657349"/>
            <a:ext cx="7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endCxn id="200" idx="1"/>
          </p:cNvCxnSpPr>
          <p:nvPr/>
        </p:nvCxnSpPr>
        <p:spPr>
          <a:xfrm flipV="1">
            <a:off x="6477000" y="2266507"/>
            <a:ext cx="76200" cy="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01" idx="1"/>
          </p:cNvCxnSpPr>
          <p:nvPr/>
        </p:nvCxnSpPr>
        <p:spPr>
          <a:xfrm flipV="1">
            <a:off x="6477000" y="2876107"/>
            <a:ext cx="76200" cy="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endCxn id="202" idx="1"/>
          </p:cNvCxnSpPr>
          <p:nvPr/>
        </p:nvCxnSpPr>
        <p:spPr>
          <a:xfrm>
            <a:off x="6477000" y="3486150"/>
            <a:ext cx="7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endCxn id="203" idx="1"/>
          </p:cNvCxnSpPr>
          <p:nvPr/>
        </p:nvCxnSpPr>
        <p:spPr>
          <a:xfrm>
            <a:off x="6477000" y="4095750"/>
            <a:ext cx="7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endCxn id="213" idx="1"/>
          </p:cNvCxnSpPr>
          <p:nvPr/>
        </p:nvCxnSpPr>
        <p:spPr>
          <a:xfrm flipV="1">
            <a:off x="7848600" y="1657349"/>
            <a:ext cx="76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endCxn id="214" idx="1"/>
          </p:cNvCxnSpPr>
          <p:nvPr/>
        </p:nvCxnSpPr>
        <p:spPr>
          <a:xfrm flipV="1">
            <a:off x="7848600" y="2266507"/>
            <a:ext cx="76200" cy="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endCxn id="215" idx="1"/>
          </p:cNvCxnSpPr>
          <p:nvPr/>
        </p:nvCxnSpPr>
        <p:spPr>
          <a:xfrm flipV="1">
            <a:off x="7848600" y="2874998"/>
            <a:ext cx="76200" cy="1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endCxn id="216" idx="1"/>
          </p:cNvCxnSpPr>
          <p:nvPr/>
        </p:nvCxnSpPr>
        <p:spPr>
          <a:xfrm>
            <a:off x="7848600" y="3486150"/>
            <a:ext cx="7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217" idx="1"/>
          </p:cNvCxnSpPr>
          <p:nvPr/>
        </p:nvCxnSpPr>
        <p:spPr>
          <a:xfrm flipV="1">
            <a:off x="7848600" y="4094864"/>
            <a:ext cx="76200" cy="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215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 idx="4294967295"/>
          </p:nvPr>
        </p:nvSpPr>
        <p:spPr>
          <a:xfrm>
            <a:off x="727650" y="2087701"/>
            <a:ext cx="7688700" cy="1093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Chạy chương trình Demo</a:t>
            </a:r>
            <a:endParaRPr sz="4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271529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body" idx="2"/>
          </p:nvPr>
        </p:nvSpPr>
        <p:spPr>
          <a:xfrm>
            <a:off x="4572000" y="285750"/>
            <a:ext cx="45720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Clr>
                <a:schemeClr val="dk2"/>
              </a:buClr>
              <a:buSzPts val="2000"/>
              <a:buNone/>
            </a:pPr>
            <a:r>
              <a:rPr lang="en-US" sz="2400" b="1">
                <a:latin typeface="Roboto" charset="0"/>
                <a:ea typeface="Roboto" charset="0"/>
                <a:cs typeface="Times New Roman" pitchFamily="18" charset="0"/>
              </a:rPr>
              <a:t>Hệ thống đã phần nào cải thiện quá trình quản lí điểm SV, giảm thiểu tối đa các khó khăn về nhân lực, thời gian, sai sót.</a:t>
            </a:r>
          </a:p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lang="en-US" sz="2400" b="1" smtClean="0">
              <a:solidFill>
                <a:schemeClr val="dk2"/>
              </a:solidFill>
              <a:latin typeface="Roboto" charset="0"/>
              <a:ea typeface="Roboto" charset="0"/>
              <a:cs typeface="Roboto"/>
              <a:sym typeface="Roboto"/>
            </a:endParaRPr>
          </a:p>
          <a:p>
            <a:pPr marL="101600" lvl="0" indent="0">
              <a:buClr>
                <a:schemeClr val="dk2"/>
              </a:buClr>
              <a:buSzPts val="2000"/>
              <a:buNone/>
            </a:pPr>
            <a:r>
              <a:rPr lang="en-US" sz="2400" b="1" smtClean="0">
                <a:latin typeface="Roboto" charset="0"/>
                <a:ea typeface="Roboto" charset="0"/>
                <a:cs typeface="Times New Roman" pitchFamily="18" charset="0"/>
              </a:rPr>
              <a:t>Tuy nhiên sẽ không tránh khỏi những sai sót mong được sự đóng góp của thầy cô và các bạn để bài hoàn thiện hơn.</a:t>
            </a:r>
            <a:endParaRPr sz="2400">
              <a:solidFill>
                <a:schemeClr val="dk2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5" name="Google Shape;134;p19"/>
          <p:cNvSpPr txBox="1">
            <a:spLocks noGrp="1"/>
          </p:cNvSpPr>
          <p:nvPr>
            <p:ph type="title"/>
          </p:nvPr>
        </p:nvSpPr>
        <p:spPr>
          <a:xfrm>
            <a:off x="685800" y="1265550"/>
            <a:ext cx="33009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>
                <a:latin typeface="Roboto"/>
                <a:ea typeface="Roboto"/>
                <a:cs typeface="Roboto"/>
                <a:sym typeface="Roboto"/>
              </a:rPr>
              <a:t>Kết luận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 idx="4294967295"/>
          </p:nvPr>
        </p:nvSpPr>
        <p:spPr>
          <a:xfrm>
            <a:off x="727650" y="1630501"/>
            <a:ext cx="7688700" cy="18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Cảm ơn thầy cô và các bạn </a:t>
            </a:r>
            <a:endParaRPr sz="3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đã lắng nghe!</a:t>
            </a:r>
            <a:endParaRPr sz="3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887946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ctrTitle"/>
          </p:nvPr>
        </p:nvSpPr>
        <p:spPr>
          <a:xfrm>
            <a:off x="729450" y="1200150"/>
            <a:ext cx="7688100" cy="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Nội dung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1"/>
          </p:nvPr>
        </p:nvSpPr>
        <p:spPr>
          <a:xfrm>
            <a:off x="727952" y="1962150"/>
            <a:ext cx="7688100" cy="2514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r>
              <a:rPr lang="en-US" sz="280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Mục đích và yêu cầu của đề tài</a:t>
            </a:r>
            <a:endParaRPr sz="2800" smtClean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r>
              <a:rPr lang="en-US" sz="280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Người dùng</a:t>
            </a:r>
            <a:endParaRPr sz="2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r>
              <a:rPr lang="en-US" sz="280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Chức năng hệ thống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r>
              <a:rPr lang="en-US" sz="280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Chương trình demo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r>
              <a:rPr lang="en-US" sz="280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Kết luận</a:t>
            </a:r>
            <a:endParaRPr sz="2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30000" y="1265550"/>
            <a:ext cx="33009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>
                <a:latin typeface="Roboto"/>
                <a:ea typeface="Roboto"/>
                <a:cs typeface="Roboto"/>
                <a:sym typeface="Roboto"/>
              </a:rPr>
              <a:t>Mục đích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4572000" y="1151000"/>
            <a:ext cx="4572000" cy="32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US" sz="2400" b="1" smtClean="0">
                <a:latin typeface="Roboto"/>
                <a:ea typeface="Roboto"/>
                <a:cs typeface="Roboto"/>
                <a:sym typeface="Roboto"/>
              </a:rPr>
              <a:t>Giảm thiệu lượng công việc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indent="-381000">
              <a:buSzPts val="2400"/>
              <a:buFont typeface="Roboto"/>
              <a:buChar char="●"/>
            </a:pPr>
            <a:r>
              <a:rPr lang="en" sz="2400" b="1" smtClean="0">
                <a:latin typeface="Roboto"/>
                <a:ea typeface="Roboto"/>
                <a:cs typeface="Roboto"/>
                <a:sym typeface="Roboto"/>
              </a:rPr>
              <a:t>Nâng cao </a:t>
            </a:r>
            <a:r>
              <a:rPr lang="vi-VN" sz="2400" b="1">
                <a:latin typeface="Roboto" charset="0"/>
                <a:ea typeface="Roboto" charset="0"/>
                <a:cs typeface="Times New Roman" pitchFamily="18" charset="0"/>
              </a:rPr>
              <a:t>hiệu quả trong công tác quản </a:t>
            </a:r>
            <a:r>
              <a:rPr lang="vi-VN" sz="2400" b="1" smtClean="0">
                <a:latin typeface="Roboto" charset="0"/>
                <a:ea typeface="Roboto" charset="0"/>
                <a:cs typeface="Times New Roman" pitchFamily="18" charset="0"/>
              </a:rPr>
              <a:t>l</a:t>
            </a:r>
            <a:r>
              <a:rPr lang="en-US" sz="2400" b="1">
                <a:latin typeface="Roboto" charset="0"/>
                <a:ea typeface="Roboto" charset="0"/>
                <a:cs typeface="Times New Roman" pitchFamily="18" charset="0"/>
              </a:rPr>
              <a:t>ý</a:t>
            </a:r>
            <a:r>
              <a:rPr lang="vi-VN" sz="2400" b="1" smtClean="0">
                <a:latin typeface="Roboto" charset="0"/>
                <a:ea typeface="Roboto" charset="0"/>
                <a:cs typeface="Times New Roman" pitchFamily="18" charset="0"/>
              </a:rPr>
              <a:t> </a:t>
            </a:r>
            <a:r>
              <a:rPr lang="vi-VN" sz="2400" b="1">
                <a:latin typeface="Roboto" charset="0"/>
                <a:ea typeface="Roboto" charset="0"/>
                <a:cs typeface="Times New Roman" pitchFamily="18" charset="0"/>
              </a:rPr>
              <a:t>và lưu trữ điểm</a:t>
            </a:r>
            <a:r>
              <a:rPr lang="vi-VN" sz="2400" b="1" smtClean="0">
                <a:latin typeface="Roboto" charset="0"/>
                <a:ea typeface="Roboto" charset="0"/>
                <a:cs typeface="Times New Roman" pitchFamily="18" charset="0"/>
              </a:rPr>
              <a:t>.</a:t>
            </a:r>
            <a:endParaRPr sz="2400" b="1">
              <a:latin typeface="Roboto" charset="0"/>
              <a:ea typeface="Roboto" charset="0"/>
              <a:cs typeface="Roboto"/>
              <a:sym typeface="Roboto"/>
            </a:endParaRPr>
          </a:p>
          <a:p>
            <a:pPr lvl="0" indent="-381000">
              <a:buSzPts val="2400"/>
              <a:buFont typeface="Roboto"/>
              <a:buChar char="●"/>
            </a:pPr>
            <a:r>
              <a:rPr lang="en-US" sz="2400" b="1" smtClean="0">
                <a:latin typeface="Roboto" charset="0"/>
                <a:ea typeface="Roboto" charset="0"/>
                <a:cs typeface="Times New Roman" pitchFamily="18" charset="0"/>
              </a:rPr>
              <a:t>T</a:t>
            </a:r>
            <a:r>
              <a:rPr lang="vi-VN" sz="2400" b="1" smtClean="0">
                <a:latin typeface="Roboto" charset="0"/>
                <a:ea typeface="Roboto" charset="0"/>
                <a:cs typeface="Times New Roman" pitchFamily="18" charset="0"/>
              </a:rPr>
              <a:t>iết </a:t>
            </a:r>
            <a:r>
              <a:rPr lang="vi-VN" sz="2400" b="1">
                <a:latin typeface="Roboto" charset="0"/>
                <a:ea typeface="Roboto" charset="0"/>
                <a:cs typeface="Times New Roman" pitchFamily="18" charset="0"/>
              </a:rPr>
              <a:t>kiệm thời gian</a:t>
            </a:r>
            <a:endParaRPr sz="2400" b="1">
              <a:latin typeface="Roboto" charset="0"/>
              <a:ea typeface="Roboto" charset="0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30000" y="1318651"/>
            <a:ext cx="3300900" cy="872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>
                <a:latin typeface="Roboto"/>
                <a:ea typeface="Roboto"/>
                <a:cs typeface="Roboto"/>
                <a:sym typeface="Roboto"/>
              </a:rPr>
              <a:t>Yêu cầu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2"/>
          </p:nvPr>
        </p:nvSpPr>
        <p:spPr>
          <a:xfrm>
            <a:off x="4572000" y="76200"/>
            <a:ext cx="4572000" cy="5010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2300" b="1">
                <a:latin typeface="Roboto" charset="0"/>
                <a:ea typeface="Roboto" charset="0"/>
                <a:cs typeface="Tahoma" pitchFamily="34" charset="0"/>
              </a:rPr>
              <a:t>Giao diện và bố cục </a:t>
            </a:r>
            <a:r>
              <a:rPr lang="en-US" sz="2300" b="1" smtClean="0">
                <a:latin typeface="Roboto" charset="0"/>
                <a:ea typeface="Roboto" charset="0"/>
                <a:cs typeface="Tahoma" pitchFamily="34" charset="0"/>
              </a:rPr>
              <a:t>hệ thống </a:t>
            </a:r>
            <a:r>
              <a:rPr lang="vi-VN" sz="2300" b="1" smtClean="0">
                <a:latin typeface="Roboto" charset="0"/>
                <a:ea typeface="Roboto" charset="0"/>
                <a:cs typeface="Tahoma" pitchFamily="34" charset="0"/>
              </a:rPr>
              <a:t>sắp </a:t>
            </a:r>
            <a:r>
              <a:rPr lang="vi-VN" sz="2300" b="1">
                <a:latin typeface="Roboto" charset="0"/>
                <a:ea typeface="Roboto" charset="0"/>
                <a:cs typeface="Tahoma" pitchFamily="34" charset="0"/>
              </a:rPr>
              <a:t>xếp hợp lí, rõ ràng, tiện lợi cho người </a:t>
            </a:r>
            <a:r>
              <a:rPr lang="vi-VN" sz="2300" b="1" smtClean="0">
                <a:latin typeface="Roboto" charset="0"/>
                <a:ea typeface="Roboto" charset="0"/>
                <a:cs typeface="Tahoma" pitchFamily="34" charset="0"/>
              </a:rPr>
              <a:t>dùng.</a:t>
            </a:r>
            <a:endParaRPr lang="en-US" sz="2300" b="1" smtClean="0">
              <a:latin typeface="Roboto" charset="0"/>
              <a:ea typeface="Roboto" charset="0"/>
              <a:cs typeface="Tahoma" pitchFamily="34" charset="0"/>
            </a:endParaRPr>
          </a:p>
          <a:p>
            <a:r>
              <a:rPr lang="en-US" sz="2300" b="1">
                <a:latin typeface="Roboto" charset="0"/>
                <a:ea typeface="Roboto" charset="0"/>
                <a:cs typeface="Times New Roman" pitchFamily="18" charset="0"/>
              </a:rPr>
              <a:t>L</a:t>
            </a:r>
            <a:r>
              <a:rPr lang="vi-VN" sz="2300" b="1" smtClean="0">
                <a:latin typeface="Roboto" charset="0"/>
                <a:ea typeface="Roboto" charset="0"/>
                <a:cs typeface="Times New Roman" pitchFamily="18" charset="0"/>
              </a:rPr>
              <a:t>ưu trữ</a:t>
            </a:r>
            <a:r>
              <a:rPr lang="en-US" sz="2300" b="1" smtClean="0">
                <a:latin typeface="Roboto" charset="0"/>
                <a:ea typeface="Roboto" charset="0"/>
                <a:cs typeface="Times New Roman" pitchFamily="18" charset="0"/>
              </a:rPr>
              <a:t> được</a:t>
            </a:r>
            <a:r>
              <a:rPr lang="vi-VN" sz="2300" b="1" smtClean="0">
                <a:latin typeface="Roboto" charset="0"/>
                <a:ea typeface="Roboto" charset="0"/>
                <a:cs typeface="Times New Roman" pitchFamily="18" charset="0"/>
              </a:rPr>
              <a:t> </a:t>
            </a:r>
            <a:r>
              <a:rPr lang="vi-VN" sz="2300" b="1">
                <a:latin typeface="Roboto" charset="0"/>
                <a:ea typeface="Roboto" charset="0"/>
                <a:cs typeface="Times New Roman" pitchFamily="18" charset="0"/>
              </a:rPr>
              <a:t>một lượng lớn thông tin điểm của sinh viên</a:t>
            </a:r>
            <a:r>
              <a:rPr lang="vi-VN" sz="2300" b="1" smtClean="0">
                <a:latin typeface="Roboto" charset="0"/>
                <a:ea typeface="Roboto" charset="0"/>
                <a:cs typeface="Times New Roman" pitchFamily="18" charset="0"/>
              </a:rPr>
              <a:t>.</a:t>
            </a:r>
            <a:endParaRPr lang="en-US" sz="2300" b="1" smtClean="0">
              <a:latin typeface="Roboto" charset="0"/>
              <a:ea typeface="Roboto" charset="0"/>
              <a:cs typeface="Times New Roman" pitchFamily="18" charset="0"/>
            </a:endParaRPr>
          </a:p>
          <a:p>
            <a:r>
              <a:rPr lang="vi-VN" sz="2300" b="1">
                <a:latin typeface="Roboto" charset="0"/>
                <a:ea typeface="Roboto" charset="0"/>
                <a:cs typeface="Times New Roman" pitchFamily="18" charset="0"/>
              </a:rPr>
              <a:t>Bộ phận quản lí có thể điều chỉnh và xem thông tin sinh viên</a:t>
            </a:r>
            <a:r>
              <a:rPr lang="vi-VN" sz="2300" b="1" smtClean="0">
                <a:latin typeface="Roboto" charset="0"/>
                <a:ea typeface="Roboto" charset="0"/>
                <a:cs typeface="Times New Roman" pitchFamily="18" charset="0"/>
              </a:rPr>
              <a:t>.</a:t>
            </a:r>
            <a:endParaRPr lang="en-US" sz="2300" b="1" smtClean="0">
              <a:latin typeface="Roboto" charset="0"/>
              <a:ea typeface="Roboto" charset="0"/>
              <a:cs typeface="Times New Roman" pitchFamily="18" charset="0"/>
            </a:endParaRPr>
          </a:p>
          <a:p>
            <a:r>
              <a:rPr lang="vi-VN" sz="2300" b="1">
                <a:latin typeface="Roboto" charset="0"/>
                <a:ea typeface="Roboto" charset="0"/>
                <a:cs typeface="Times New Roman" pitchFamily="18" charset="0"/>
              </a:rPr>
              <a:t>Hệ thống </a:t>
            </a:r>
            <a:r>
              <a:rPr lang="en-US" sz="2300" b="1" smtClean="0">
                <a:latin typeface="Roboto" charset="0"/>
                <a:ea typeface="Roboto" charset="0"/>
                <a:cs typeface="Times New Roman" pitchFamily="18" charset="0"/>
              </a:rPr>
              <a:t>tự tính </a:t>
            </a:r>
            <a:r>
              <a:rPr lang="vi-VN" sz="2300" b="1" smtClean="0">
                <a:latin typeface="Roboto" charset="0"/>
                <a:ea typeface="Roboto" charset="0"/>
                <a:cs typeface="Times New Roman" pitchFamily="18" charset="0"/>
              </a:rPr>
              <a:t>điểm </a:t>
            </a:r>
            <a:r>
              <a:rPr lang="vi-VN" sz="2300" b="1">
                <a:latin typeface="Roboto" charset="0"/>
                <a:ea typeface="Roboto" charset="0"/>
                <a:cs typeface="Times New Roman" pitchFamily="18" charset="0"/>
              </a:rPr>
              <a:t>cho sinh viên khi kết thúc môn </a:t>
            </a:r>
            <a:r>
              <a:rPr lang="vi-VN" sz="2300" b="1" smtClean="0">
                <a:latin typeface="Roboto" charset="0"/>
                <a:ea typeface="Roboto" charset="0"/>
                <a:cs typeface="Times New Roman" pitchFamily="18" charset="0"/>
              </a:rPr>
              <a:t>học</a:t>
            </a:r>
            <a:r>
              <a:rPr lang="en-US" sz="2300" b="1" smtClean="0">
                <a:latin typeface="Roboto" charset="0"/>
                <a:ea typeface="Roboto" charset="0"/>
                <a:cs typeface="Times New Roman" pitchFamily="18" charset="0"/>
              </a:rPr>
              <a:t> </a:t>
            </a:r>
            <a:r>
              <a:rPr lang="vi-VN" sz="2300" b="1" smtClean="0">
                <a:latin typeface="Roboto" charset="0"/>
                <a:ea typeface="Roboto" charset="0"/>
                <a:cs typeface="Times New Roman" pitchFamily="18" charset="0"/>
              </a:rPr>
              <a:t>cũng </a:t>
            </a:r>
            <a:r>
              <a:rPr lang="vi-VN" sz="2300" b="1">
                <a:latin typeface="Roboto" charset="0"/>
                <a:ea typeface="Roboto" charset="0"/>
                <a:cs typeface="Times New Roman" pitchFamily="18" charset="0"/>
              </a:rPr>
              <a:t>như </a:t>
            </a:r>
            <a:r>
              <a:rPr lang="en-US" sz="2300" b="1" smtClean="0">
                <a:latin typeface="Roboto" charset="0"/>
                <a:ea typeface="Roboto" charset="0"/>
                <a:cs typeface="Times New Roman" pitchFamily="18" charset="0"/>
              </a:rPr>
              <a:t>xếp loại cho sinh viên</a:t>
            </a:r>
            <a:r>
              <a:rPr lang="vi-VN" sz="2300" b="1" smtClean="0">
                <a:latin typeface="Roboto" charset="0"/>
                <a:ea typeface="Roboto" charset="0"/>
                <a:cs typeface="Times New Roman" pitchFamily="18" charset="0"/>
              </a:rPr>
              <a:t>.</a:t>
            </a:r>
            <a:endParaRPr lang="vi-VN" sz="2300" b="1">
              <a:latin typeface="Roboto" charset="0"/>
              <a:ea typeface="Roboto" charset="0"/>
              <a:cs typeface="Times New Roman" pitchFamily="18" charset="0"/>
            </a:endParaRPr>
          </a:p>
          <a:p>
            <a:endParaRPr lang="vi-VN" sz="2300" b="1">
              <a:latin typeface="Roboto" charset="0"/>
              <a:ea typeface="Roboto" charset="0"/>
              <a:cs typeface="Times New Roman" pitchFamily="18" charset="0"/>
            </a:endParaRPr>
          </a:p>
          <a:p>
            <a:endParaRPr lang="vi-VN" sz="2300" b="1">
              <a:latin typeface="Roboto" charset="0"/>
              <a:ea typeface="Roboto" charset="0"/>
              <a:cs typeface="Times New Roman" pitchFamily="18" charset="0"/>
            </a:endParaRPr>
          </a:p>
          <a:p>
            <a:endParaRPr lang="vi-VN" sz="2300" b="1" dirty="0">
              <a:latin typeface="Roboto" charset="0"/>
              <a:ea typeface="Roboto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30000" y="1265550"/>
            <a:ext cx="33009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>
                <a:latin typeface="Roboto"/>
                <a:ea typeface="Roboto"/>
                <a:cs typeface="Roboto"/>
                <a:sym typeface="Roboto"/>
              </a:rPr>
              <a:t>Người dùng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4572000" y="1200150"/>
            <a:ext cx="45720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vi-VN" sz="2400" b="1">
                <a:latin typeface="Roboto" charset="0"/>
                <a:ea typeface="Roboto" charset="0"/>
                <a:cs typeface="Times New Roman" pitchFamily="18" charset="0"/>
              </a:rPr>
              <a:t>Chương trình dành cho </a:t>
            </a:r>
            <a:r>
              <a:rPr lang="en-US" sz="2400" b="1" smtClean="0">
                <a:latin typeface="Roboto" charset="0"/>
                <a:ea typeface="Roboto" charset="0"/>
                <a:cs typeface="Times New Roman" pitchFamily="18" charset="0"/>
              </a:rPr>
              <a:t>giảng viên </a:t>
            </a:r>
            <a:r>
              <a:rPr lang="vi-VN" sz="2400" b="1" smtClean="0">
                <a:latin typeface="Roboto" charset="0"/>
                <a:ea typeface="Roboto" charset="0"/>
                <a:cs typeface="Times New Roman" pitchFamily="18" charset="0"/>
              </a:rPr>
              <a:t>có </a:t>
            </a:r>
            <a:r>
              <a:rPr lang="vi-VN" sz="2400" b="1">
                <a:latin typeface="Roboto" charset="0"/>
                <a:ea typeface="Roboto" charset="0"/>
                <a:cs typeface="Times New Roman" pitchFamily="18" charset="0"/>
              </a:rPr>
              <a:t>nhiệm vụ quản lý điểm sinh </a:t>
            </a:r>
            <a:r>
              <a:rPr lang="vi-VN" sz="2400" b="1" smtClean="0">
                <a:latin typeface="Roboto" charset="0"/>
                <a:ea typeface="Roboto" charset="0"/>
                <a:cs typeface="Times New Roman" pitchFamily="18" charset="0"/>
              </a:rPr>
              <a:t>viên</a:t>
            </a:r>
            <a:r>
              <a:rPr lang="en-US" sz="2400" b="1" smtClean="0">
                <a:latin typeface="Roboto" charset="0"/>
                <a:ea typeface="Roboto" charset="0"/>
                <a:cs typeface="Times New Roman" pitchFamily="18" charset="0"/>
              </a:rPr>
              <a:t> trường đại học</a:t>
            </a:r>
            <a:r>
              <a:rPr lang="vi-VN" sz="2400" b="1" smtClean="0">
                <a:latin typeface="Roboto" charset="0"/>
                <a:ea typeface="Roboto" charset="0"/>
                <a:cs typeface="Times New Roman" pitchFamily="18" charset="0"/>
              </a:rPr>
              <a:t>.</a:t>
            </a:r>
            <a:endParaRPr lang="vi-VN" sz="2400" b="1" dirty="0">
              <a:latin typeface="Roboto" charset="0"/>
              <a:ea typeface="Roboto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298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685800" y="1265550"/>
            <a:ext cx="33009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>
                <a:latin typeface="Roboto"/>
                <a:ea typeface="Roboto"/>
                <a:cs typeface="Roboto"/>
                <a:sym typeface="Roboto"/>
              </a:rPr>
              <a:t>Chức năng hệ thống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4572000" y="1455800"/>
            <a:ext cx="4572000" cy="1649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342900">
              <a:lnSpc>
                <a:spcPct val="150000"/>
              </a:lnSpc>
              <a:buSzPts val="2300"/>
            </a:pPr>
            <a:r>
              <a:rPr lang="en-US" sz="2800" b="1" smtClean="0">
                <a:latin typeface="Roboto"/>
                <a:ea typeface="Roboto"/>
                <a:cs typeface="Roboto"/>
                <a:sym typeface="Roboto"/>
              </a:rPr>
              <a:t>Chức năng làm việc</a:t>
            </a:r>
          </a:p>
          <a:p>
            <a:pPr marL="425450" indent="-342900">
              <a:lnSpc>
                <a:spcPct val="150000"/>
              </a:lnSpc>
              <a:buSzPts val="2300"/>
            </a:pPr>
            <a:r>
              <a:rPr lang="en-US" sz="2800" b="1" smtClean="0">
                <a:latin typeface="Roboto"/>
                <a:ea typeface="Roboto"/>
                <a:cs typeface="Roboto"/>
                <a:sym typeface="Roboto"/>
              </a:rPr>
              <a:t>Phân tích hệ thống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2"/>
          </p:nvPr>
        </p:nvSpPr>
        <p:spPr>
          <a:xfrm>
            <a:off x="5174226" y="1352626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1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6" name="Google Shape;136;p19"/>
          <p:cNvSpPr txBox="1">
            <a:spLocks/>
          </p:cNvSpPr>
          <p:nvPr/>
        </p:nvSpPr>
        <p:spPr>
          <a:xfrm>
            <a:off x="4582633" y="57150"/>
            <a:ext cx="4572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25450" indent="-342900">
              <a:lnSpc>
                <a:spcPct val="150000"/>
              </a:lnSpc>
              <a:buSzPts val="2300"/>
            </a:pPr>
            <a:r>
              <a:rPr lang="en-US" sz="2400" b="1" smtClean="0">
                <a:latin typeface="Roboto" charset="0"/>
                <a:ea typeface="Roboto" charset="0"/>
                <a:cs typeface="Times New Roman" pitchFamily="18" charset="0"/>
              </a:rPr>
              <a:t>Đăng ký, Đăng </a:t>
            </a:r>
            <a:r>
              <a:rPr lang="en-US" sz="2400" b="1" smtClean="0">
                <a:latin typeface="Roboto" charset="0"/>
                <a:ea typeface="Roboto" charset="0"/>
                <a:cs typeface="Times New Roman" pitchFamily="18" charset="0"/>
              </a:rPr>
              <a:t>nhập, Xóa tài khoản</a:t>
            </a:r>
            <a:endParaRPr lang="en-US" sz="2400" b="1" smtClean="0">
              <a:latin typeface="Roboto" charset="0"/>
              <a:ea typeface="Roboto" charset="0"/>
              <a:cs typeface="Times New Roman" pitchFamily="18" charset="0"/>
            </a:endParaRPr>
          </a:p>
          <a:p>
            <a:pPr marL="425450" indent="-342900">
              <a:lnSpc>
                <a:spcPct val="150000"/>
              </a:lnSpc>
              <a:buSzPts val="2300"/>
            </a:pPr>
            <a:r>
              <a:rPr lang="en-US" sz="2400" b="1" smtClean="0">
                <a:latin typeface="Roboto" charset="0"/>
                <a:ea typeface="Roboto" charset="0"/>
                <a:cs typeface="Times New Roman" pitchFamily="18" charset="0"/>
              </a:rPr>
              <a:t>Quản lý </a:t>
            </a:r>
            <a:r>
              <a:rPr lang="en-US" sz="2400" b="1">
                <a:latin typeface="Roboto" charset="0"/>
                <a:ea typeface="Roboto" charset="0"/>
                <a:cs typeface="Times New Roman" pitchFamily="18" charset="0"/>
              </a:rPr>
              <a:t>toàn bộ hồ sơ sinh viên </a:t>
            </a:r>
            <a:endParaRPr lang="en-US" sz="2400" b="1" smtClean="0">
              <a:latin typeface="Roboto" charset="0"/>
              <a:ea typeface="Roboto" charset="0"/>
              <a:cs typeface="Times New Roman" pitchFamily="18" charset="0"/>
            </a:endParaRPr>
          </a:p>
          <a:p>
            <a:pPr marL="425450" indent="-342900">
              <a:lnSpc>
                <a:spcPct val="150000"/>
              </a:lnSpc>
              <a:buSzPts val="2300"/>
            </a:pPr>
            <a:r>
              <a:rPr lang="en-US" sz="2400" b="1" smtClean="0">
                <a:latin typeface="Roboto"/>
                <a:ea typeface="Roboto"/>
                <a:cs typeface="Roboto"/>
                <a:sym typeface="Roboto"/>
              </a:rPr>
              <a:t>Xử lý dữ liệu hệ thống như: Hiện thị, thêm , sửa, xóa, tìm kiếm dữu liệu</a:t>
            </a:r>
          </a:p>
          <a:p>
            <a:pPr marL="425450" indent="-342900">
              <a:lnSpc>
                <a:spcPct val="150000"/>
              </a:lnSpc>
              <a:buSzPts val="2300"/>
            </a:pPr>
            <a:r>
              <a:rPr lang="en-US" sz="2400" b="1" smtClean="0">
                <a:latin typeface="Roboto"/>
                <a:ea typeface="Roboto"/>
                <a:cs typeface="Roboto"/>
                <a:sym typeface="Roboto"/>
              </a:rPr>
              <a:t>Xử lý việc tổng hợp dữ liệu </a:t>
            </a:r>
          </a:p>
          <a:p>
            <a:pPr marL="82550" indent="0">
              <a:lnSpc>
                <a:spcPct val="150000"/>
              </a:lnSpc>
              <a:buSzPts val="2300"/>
              <a:buNone/>
            </a:pPr>
            <a:r>
              <a:rPr lang="en-US" sz="2400" b="1" u="sng" smtClean="0">
                <a:latin typeface="Roboto"/>
                <a:ea typeface="Roboto"/>
                <a:cs typeface="Roboto"/>
                <a:sym typeface="Roboto"/>
              </a:rPr>
              <a:t>Vd:</a:t>
            </a:r>
            <a:r>
              <a:rPr lang="en-US" sz="2400" b="1" smtClean="0">
                <a:latin typeface="Roboto"/>
                <a:ea typeface="Roboto"/>
                <a:cs typeface="Roboto"/>
                <a:sym typeface="Roboto"/>
              </a:rPr>
              <a:t> Tính ĐTB, xếp loại...</a:t>
            </a:r>
            <a:endParaRPr lang="en-US" sz="24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34;p19"/>
          <p:cNvSpPr txBox="1">
            <a:spLocks noGrp="1"/>
          </p:cNvSpPr>
          <p:nvPr>
            <p:ph type="title"/>
          </p:nvPr>
        </p:nvSpPr>
        <p:spPr>
          <a:xfrm>
            <a:off x="685800" y="1265550"/>
            <a:ext cx="33009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>
                <a:latin typeface="Roboto"/>
                <a:ea typeface="Roboto"/>
                <a:cs typeface="Roboto"/>
                <a:sym typeface="Roboto"/>
              </a:rPr>
              <a:t>Chức năng làm việc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body" idx="2"/>
          </p:nvPr>
        </p:nvSpPr>
        <p:spPr>
          <a:xfrm>
            <a:off x="5174226" y="1352626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1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7" name="Google Shape;134;p19"/>
          <p:cNvSpPr txBox="1">
            <a:spLocks noGrp="1"/>
          </p:cNvSpPr>
          <p:nvPr>
            <p:ph type="title"/>
          </p:nvPr>
        </p:nvSpPr>
        <p:spPr>
          <a:xfrm>
            <a:off x="685800" y="1265550"/>
            <a:ext cx="33009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>
                <a:latin typeface="Roboto"/>
                <a:ea typeface="Roboto"/>
                <a:cs typeface="Roboto"/>
                <a:sym typeface="Roboto"/>
              </a:rPr>
              <a:t>Phân tích hệ thống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36;p19"/>
          <p:cNvSpPr txBox="1">
            <a:spLocks/>
          </p:cNvSpPr>
          <p:nvPr/>
        </p:nvSpPr>
        <p:spPr>
          <a:xfrm>
            <a:off x="4572000" y="1352550"/>
            <a:ext cx="45720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25450" indent="-342900">
              <a:lnSpc>
                <a:spcPct val="150000"/>
              </a:lnSpc>
              <a:buSzPts val="2300"/>
            </a:pPr>
            <a:r>
              <a:rPr lang="en-US" sz="2400" b="1" smtClean="0">
                <a:latin typeface="Roboto" charset="0"/>
                <a:ea typeface="Roboto" charset="0"/>
                <a:cs typeface="Times New Roman" pitchFamily="18" charset="0"/>
              </a:rPr>
              <a:t>Cơ sở dữu liệu</a:t>
            </a:r>
          </a:p>
          <a:p>
            <a:pPr marL="425450" indent="-342900">
              <a:lnSpc>
                <a:spcPct val="150000"/>
              </a:lnSpc>
              <a:buSzPts val="2300"/>
            </a:pPr>
            <a:r>
              <a:rPr lang="en-US" sz="2400" b="1" smtClean="0">
                <a:latin typeface="Roboto" charset="0"/>
                <a:ea typeface="Roboto" charset="0"/>
                <a:cs typeface="Times New Roman" pitchFamily="18" charset="0"/>
              </a:rPr>
              <a:t>Mô hình ngữ cảnh</a:t>
            </a:r>
          </a:p>
          <a:p>
            <a:pPr marL="425450" indent="-342900">
              <a:lnSpc>
                <a:spcPct val="150000"/>
              </a:lnSpc>
              <a:buSzPts val="2300"/>
            </a:pPr>
            <a:r>
              <a:rPr lang="en-US" sz="2400" b="1" smtClean="0">
                <a:latin typeface="Roboto" charset="0"/>
                <a:ea typeface="Roboto" charset="0"/>
                <a:cs typeface="Times New Roman" pitchFamily="18" charset="0"/>
              </a:rPr>
              <a:t>Sơ đồ phân rã chức năng</a:t>
            </a:r>
            <a:endParaRPr lang="en-US" sz="2400" b="1">
              <a:latin typeface="Roboto" charset="0"/>
              <a:ea typeface="Roboto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 idx="4294967295"/>
          </p:nvPr>
        </p:nvSpPr>
        <p:spPr>
          <a:xfrm>
            <a:off x="0" y="209550"/>
            <a:ext cx="3006150" cy="788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Cơ sở dữ liệu</a:t>
            </a:r>
            <a:endParaRPr sz="3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C:\Users\hmooblee\Desktop\s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71550"/>
            <a:ext cx="7848600" cy="372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430</TotalTime>
  <Words>545</Words>
  <Application>Microsoft Office PowerPoint</Application>
  <PresentationFormat>On-screen Show (16:9)</PresentationFormat>
  <Paragraphs>116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Lato</vt:lpstr>
      <vt:lpstr>Roboto</vt:lpstr>
      <vt:lpstr>Times New Roman</vt:lpstr>
      <vt:lpstr>Wingdings</vt:lpstr>
      <vt:lpstr>Tahoma</vt:lpstr>
      <vt:lpstr>Raleway</vt:lpstr>
      <vt:lpstr>Tahoma (Body)</vt:lpstr>
      <vt:lpstr>Streamline</vt:lpstr>
      <vt:lpstr>PowerPoint Presentation</vt:lpstr>
      <vt:lpstr>Nội dung</vt:lpstr>
      <vt:lpstr>Mục đích</vt:lpstr>
      <vt:lpstr>Yêu cầu</vt:lpstr>
      <vt:lpstr>Người dùng</vt:lpstr>
      <vt:lpstr>Chức năng hệ thống</vt:lpstr>
      <vt:lpstr>Chức năng làm việc</vt:lpstr>
      <vt:lpstr>Phân tích hệ thống</vt:lpstr>
      <vt:lpstr>Cơ sở dữ liệu</vt:lpstr>
      <vt:lpstr>Mô hình ngữ cảnh</vt:lpstr>
      <vt:lpstr>Sơ đồ phân rã chức năng</vt:lpstr>
      <vt:lpstr>PowerPoint Presentation</vt:lpstr>
      <vt:lpstr>Chạy chương trình Demo</vt:lpstr>
      <vt:lpstr>Kết luận</vt:lpstr>
      <vt:lpstr>Cảm ơn thầy cô và các bạn  đã lắng nghe!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phần mềm</dc:title>
  <cp:lastModifiedBy>hmooblee</cp:lastModifiedBy>
  <cp:revision>63</cp:revision>
  <dcterms:modified xsi:type="dcterms:W3CDTF">2020-06-19T02:29:46Z</dcterms:modified>
</cp:coreProperties>
</file>