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286644" y="0"/>
            <a:ext cx="185735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85720" y="357166"/>
            <a:ext cx="8501122" cy="6215106"/>
          </a:xfrm>
          <a:prstGeom prst="roundRect">
            <a:avLst>
              <a:gd name="adj" fmla="val 1575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타원 8"/>
          <p:cNvSpPr/>
          <p:nvPr userDrawn="1"/>
        </p:nvSpPr>
        <p:spPr>
          <a:xfrm>
            <a:off x="8829720" y="6600654"/>
            <a:ext cx="203184" cy="203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1F497D">
                  <a:lumMod val="75000"/>
                </a:srgbClr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77526" y="-24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1" name="그림 1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5720" y="6667484"/>
            <a:ext cx="1340444" cy="1104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05070" y="866756"/>
            <a:ext cx="8472247" cy="323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설립이래 솔루션 사업에서 시작하여 꾸준한 제휴 및 기술향상을 통하여 사업영역을 확장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발전시켜 왔습니다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 </a:t>
            </a: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5394" y="416462"/>
            <a:ext cx="15167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1.5 </a:t>
            </a:r>
            <a:r>
              <a:rPr lang="ko-KR" altLang="en-US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회사연혁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8"/>
          <p:cNvGrpSpPr/>
          <p:nvPr/>
        </p:nvGrpSpPr>
        <p:grpSpPr>
          <a:xfrm>
            <a:off x="571472" y="1230100"/>
            <a:ext cx="7555096" cy="5199296"/>
            <a:chOff x="616309" y="1096732"/>
            <a:chExt cx="7555096" cy="5199296"/>
          </a:xfrm>
        </p:grpSpPr>
        <p:sp>
          <p:nvSpPr>
            <p:cNvPr id="6" name="TextBox 5"/>
            <p:cNvSpPr txBox="1"/>
            <p:nvPr/>
          </p:nvSpPr>
          <p:spPr>
            <a:xfrm>
              <a:off x="616309" y="4848235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00" b="1" kern="1200" dirty="0">
                  <a:solidFill>
                    <a:prstClr val="black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STEP1</a:t>
              </a:r>
              <a:endParaRPr lang="ko-KR" altLang="en-US" sz="1400" b="1" kern="1200" dirty="0">
                <a:solidFill>
                  <a:prstClr val="black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171" y="5149027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회사발전 기틀 마련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19198" y="3937124"/>
              <a:ext cx="11272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시장경쟁력 강화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3132" y="2651839"/>
              <a:ext cx="12554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미래성장기반 구축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1678" y="1613730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중장기</a:t>
              </a:r>
              <a:r>
                <a:rPr lang="en-US" altLang="ko-KR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이익구조</a:t>
              </a:r>
              <a:r>
                <a:rPr lang="en-US" altLang="ko-KR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</a:p>
            <a:p>
              <a:pPr algn="l" rtl="0" latinLnBrk="1"/>
              <a:r>
                <a: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견실화</a:t>
              </a:r>
            </a:p>
          </p:txBody>
        </p:sp>
        <p:cxnSp>
          <p:nvCxnSpPr>
            <p:cNvPr id="3" name="꺾인 연결선 2"/>
            <p:cNvCxnSpPr/>
            <p:nvPr/>
          </p:nvCxnSpPr>
          <p:spPr>
            <a:xfrm rot="10800000" flipV="1">
              <a:off x="695325" y="5140852"/>
              <a:ext cx="1523874" cy="1155176"/>
            </a:xfrm>
            <a:prstGeom prst="bentConnector3">
              <a:avLst>
                <a:gd name="adj1" fmla="val 9937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꺾인 연결선 3"/>
            <p:cNvCxnSpPr/>
            <p:nvPr/>
          </p:nvCxnSpPr>
          <p:spPr>
            <a:xfrm rot="5400000">
              <a:off x="1974908" y="4136548"/>
              <a:ext cx="2008607" cy="1520027"/>
            </a:xfrm>
            <a:prstGeom prst="bentConnector3">
              <a:avLst>
                <a:gd name="adj1" fmla="val 197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꺾인 연결선 4"/>
            <p:cNvCxnSpPr/>
            <p:nvPr/>
          </p:nvCxnSpPr>
          <p:spPr>
            <a:xfrm rot="5400000">
              <a:off x="3241172" y="3145817"/>
              <a:ext cx="2528411" cy="1524104"/>
            </a:xfrm>
            <a:prstGeom prst="bentConnector3">
              <a:avLst>
                <a:gd name="adj1" fmla="val -104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 rot="5400000">
              <a:off x="4967370" y="1904132"/>
              <a:ext cx="2117181" cy="1520027"/>
            </a:xfrm>
            <a:prstGeom prst="bentConnector3">
              <a:avLst>
                <a:gd name="adj1" fmla="val 19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>
              <a:off x="6309499" y="2082030"/>
              <a:ext cx="972000" cy="120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58"/>
            <p:cNvGrpSpPr/>
            <p:nvPr/>
          </p:nvGrpSpPr>
          <p:grpSpPr>
            <a:xfrm>
              <a:off x="2083694" y="5234000"/>
              <a:ext cx="2082236" cy="636402"/>
              <a:chOff x="2083694" y="5214950"/>
              <a:chExt cx="2082236" cy="636402"/>
            </a:xfrm>
          </p:grpSpPr>
          <p:grpSp>
            <p:nvGrpSpPr>
              <p:cNvPr id="10" name="그룹 40"/>
              <p:cNvGrpSpPr/>
              <p:nvPr/>
            </p:nvGrpSpPr>
            <p:grpSpPr>
              <a:xfrm>
                <a:off x="2083694" y="5214950"/>
                <a:ext cx="2082236" cy="279212"/>
                <a:chOff x="2083694" y="5295901"/>
                <a:chExt cx="2082236" cy="279212"/>
              </a:xfrm>
            </p:grpSpPr>
            <p:sp>
              <p:nvSpPr>
                <p:cNvPr id="39" name="타원 38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5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357422" y="5308549"/>
                  <a:ext cx="1808508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rtl="0" latinLnBrk="1"/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솔루션 사업 시작 </a:t>
                  </a:r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(EIP, EAI)</a:t>
                  </a:r>
                  <a:endParaRPr lang="ko-KR" altLang="en-US" sz="1050" kern="1200" dirty="0">
                    <a:solidFill>
                      <a:srgbClr val="1F497D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12" name="그룹 41"/>
              <p:cNvGrpSpPr/>
              <p:nvPr/>
            </p:nvGrpSpPr>
            <p:grpSpPr>
              <a:xfrm>
                <a:off x="2083694" y="5572140"/>
                <a:ext cx="1142877" cy="279212"/>
                <a:chOff x="2083694" y="5295901"/>
                <a:chExt cx="1142877" cy="279212"/>
              </a:xfrm>
            </p:grpSpPr>
            <p:sp>
              <p:nvSpPr>
                <p:cNvPr id="43" name="타원 42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3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2357422" y="5308549"/>
                  <a:ext cx="86914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rtl="0" latinLnBrk="1"/>
                  <a:r>
                    <a:rPr lang="en-US" altLang="ko-KR" sz="1050" kern="1200" dirty="0" smtClean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P·PLUS</a:t>
                  </a:r>
                  <a:r>
                    <a:rPr lang="ko-KR" altLang="en-US" sz="1050" kern="1200" dirty="0" smtClean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설립</a:t>
                  </a:r>
                  <a:endParaRPr lang="ko-KR" altLang="en-US" sz="1050" kern="1200" dirty="0">
                    <a:solidFill>
                      <a:srgbClr val="1F497D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2114533" y="3643314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00" b="1" kern="1200" dirty="0">
                  <a:solidFill>
                    <a:prstClr val="black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STEP1</a:t>
              </a:r>
              <a:endParaRPr lang="ko-KR" altLang="en-US" sz="1400" b="1" kern="1200" dirty="0">
                <a:solidFill>
                  <a:prstClr val="black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31807" y="2357430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00" b="1" kern="1200" dirty="0">
                  <a:solidFill>
                    <a:prstClr val="black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STEP1</a:t>
              </a:r>
              <a:endParaRPr lang="ko-KR" altLang="en-US" sz="1400" b="1" kern="1200" dirty="0">
                <a:solidFill>
                  <a:prstClr val="black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68131" y="1314435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00" b="1" kern="1200" dirty="0">
                  <a:solidFill>
                    <a:prstClr val="black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STEP1</a:t>
              </a:r>
              <a:endParaRPr lang="ko-KR" altLang="en-US" sz="1400" b="1" kern="1200" dirty="0">
                <a:solidFill>
                  <a:prstClr val="black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grpSp>
          <p:nvGrpSpPr>
            <p:cNvPr id="13" name="그룹 73"/>
            <p:cNvGrpSpPr/>
            <p:nvPr/>
          </p:nvGrpSpPr>
          <p:grpSpPr>
            <a:xfrm>
              <a:off x="3604197" y="4019554"/>
              <a:ext cx="2830838" cy="988827"/>
              <a:chOff x="3604197" y="4019554"/>
              <a:chExt cx="2830838" cy="988827"/>
            </a:xfrm>
          </p:grpSpPr>
          <p:grpSp>
            <p:nvGrpSpPr>
              <p:cNvPr id="14" name="그룹 47"/>
              <p:cNvGrpSpPr/>
              <p:nvPr/>
            </p:nvGrpSpPr>
            <p:grpSpPr>
              <a:xfrm>
                <a:off x="3604197" y="4019554"/>
                <a:ext cx="1333634" cy="279212"/>
                <a:chOff x="2083694" y="5295901"/>
                <a:chExt cx="1333634" cy="279212"/>
              </a:xfrm>
            </p:grpSpPr>
            <p:sp>
              <p:nvSpPr>
                <p:cNvPr id="49" name="타원 48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9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357422" y="5308549"/>
                  <a:ext cx="105990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rtl="0" latinLnBrk="1"/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ISO 9001 </a:t>
                  </a:r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인증</a:t>
                  </a:r>
                  <a:endParaRPr lang="ko-KR" altLang="en-US" sz="1050" kern="1200" dirty="0">
                    <a:solidFill>
                      <a:srgbClr val="1F497D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15" name="그룹 50"/>
              <p:cNvGrpSpPr/>
              <p:nvPr/>
            </p:nvGrpSpPr>
            <p:grpSpPr>
              <a:xfrm>
                <a:off x="3604197" y="4376744"/>
                <a:ext cx="1564467" cy="279212"/>
                <a:chOff x="2083694" y="5295901"/>
                <a:chExt cx="1564467" cy="279212"/>
              </a:xfrm>
            </p:grpSpPr>
            <p:sp>
              <p:nvSpPr>
                <p:cNvPr id="52" name="타원 51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7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2357422" y="5308549"/>
                  <a:ext cx="12907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rtl="0" latinLnBrk="1"/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Reseller </a:t>
                  </a:r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계약 체결</a:t>
                  </a:r>
                  <a:endParaRPr lang="ko-KR" altLang="en-US" sz="1050" kern="1200" dirty="0">
                    <a:solidFill>
                      <a:srgbClr val="1F497D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16" name="그룹 55"/>
              <p:cNvGrpSpPr/>
              <p:nvPr/>
            </p:nvGrpSpPr>
            <p:grpSpPr>
              <a:xfrm>
                <a:off x="3604197" y="4729169"/>
                <a:ext cx="2830838" cy="279212"/>
                <a:chOff x="2083694" y="5295901"/>
                <a:chExt cx="2830838" cy="279212"/>
              </a:xfrm>
            </p:grpSpPr>
            <p:sp>
              <p:nvSpPr>
                <p:cNvPr id="57" name="타원 56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2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2357422" y="5308549"/>
                  <a:ext cx="2557110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rtl="0" latinLnBrk="1"/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중소기업청 </a:t>
                  </a:r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INNO-Biz </a:t>
                  </a:r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기업 선정</a:t>
                  </a:r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(A</a:t>
                  </a:r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등급</a:t>
                  </a:r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)</a:t>
                  </a:r>
                  <a:endParaRPr lang="ko-KR" altLang="en-US" sz="1050" kern="1200" dirty="0">
                    <a:solidFill>
                      <a:srgbClr val="1F497D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</p:grpSp>
        <p:grpSp>
          <p:nvGrpSpPr>
            <p:cNvPr id="17" name="그룹 59"/>
            <p:cNvGrpSpPr/>
            <p:nvPr/>
          </p:nvGrpSpPr>
          <p:grpSpPr>
            <a:xfrm>
              <a:off x="5142495" y="2743195"/>
              <a:ext cx="1949187" cy="636402"/>
              <a:chOff x="2083694" y="5214950"/>
              <a:chExt cx="1949187" cy="636402"/>
            </a:xfrm>
          </p:grpSpPr>
          <p:grpSp>
            <p:nvGrpSpPr>
              <p:cNvPr id="19" name="그룹 60"/>
              <p:cNvGrpSpPr/>
              <p:nvPr/>
            </p:nvGrpSpPr>
            <p:grpSpPr>
              <a:xfrm>
                <a:off x="2083694" y="5214950"/>
                <a:ext cx="1949187" cy="279212"/>
                <a:chOff x="2083694" y="5295901"/>
                <a:chExt cx="1949187" cy="279212"/>
              </a:xfrm>
            </p:grpSpPr>
            <p:sp>
              <p:nvSpPr>
                <p:cNvPr id="65" name="타원 64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5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2357422" y="5308549"/>
                  <a:ext cx="167545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rtl="0" latinLnBrk="1"/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디지털 미디어 사업 시작</a:t>
                  </a:r>
                  <a:endParaRPr lang="ko-KR" altLang="en-US" sz="1050" kern="1200" dirty="0">
                    <a:solidFill>
                      <a:srgbClr val="1F497D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22" name="그룹 61"/>
              <p:cNvGrpSpPr/>
              <p:nvPr/>
            </p:nvGrpSpPr>
            <p:grpSpPr>
              <a:xfrm>
                <a:off x="2083694" y="5572140"/>
                <a:ext cx="1737590" cy="279212"/>
                <a:chOff x="2083694" y="5295901"/>
                <a:chExt cx="1737590" cy="279212"/>
              </a:xfrm>
            </p:grpSpPr>
            <p:sp>
              <p:nvSpPr>
                <p:cNvPr id="63" name="타원 62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1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357422" y="5308549"/>
                  <a:ext cx="1463862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 latinLnBrk="1"/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BPI </a:t>
                  </a:r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솔루션 사업 시작</a:t>
                  </a:r>
                  <a:endParaRPr lang="en-US" altLang="ko-KR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</p:grpSp>
        <p:grpSp>
          <p:nvGrpSpPr>
            <p:cNvPr id="23" name="그룹 66"/>
            <p:cNvGrpSpPr/>
            <p:nvPr/>
          </p:nvGrpSpPr>
          <p:grpSpPr>
            <a:xfrm>
              <a:off x="6661441" y="1719251"/>
              <a:ext cx="1509964" cy="636402"/>
              <a:chOff x="2083694" y="5214950"/>
              <a:chExt cx="1509964" cy="636402"/>
            </a:xfrm>
          </p:grpSpPr>
          <p:grpSp>
            <p:nvGrpSpPr>
              <p:cNvPr id="24" name="그룹 67"/>
              <p:cNvGrpSpPr/>
              <p:nvPr/>
            </p:nvGrpSpPr>
            <p:grpSpPr>
              <a:xfrm>
                <a:off x="2083694" y="5214950"/>
                <a:ext cx="1509964" cy="279212"/>
                <a:chOff x="2083694" y="5295901"/>
                <a:chExt cx="1509964" cy="279212"/>
              </a:xfrm>
            </p:grpSpPr>
            <p:sp>
              <p:nvSpPr>
                <p:cNvPr id="72" name="타원 71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8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357422" y="5308549"/>
                  <a:ext cx="1236236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rtl="0" latinLnBrk="1"/>
                  <a:r>
                    <a:rPr lang="en-US" altLang="ko-KR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00</a:t>
                  </a:r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은행 자본 투자</a:t>
                  </a:r>
                  <a:endParaRPr lang="ko-KR" altLang="en-US" sz="1050" kern="1200" dirty="0">
                    <a:solidFill>
                      <a:srgbClr val="1F497D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grpSp>
            <p:nvGrpSpPr>
              <p:cNvPr id="25" name="그룹 68"/>
              <p:cNvGrpSpPr/>
              <p:nvPr/>
            </p:nvGrpSpPr>
            <p:grpSpPr>
              <a:xfrm>
                <a:off x="2083694" y="5572140"/>
                <a:ext cx="1179745" cy="279212"/>
                <a:chOff x="2083694" y="5295901"/>
                <a:chExt cx="1179745" cy="279212"/>
              </a:xfrm>
            </p:grpSpPr>
            <p:sp>
              <p:nvSpPr>
                <p:cNvPr id="70" name="타원 69"/>
                <p:cNvSpPr/>
                <p:nvPr/>
              </p:nvSpPr>
              <p:spPr>
                <a:xfrm flipH="1">
                  <a:off x="2083694" y="5295901"/>
                  <a:ext cx="287878" cy="27921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latinLnBrk="1"/>
                  <a:r>
                    <a:rPr lang="en-US" altLang="ko-KR" sz="1600" b="1" kern="1200" dirty="0">
                      <a:solidFill>
                        <a:srgbClr val="C00000"/>
                      </a:solidFill>
                      <a:latin typeface="Times New Roman" pitchFamily="18" charset="0"/>
                      <a:ea typeface="맑은 고딕"/>
                      <a:cs typeface="Times New Roman" pitchFamily="18" charset="0"/>
                    </a:rPr>
                    <a:t>5</a:t>
                  </a:r>
                  <a:endParaRPr lang="ko-KR" altLang="en-US" sz="1600" b="1" kern="1200" dirty="0">
                    <a:solidFill>
                      <a:srgbClr val="C00000"/>
                    </a:solidFill>
                    <a:latin typeface="Times New Roman" pitchFamily="18" charset="0"/>
                    <a:ea typeface="맑은 고딕"/>
                    <a:cs typeface="Times New Roman" pitchFamily="18" charset="0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57422" y="5308549"/>
                  <a:ext cx="906017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rtl="0" latinLnBrk="1"/>
                  <a:r>
                    <a:rPr lang="ko-KR" altLang="en-US" sz="1050" kern="1200" dirty="0">
                      <a:solidFill>
                        <a:prstClr val="black"/>
                      </a:solidFill>
                      <a:latin typeface="맑은 고딕"/>
                      <a:ea typeface="맑은 고딕"/>
                      <a:cs typeface="+mn-cs"/>
                    </a:rPr>
                    <a:t>코스닥 상장</a:t>
                  </a:r>
                  <a:endParaRPr lang="en-US" altLang="ko-KR" sz="105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</p:grpSp>
        <p:sp>
          <p:nvSpPr>
            <p:cNvPr id="75" name="TextBox 74"/>
            <p:cNvSpPr txBox="1"/>
            <p:nvPr/>
          </p:nvSpPr>
          <p:spPr>
            <a:xfrm>
              <a:off x="1660650" y="4635295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3600" b="1" kern="1200" dirty="0">
                  <a:solidFill>
                    <a:srgbClr val="C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rPr>
                <a:t>05</a:t>
              </a:r>
              <a:endParaRPr lang="ko-KR" altLang="en-US" sz="3600" b="1" kern="1200" dirty="0">
                <a:solidFill>
                  <a:srgbClr val="C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77951" y="34290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3600" b="1" kern="1200" dirty="0">
                  <a:solidFill>
                    <a:srgbClr val="C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rPr>
                <a:t>06</a:t>
              </a:r>
              <a:endParaRPr lang="ko-KR" altLang="en-US" sz="3600" b="1" kern="1200" dirty="0">
                <a:solidFill>
                  <a:srgbClr val="C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01962" y="213359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3600" b="1" kern="1200" dirty="0">
                  <a:solidFill>
                    <a:srgbClr val="C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rPr>
                <a:t>07</a:t>
              </a:r>
              <a:endParaRPr lang="ko-KR" altLang="en-US" sz="3600" b="1" kern="1200" dirty="0">
                <a:solidFill>
                  <a:srgbClr val="C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73598" y="109673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3600" b="1" kern="1200" dirty="0">
                  <a:solidFill>
                    <a:srgbClr val="C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rPr>
                <a:t>08</a:t>
              </a:r>
              <a:endParaRPr lang="ko-KR" altLang="en-US" sz="3600" b="1" kern="1200" dirty="0">
                <a:solidFill>
                  <a:srgbClr val="C0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612915" y="122394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3600" b="1" kern="1200" dirty="0">
                <a:solidFill>
                  <a:prstClr val="white">
                    <a:lumMod val="65000"/>
                  </a:prst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맑은 고딕"/>
                <a:cs typeface="Times New Roman" pitchFamily="18" charset="0"/>
              </a:rPr>
              <a:t>&amp;…</a:t>
            </a:r>
            <a:endParaRPr lang="ko-KR" altLang="en-US" sz="3600" b="1" kern="1200" dirty="0">
              <a:solidFill>
                <a:prstClr val="white">
                  <a:lumMod val="65000"/>
                </a:prst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</cp:revision>
  <dcterms:created xsi:type="dcterms:W3CDTF">2009-04-21T07:02:37Z</dcterms:created>
  <dcterms:modified xsi:type="dcterms:W3CDTF">2009-08-20T02:11:34Z</dcterms:modified>
</cp:coreProperties>
</file>