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2009-04-21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7"/>
          <p:cNvGrpSpPr/>
          <p:nvPr/>
        </p:nvGrpSpPr>
        <p:grpSpPr>
          <a:xfrm>
            <a:off x="-2114" y="0"/>
            <a:ext cx="9146114" cy="6858000"/>
            <a:chOff x="-2114" y="0"/>
            <a:chExt cx="9146114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HGK</a:t>
              </a: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>
                <a:lnSpc>
                  <a:spcPct val="150000"/>
                </a:lnSpc>
              </a:pPr>
              <a:endParaRPr lang="ko-KR" altLang="en-US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823" y="366401"/>
              <a:ext cx="11840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0" latinLnBrk="1"/>
              <a:r>
                <a:rPr lang="en-US" altLang="ko-KR" sz="1000" kern="1200" dirty="0">
                  <a:solidFill>
                    <a:prstClr val="white">
                      <a:lumMod val="85000"/>
                    </a:prstClr>
                  </a:solidFill>
                  <a:latin typeface="맑은 고딕"/>
                  <a:ea typeface="맑은 고딕"/>
                  <a:cs typeface="+mn-cs"/>
                </a:rPr>
                <a:t>ORGANIZATION</a:t>
              </a:r>
              <a:endParaRPr lang="ko-KR" altLang="en-US" sz="1000" kern="1200" dirty="0">
                <a:solidFill>
                  <a:prstClr val="white">
                    <a:lumMod val="85000"/>
                  </a:prst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372" y="527914"/>
              <a:ext cx="157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en-US" altLang="ko-KR" sz="16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1.2 </a:t>
              </a:r>
              <a:r>
                <a:rPr lang="ko-KR" altLang="en-US" sz="16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조 직 구 성</a:t>
              </a:r>
              <a:endParaRPr lang="ko-KR" altLang="en-US" sz="16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-2114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01771" y="518991"/>
              <a:ext cx="140931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| 1. </a:t>
              </a:r>
              <a:r>
                <a:rPr lang="ko-KR" altLang="en-US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회사일반개요 </a:t>
              </a:r>
              <a:r>
                <a:rPr lang="en-US" altLang="ko-KR" sz="1100" kern="1200" dirty="0">
                  <a:solidFill>
                    <a:srgbClr val="1F497D">
                      <a:lumMod val="75000"/>
                    </a:srgbClr>
                  </a:solidFill>
                  <a:latin typeface="맑은 고딕"/>
                  <a:ea typeface="맑은 고딕"/>
                  <a:cs typeface="+mn-cs"/>
                </a:rPr>
                <a:t>|</a:t>
              </a:r>
              <a:endPara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760886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73511" y="3105726"/>
              <a:ext cx="3609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300" kern="1200" dirty="0">
                  <a:solidFill>
                    <a:prstClr val="black"/>
                  </a:solidFill>
                  <a:latin typeface="Constantia" pitchFamily="18" charset="0"/>
                  <a:ea typeface="맑은 고딕"/>
                  <a:cs typeface="+mn-cs"/>
                </a:rPr>
                <a:t>04</a:t>
              </a:r>
              <a:endParaRPr lang="ko-KR" altLang="en-US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endParaRPr>
            </a:p>
          </p:txBody>
        </p:sp>
        <p:pic>
          <p:nvPicPr>
            <p:cNvPr id="17" name="그림 16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7" y="3143165"/>
              <a:ext cx="253738" cy="271038"/>
            </a:xfrm>
            <a:prstGeom prst="rect">
              <a:avLst/>
            </a:prstGeom>
          </p:spPr>
        </p:pic>
        <p:sp>
          <p:nvSpPr>
            <p:cNvPr id="69" name="양쪽 모서리가 둥근 사각형 68"/>
            <p:cNvSpPr/>
            <p:nvPr/>
          </p:nvSpPr>
          <p:spPr>
            <a:xfrm>
              <a:off x="1953208" y="5075129"/>
              <a:ext cx="5230644" cy="324000"/>
            </a:xfrm>
            <a:prstGeom prst="round2SameRect">
              <a:avLst>
                <a:gd name="adj1" fmla="val 18763"/>
                <a:gd name="adj2" fmla="val 0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3" name="그룹 119"/>
            <p:cNvGrpSpPr/>
            <p:nvPr/>
          </p:nvGrpSpPr>
          <p:grpSpPr>
            <a:xfrm>
              <a:off x="1957369" y="5398106"/>
              <a:ext cx="5220000" cy="959852"/>
              <a:chOff x="1938319" y="5346034"/>
              <a:chExt cx="5253056" cy="959852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938319" y="5346034"/>
                <a:ext cx="5253056" cy="32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38319" y="5974684"/>
                <a:ext cx="5253056" cy="33120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endParaRPr lang="ko-KR" altLang="en-US" kern="120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4" name="그룹 111"/>
            <p:cNvGrpSpPr/>
            <p:nvPr/>
          </p:nvGrpSpPr>
          <p:grpSpPr>
            <a:xfrm>
              <a:off x="3687947" y="5396806"/>
              <a:ext cx="1752409" cy="936409"/>
              <a:chOff x="3687947" y="5455702"/>
              <a:chExt cx="1752409" cy="936409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 rot="5400000">
                <a:off x="3220642" y="5923416"/>
                <a:ext cx="936000" cy="139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rot="5400000">
                <a:off x="4971661" y="5923007"/>
                <a:ext cx="936000" cy="139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112"/>
            <p:cNvGrpSpPr/>
            <p:nvPr/>
          </p:nvGrpSpPr>
          <p:grpSpPr>
            <a:xfrm>
              <a:off x="3690931" y="5117954"/>
              <a:ext cx="1752409" cy="216000"/>
              <a:chOff x="3687947" y="5455702"/>
              <a:chExt cx="1752409" cy="936409"/>
            </a:xfrm>
          </p:grpSpPr>
          <p:cxnSp>
            <p:nvCxnSpPr>
              <p:cNvPr id="115" name="직선 연결선 114"/>
              <p:cNvCxnSpPr/>
              <p:nvPr/>
            </p:nvCxnSpPr>
            <p:spPr>
              <a:xfrm rot="5400000">
                <a:off x="3220642" y="5923416"/>
                <a:ext cx="936000" cy="1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rot="5400000">
                <a:off x="4971661" y="5923007"/>
                <a:ext cx="936000" cy="1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120"/>
            <p:cNvGrpSpPr/>
            <p:nvPr/>
          </p:nvGrpSpPr>
          <p:grpSpPr>
            <a:xfrm>
              <a:off x="2438385" y="5408468"/>
              <a:ext cx="685893" cy="924699"/>
              <a:chOff x="2438385" y="5467364"/>
              <a:chExt cx="685893" cy="92469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2438385" y="5467364"/>
                <a:ext cx="685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Partner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469387" y="5791214"/>
                <a:ext cx="6238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Expert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535366" y="6115064"/>
                <a:ext cx="491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Staff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4258421" y="5093369"/>
              <a:ext cx="599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Part 1</a:t>
              </a:r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963396" y="5093369"/>
              <a:ext cx="599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200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Part 2</a:t>
              </a:r>
              <a:endParaRPr lang="ko-KR" altLang="en-US" sz="12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7" name="그룹 130"/>
            <p:cNvGrpSpPr/>
            <p:nvPr/>
          </p:nvGrpSpPr>
          <p:grpSpPr>
            <a:xfrm>
              <a:off x="4360292" y="5408468"/>
              <a:ext cx="354584" cy="924699"/>
              <a:chOff x="4239475" y="5467364"/>
              <a:chExt cx="354584" cy="92469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239475" y="54673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16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239475" y="579121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12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239475" y="61150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21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8" name="그룹 129"/>
            <p:cNvGrpSpPr/>
            <p:nvPr/>
          </p:nvGrpSpPr>
          <p:grpSpPr>
            <a:xfrm>
              <a:off x="6117667" y="5408468"/>
              <a:ext cx="354584" cy="924699"/>
              <a:chOff x="6117667" y="5467364"/>
              <a:chExt cx="354584" cy="924699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117667" y="54673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21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117667" y="579121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15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117667" y="6115064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 latinLnBrk="1"/>
                <a:r>
                  <a:rPr lang="en-US" altLang="ko-KR" sz="1200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19</a:t>
                </a:r>
                <a:endParaRPr lang="ko-KR" altLang="en-US" sz="12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>
              <a:off x="1828781" y="4838394"/>
              <a:ext cx="185738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rtl="0" latinLnBrk="1"/>
              <a:r>
                <a:rPr lang="en-US" altLang="ko-KR" sz="10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NUMBER OF PROFESSIONAL</a:t>
              </a:r>
              <a:endParaRPr lang="ko-KR" altLang="en-US" sz="10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9" name="그룹 122"/>
            <p:cNvGrpSpPr/>
            <p:nvPr/>
          </p:nvGrpSpPr>
          <p:grpSpPr>
            <a:xfrm>
              <a:off x="1928794" y="1928802"/>
              <a:ext cx="5286412" cy="2529396"/>
              <a:chOff x="1928794" y="1928802"/>
              <a:chExt cx="5286412" cy="252939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295446" y="2357430"/>
                <a:ext cx="1291588" cy="308636"/>
              </a:xfrm>
              <a:prstGeom prst="rect">
                <a:avLst/>
              </a:prstGeom>
              <a:solidFill>
                <a:srgbClr val="BDD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1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경영기획본부</a:t>
                </a:r>
                <a:endParaRPr lang="ko-KR" altLang="en-US" sz="11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rot="10800000">
                <a:off x="4580870" y="2523190"/>
                <a:ext cx="720000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0800000">
                <a:off x="2522689" y="2870855"/>
                <a:ext cx="4104000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rot="5400000">
                <a:off x="2361482" y="3033966"/>
                <a:ext cx="324000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rot="5400000">
                <a:off x="3726424" y="3033966"/>
                <a:ext cx="324000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rot="5400000">
                <a:off x="5091366" y="3033966"/>
                <a:ext cx="324000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5400000">
                <a:off x="6456308" y="3033966"/>
                <a:ext cx="324000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5400000">
                <a:off x="4242247" y="2539525"/>
                <a:ext cx="661072" cy="1588"/>
              </a:xfrm>
              <a:prstGeom prst="line">
                <a:avLst/>
              </a:prstGeom>
              <a:ln w="12700">
                <a:solidFill>
                  <a:schemeClr val="tx2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모서리가 둥근 직사각형 23"/>
              <p:cNvSpPr/>
              <p:nvPr/>
            </p:nvSpPr>
            <p:spPr>
              <a:xfrm>
                <a:off x="1943564" y="3237570"/>
                <a:ext cx="1156332" cy="281289"/>
              </a:xfrm>
              <a:prstGeom prst="rect">
                <a:avLst/>
              </a:prstGeom>
              <a:solidFill>
                <a:srgbClr val="BDD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0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전략추진부</a:t>
                </a:r>
                <a:endPara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928794" y="3666198"/>
                <a:ext cx="1155600" cy="792000"/>
              </a:xfrm>
              <a:prstGeom prst="rect">
                <a:avLst/>
              </a:prstGeom>
              <a:ln>
                <a:solidFill>
                  <a:srgbClr val="BDDDA0"/>
                </a:solidFill>
              </a:ln>
            </p:spPr>
            <p:txBody>
              <a:bodyPr wrap="none">
                <a:spAutoFit/>
              </a:bodyPr>
              <a:lstStyle/>
              <a:p>
                <a:pPr algn="l" rtl="0" latinLnBrk="1">
                  <a:lnSpc>
                    <a:spcPct val="150000"/>
                  </a:lnSpc>
                </a:pP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마케팅팀</a:t>
                </a:r>
                <a:endParaRPr lang="en-US" altLang="ko-KR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  <a:p>
                <a:pPr algn="l" rtl="0" latinLnBrk="1">
                  <a:lnSpc>
                    <a:spcPct val="150000"/>
                  </a:lnSpc>
                </a:pP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영업팀</a:t>
                </a:r>
                <a:endParaRPr lang="en-US" altLang="ko-KR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  <a:p>
                <a:pPr algn="l" rtl="0" latinLnBrk="1">
                  <a:lnSpc>
                    <a:spcPct val="150000"/>
                  </a:lnSpc>
                </a:pP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홍보팀</a:t>
                </a:r>
                <a:endParaRPr lang="ko-KR" altLang="en-US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2" name="모서리가 둥근 직사각형 20"/>
              <p:cNvSpPr/>
              <p:nvPr/>
            </p:nvSpPr>
            <p:spPr>
              <a:xfrm>
                <a:off x="4677258" y="3237570"/>
                <a:ext cx="1156332" cy="281289"/>
              </a:xfrm>
              <a:prstGeom prst="rect">
                <a:avLst/>
              </a:prstGeom>
              <a:solidFill>
                <a:srgbClr val="BDD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0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실무교육부</a:t>
                </a:r>
                <a:endPara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684522" y="3666198"/>
                <a:ext cx="1155600" cy="792000"/>
              </a:xfrm>
              <a:prstGeom prst="rect">
                <a:avLst/>
              </a:prstGeom>
              <a:ln>
                <a:solidFill>
                  <a:srgbClr val="BDDDA0"/>
                </a:solidFill>
              </a:ln>
            </p:spPr>
            <p:txBody>
              <a:bodyPr wrap="none">
                <a:spAutoFit/>
              </a:bodyPr>
              <a:lstStyle/>
              <a:p>
                <a:pPr algn="l" rtl="0" latinLnBrk="1">
                  <a:lnSpc>
                    <a:spcPct val="150000"/>
                  </a:lnSpc>
                </a:pP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기업교육팀</a:t>
                </a:r>
                <a:endParaRPr lang="en-US" altLang="ko-KR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  <a:p>
                <a:pPr algn="l" rtl="0" latinLnBrk="1">
                  <a:lnSpc>
                    <a:spcPct val="150000"/>
                  </a:lnSpc>
                </a:pP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대학교육팀</a:t>
                </a:r>
                <a:endParaRPr lang="ko-KR" altLang="en-US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4" name="모서리가 둥근 직사각형 17"/>
              <p:cNvSpPr/>
              <p:nvPr/>
            </p:nvSpPr>
            <p:spPr>
              <a:xfrm>
                <a:off x="6044105" y="3237570"/>
                <a:ext cx="1156332" cy="281289"/>
              </a:xfrm>
              <a:prstGeom prst="rect">
                <a:avLst/>
              </a:prstGeom>
              <a:solidFill>
                <a:srgbClr val="BDD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0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경영실무연구소</a:t>
                </a:r>
                <a:endPara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059606" y="3666198"/>
                <a:ext cx="1155600" cy="792000"/>
              </a:xfrm>
              <a:prstGeom prst="rect">
                <a:avLst/>
              </a:prstGeom>
              <a:ln>
                <a:solidFill>
                  <a:srgbClr val="BDDDA0"/>
                </a:solidFill>
              </a:ln>
            </p:spPr>
            <p:txBody>
              <a:bodyPr wrap="none">
                <a:spAutoFit/>
              </a:bodyPr>
              <a:lstStyle/>
              <a:p>
                <a:pPr algn="l" rtl="0" latinLnBrk="1">
                  <a:lnSpc>
                    <a:spcPct val="150000"/>
                  </a:lnSpc>
                </a:pP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비즈니스 문서</a:t>
                </a:r>
                <a:endParaRPr lang="en-US" altLang="ko-KR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  <a:p>
                <a:pPr algn="l" rtl="0" latinLnBrk="1">
                  <a:lnSpc>
                    <a:spcPct val="150000"/>
                  </a:lnSpc>
                </a:pP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논리구조</a:t>
                </a:r>
                <a:endParaRPr lang="ko-KR" altLang="en-US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6" name="모서리가 둥근 직사각형 14"/>
              <p:cNvSpPr/>
              <p:nvPr/>
            </p:nvSpPr>
            <p:spPr>
              <a:xfrm>
                <a:off x="3310411" y="3237570"/>
                <a:ext cx="1156332" cy="281289"/>
              </a:xfrm>
              <a:prstGeom prst="rect">
                <a:avLst/>
              </a:prstGeom>
              <a:solidFill>
                <a:srgbClr val="BDDD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000" b="1" kern="1200" dirty="0">
                    <a:solidFill>
                      <a:prstClr val="black"/>
                    </a:solidFill>
                    <a:latin typeface="맑은 고딕"/>
                    <a:ea typeface="맑은 고딕"/>
                    <a:cs typeface="+mn-cs"/>
                  </a:rPr>
                  <a:t>전략기획부</a:t>
                </a:r>
                <a:endParaRPr lang="ko-KR" altLang="en-US" sz="100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308150" y="3666198"/>
                <a:ext cx="1155600" cy="792000"/>
              </a:xfrm>
              <a:prstGeom prst="rect">
                <a:avLst/>
              </a:prstGeom>
              <a:ln>
                <a:solidFill>
                  <a:srgbClr val="BDDDA0"/>
                </a:solidFill>
              </a:ln>
            </p:spPr>
            <p:txBody>
              <a:bodyPr wrap="none">
                <a:spAutoFit/>
              </a:bodyPr>
              <a:lstStyle/>
              <a:p>
                <a:pPr algn="l" rtl="0" latinLnBrk="1">
                  <a:lnSpc>
                    <a:spcPct val="150000"/>
                  </a:lnSpc>
                </a:pP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기획팀 </a:t>
                </a: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1,2</a:t>
                </a:r>
              </a:p>
              <a:p>
                <a:pPr algn="l" rtl="0" latinLnBrk="1">
                  <a:lnSpc>
                    <a:spcPct val="150000"/>
                  </a:lnSpc>
                </a:pP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디자인팀 </a:t>
                </a: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1,2</a:t>
                </a:r>
              </a:p>
              <a:p>
                <a:pPr algn="l" rtl="0" latinLnBrk="1">
                  <a:lnSpc>
                    <a:spcPct val="150000"/>
                  </a:lnSpc>
                </a:pPr>
                <a:r>
                  <a:rPr lang="en-US" altLang="ko-KR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 </a:t>
                </a:r>
                <a:r>
                  <a:rPr lang="ko-KR" altLang="en-US" sz="1000" b="1" kern="1200" dirty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  <a:cs typeface="+mn-cs"/>
                  </a:rPr>
                  <a:t>홍보팀</a:t>
                </a:r>
                <a:endParaRPr lang="ko-KR" altLang="en-US" sz="1000" b="1" kern="1200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3999079" y="1928802"/>
                <a:ext cx="1156332" cy="308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latinLnBrk="1"/>
                <a:r>
                  <a:rPr lang="ko-KR" altLang="en-US" sz="1050" b="1" kern="1200">
                    <a:solidFill>
                      <a:prstClr val="white"/>
                    </a:solidFill>
                    <a:latin typeface="맑은 고딕"/>
                    <a:ea typeface="맑은 고딕"/>
                    <a:cs typeface="+mn-cs"/>
                  </a:rPr>
                  <a:t>대표이사</a:t>
                </a:r>
                <a:endParaRPr lang="ko-KR" altLang="en-US" sz="105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386033" y="1071546"/>
              <a:ext cx="8400809" cy="53187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 rtl="0" latinLnBrk="1">
                <a:lnSpc>
                  <a:spcPts val="16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본사는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본부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부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팀으로 조직화되어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프로젝트를 진행하고 있으며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,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각 프로젝트는 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Partner, Expert, Staff </a:t>
              </a: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의 역할분담을 통해 </a:t>
              </a:r>
              <a:endPara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algn="l" rtl="0" latinLnBrk="1">
                <a:lnSpc>
                  <a:spcPts val="1600"/>
                </a:lnSpc>
              </a:pPr>
              <a:r>
                <a:rPr lang="ko-KR" altLang="en-US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성공적인 프로젝트를 위해 최선을 다하고 있습니다</a:t>
              </a:r>
              <a:r>
                <a:rPr lang="en-US" altLang="ko-KR" sz="1000" kern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.</a:t>
              </a:r>
              <a:endPara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</cp:revision>
  <dcterms:created xsi:type="dcterms:W3CDTF">2009-04-21T07:02:37Z</dcterms:created>
  <dcterms:modified xsi:type="dcterms:W3CDTF">2009-04-21T07:10:34Z</dcterms:modified>
</cp:coreProperties>
</file>