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9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2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fld id="{C683D140-6FB3-4486-9904-A751FD9AA5D0}" type="datetimeFigureOut">
              <a:rPr lang="ko-KR" altLang="en-US" kern="120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rtl="0" latinLnBrk="1"/>
              <a:t>2009-04-21</a:t>
            </a:fld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fld id="{0AE603F9-ADB2-4443-9020-251FD8A857C5}" type="slidenum">
              <a:rPr lang="ko-KR" altLang="en-US" kern="120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rtl="0" latinLnBrk="1"/>
              <a:t>‹#›</a:t>
            </a:fld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/>
          <p:cNvGrpSpPr/>
          <p:nvPr/>
        </p:nvGrpSpPr>
        <p:grpSpPr>
          <a:xfrm>
            <a:off x="-2114" y="0"/>
            <a:ext cx="9146114" cy="6858000"/>
            <a:chOff x="-2114" y="0"/>
            <a:chExt cx="9146114" cy="6858000"/>
          </a:xfrm>
        </p:grpSpPr>
        <p:sp>
          <p:nvSpPr>
            <p:cNvPr id="13" name="직사각형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HGK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78579" y="178583"/>
              <a:ext cx="8786842" cy="65008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4823" y="366401"/>
              <a:ext cx="118401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/>
              <a:r>
                <a:rPr lang="en-US" altLang="ko-KR" sz="1000" dirty="0" smtClean="0">
                  <a:solidFill>
                    <a:prstClr val="white">
                      <a:lumMod val="85000"/>
                    </a:prstClr>
                  </a:solidFill>
                </a:rPr>
                <a:t>ORGANIZATION</a:t>
              </a:r>
              <a:endParaRPr lang="ko-KR" altLang="en-US" sz="100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0372" y="527914"/>
              <a:ext cx="1578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atin typeface="+mj-ea"/>
                  <a:ea typeface="+mj-ea"/>
                </a:rPr>
                <a:t>1.2 </a:t>
              </a:r>
              <a:r>
                <a:rPr lang="ko-KR" altLang="en-US" sz="1600" b="1" dirty="0" smtClean="0">
                  <a:latin typeface="+mj-ea"/>
                  <a:ea typeface="+mj-ea"/>
                </a:rPr>
                <a:t>조 직 구 성</a:t>
              </a:r>
              <a:endParaRPr lang="ko-KR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-2114" y="3097436"/>
              <a:ext cx="383114" cy="3831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01771" y="518991"/>
              <a:ext cx="140931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 smtClean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n-US" altLang="ko-KR" sz="1100" dirty="0" smtClean="0">
                  <a:solidFill>
                    <a:schemeClr val="tx2">
                      <a:lumMod val="75000"/>
                    </a:schemeClr>
                  </a:solidFill>
                </a:rPr>
                <a:t>| 1. </a:t>
              </a:r>
              <a:r>
                <a:rPr lang="ko-KR" altLang="en-US" sz="1100" dirty="0" smtClean="0">
                  <a:solidFill>
                    <a:schemeClr val="tx2">
                      <a:lumMod val="75000"/>
                    </a:schemeClr>
                  </a:solidFill>
                </a:rPr>
                <a:t>회사일반개요 </a:t>
              </a:r>
              <a:r>
                <a:rPr lang="en-US" altLang="ko-KR" sz="1100" dirty="0" smtClean="0">
                  <a:solidFill>
                    <a:schemeClr val="tx2">
                      <a:lumMod val="75000"/>
                    </a:schemeClr>
                  </a:solidFill>
                </a:rPr>
                <a:t>|</a:t>
              </a:r>
              <a:endParaRPr lang="ko-KR" altLang="en-US"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8760886" y="3097436"/>
              <a:ext cx="383114" cy="3831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73511" y="3105726"/>
              <a:ext cx="36099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smtClean="0">
                  <a:latin typeface="Constantia" pitchFamily="18" charset="0"/>
                </a:rPr>
                <a:t>04</a:t>
              </a:r>
              <a:endParaRPr lang="ko-KR" altLang="en-US" sz="1300" dirty="0">
                <a:latin typeface="Constantia" pitchFamily="18" charset="0"/>
              </a:endParaRPr>
            </a:p>
          </p:txBody>
        </p:sp>
        <p:pic>
          <p:nvPicPr>
            <p:cNvPr id="17" name="그림 16" descr="ci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87" y="3143165"/>
              <a:ext cx="253738" cy="271038"/>
            </a:xfrm>
            <a:prstGeom prst="rect">
              <a:avLst/>
            </a:prstGeom>
          </p:spPr>
        </p:pic>
        <p:grpSp>
          <p:nvGrpSpPr>
            <p:cNvPr id="2" name="그룹 43"/>
            <p:cNvGrpSpPr/>
            <p:nvPr/>
          </p:nvGrpSpPr>
          <p:grpSpPr>
            <a:xfrm>
              <a:off x="4061382" y="2114551"/>
              <a:ext cx="4511146" cy="4038518"/>
              <a:chOff x="601841" y="1214414"/>
              <a:chExt cx="5644039" cy="5052724"/>
            </a:xfrm>
          </p:grpSpPr>
          <p:cxnSp>
            <p:nvCxnSpPr>
              <p:cNvPr id="45" name="직선 연결선 44"/>
              <p:cNvCxnSpPr/>
              <p:nvPr/>
            </p:nvCxnSpPr>
            <p:spPr>
              <a:xfrm rot="20160000" flipH="1">
                <a:off x="1520862" y="3122212"/>
                <a:ext cx="504000" cy="7546"/>
              </a:xfrm>
              <a:prstGeom prst="line">
                <a:avLst/>
              </a:prstGeom>
              <a:ln w="9525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타원 45"/>
              <p:cNvSpPr/>
              <p:nvPr/>
            </p:nvSpPr>
            <p:spPr>
              <a:xfrm>
                <a:off x="1975409" y="1214414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035404" y="1534670"/>
                <a:ext cx="831142" cy="290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대표이사</a:t>
                </a:r>
                <a:endParaRPr lang="ko-KR" altLang="en-US" sz="1050" b="1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48" name="직선 연결선 47"/>
              <p:cNvCxnSpPr>
                <a:stCxn id="46" idx="4"/>
              </p:cNvCxnSpPr>
              <p:nvPr/>
            </p:nvCxnSpPr>
            <p:spPr>
              <a:xfrm rot="16200000" flipH="1">
                <a:off x="2096982" y="2464441"/>
                <a:ext cx="678801" cy="7546"/>
              </a:xfrm>
              <a:prstGeom prst="line">
                <a:avLst/>
              </a:prstGeom>
              <a:ln w="7620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rot="20160000" flipH="1">
                <a:off x="1959000" y="2917431"/>
                <a:ext cx="504000" cy="7546"/>
              </a:xfrm>
              <a:prstGeom prst="line">
                <a:avLst/>
              </a:prstGeom>
              <a:ln w="7620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rot="20160000" flipH="1">
                <a:off x="2609704" y="2732883"/>
                <a:ext cx="684000" cy="7547"/>
              </a:xfrm>
              <a:prstGeom prst="line">
                <a:avLst/>
              </a:prstGeom>
              <a:ln w="76200" cap="rnd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 rot="19611879">
                <a:off x="1052147" y="3195388"/>
                <a:ext cx="518040" cy="290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isometricOffAxis2Left">
                    <a:rot lat="1080000" lon="1560001" rev="0"/>
                  </a:camera>
                  <a:lightRig rig="threePt" dir="t"/>
                </a:scene3d>
              </a:bodyPr>
              <a:lstStyle/>
              <a:p>
                <a:r>
                  <a:rPr lang="ko-KR" altLang="en-US" sz="1100" b="1" dirty="0" smtClean="0">
                    <a:latin typeface="+mn-ea"/>
                    <a:ea typeface="+mn-ea"/>
                  </a:rPr>
                  <a:t>감사</a:t>
                </a:r>
                <a:endParaRPr lang="ko-KR" altLang="en-US" sz="1100" b="1" dirty="0">
                  <a:latin typeface="+mn-ea"/>
                  <a:ea typeface="+mn-ea"/>
                </a:endParaRP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 rot="14140231" flipH="1">
                <a:off x="2249538" y="3135383"/>
                <a:ext cx="792000" cy="7546"/>
              </a:xfrm>
              <a:prstGeom prst="line">
                <a:avLst/>
              </a:prstGeom>
              <a:ln w="7620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 rot="19611879">
                <a:off x="3148185" y="2233249"/>
                <a:ext cx="1199393" cy="290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isometricOffAxis2Left">
                    <a:rot lat="1080000" lon="1560001" rev="0"/>
                  </a:camera>
                  <a:lightRig rig="threePt" dir="t"/>
                </a:scene3d>
              </a:bodyPr>
              <a:lstStyle/>
              <a:p>
                <a:r>
                  <a:rPr lang="en-US" altLang="ko-KR" sz="1100" b="1" dirty="0" smtClean="0">
                    <a:latin typeface="+mn-ea"/>
                    <a:ea typeface="+mn-ea"/>
                  </a:rPr>
                  <a:t> </a:t>
                </a:r>
                <a:r>
                  <a:rPr lang="ko-KR" altLang="en-US" sz="1100" b="1" dirty="0" smtClean="0">
                    <a:latin typeface="+mn-ea"/>
                    <a:ea typeface="+mn-ea"/>
                  </a:rPr>
                  <a:t>경영기획본부</a:t>
                </a:r>
                <a:endParaRPr lang="ko-KR" altLang="en-US" sz="1100" b="1" dirty="0">
                  <a:latin typeface="+mn-ea"/>
                  <a:ea typeface="+mn-ea"/>
                </a:endParaRPr>
              </a:p>
            </p:txBody>
          </p:sp>
          <p:cxnSp>
            <p:nvCxnSpPr>
              <p:cNvPr id="56" name="직선 연결선 55"/>
              <p:cNvCxnSpPr/>
              <p:nvPr/>
            </p:nvCxnSpPr>
            <p:spPr>
              <a:xfrm rot="20160000" flipH="1">
                <a:off x="601841" y="3497471"/>
                <a:ext cx="4428000" cy="7546"/>
              </a:xfrm>
              <a:prstGeom prst="line">
                <a:avLst/>
              </a:prstGeom>
              <a:ln w="7620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그룹 85"/>
              <p:cNvGrpSpPr/>
              <p:nvPr/>
            </p:nvGrpSpPr>
            <p:grpSpPr>
              <a:xfrm>
                <a:off x="5028332" y="2571736"/>
                <a:ext cx="111763" cy="761904"/>
                <a:chOff x="7886222" y="2888028"/>
                <a:chExt cx="111763" cy="761904"/>
              </a:xfrm>
            </p:grpSpPr>
            <p:cxnSp>
              <p:nvCxnSpPr>
                <p:cNvPr id="90" name="직선 연결선 89"/>
                <p:cNvCxnSpPr/>
                <p:nvPr/>
              </p:nvCxnSpPr>
              <p:spPr>
                <a:xfrm rot="14140231" flipH="1">
                  <a:off x="7688212" y="3340159"/>
                  <a:ext cx="612000" cy="7546"/>
                </a:xfrm>
                <a:prstGeom prst="line">
                  <a:avLst/>
                </a:prstGeom>
                <a:ln w="63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 rot="14140231" flipH="1">
                  <a:off x="7583995" y="3190255"/>
                  <a:ext cx="612000" cy="7546"/>
                </a:xfrm>
                <a:prstGeom prst="line">
                  <a:avLst/>
                </a:prstGeom>
                <a:ln w="7620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" name="그룹 91"/>
              <p:cNvGrpSpPr/>
              <p:nvPr/>
            </p:nvGrpSpPr>
            <p:grpSpPr>
              <a:xfrm>
                <a:off x="2351337" y="3762268"/>
                <a:ext cx="111763" cy="761904"/>
                <a:chOff x="7886222" y="2888028"/>
                <a:chExt cx="111763" cy="761904"/>
              </a:xfrm>
            </p:grpSpPr>
            <p:cxnSp>
              <p:nvCxnSpPr>
                <p:cNvPr id="88" name="직선 연결선 87"/>
                <p:cNvCxnSpPr/>
                <p:nvPr/>
              </p:nvCxnSpPr>
              <p:spPr>
                <a:xfrm rot="14140231" flipH="1">
                  <a:off x="7688212" y="3340159"/>
                  <a:ext cx="612000" cy="7546"/>
                </a:xfrm>
                <a:prstGeom prst="line">
                  <a:avLst/>
                </a:prstGeom>
                <a:ln w="63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/>
                <p:cNvCxnSpPr/>
                <p:nvPr/>
              </p:nvCxnSpPr>
              <p:spPr>
                <a:xfrm rot="14140231" flipH="1">
                  <a:off x="7583995" y="3190255"/>
                  <a:ext cx="612000" cy="7546"/>
                </a:xfrm>
                <a:prstGeom prst="line">
                  <a:avLst/>
                </a:prstGeom>
                <a:ln w="7620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그룹 94"/>
              <p:cNvGrpSpPr/>
              <p:nvPr/>
            </p:nvGrpSpPr>
            <p:grpSpPr>
              <a:xfrm>
                <a:off x="965707" y="4359650"/>
                <a:ext cx="111763" cy="761904"/>
                <a:chOff x="7886222" y="2888028"/>
                <a:chExt cx="111763" cy="761904"/>
              </a:xfrm>
            </p:grpSpPr>
            <p:cxnSp>
              <p:nvCxnSpPr>
                <p:cNvPr id="86" name="직선 연결선 85"/>
                <p:cNvCxnSpPr/>
                <p:nvPr/>
              </p:nvCxnSpPr>
              <p:spPr>
                <a:xfrm rot="14140231" flipH="1">
                  <a:off x="7688212" y="3340159"/>
                  <a:ext cx="612000" cy="7546"/>
                </a:xfrm>
                <a:prstGeom prst="line">
                  <a:avLst/>
                </a:prstGeom>
                <a:ln w="63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/>
                <p:cNvCxnSpPr/>
                <p:nvPr/>
              </p:nvCxnSpPr>
              <p:spPr>
                <a:xfrm rot="14140231" flipH="1">
                  <a:off x="7583995" y="3190255"/>
                  <a:ext cx="612000" cy="7546"/>
                </a:xfrm>
                <a:prstGeom prst="line">
                  <a:avLst/>
                </a:prstGeom>
                <a:ln w="7620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TextBox 61"/>
              <p:cNvSpPr txBox="1"/>
              <p:nvPr/>
            </p:nvSpPr>
            <p:spPr>
              <a:xfrm rot="19611879">
                <a:off x="1100846" y="4943572"/>
                <a:ext cx="987693" cy="1323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isometricOffAxis2Left">
                    <a:rot lat="1080000" lon="1560001" rev="0"/>
                  </a:camera>
                  <a:lightRig rig="threePt" dir="t"/>
                </a:scene3d>
              </a:bodyPr>
              <a:lstStyle/>
              <a:p>
                <a:r>
                  <a:rPr lang="ko-KR" altLang="en-US" sz="1100" b="1" dirty="0" smtClean="0">
                    <a:latin typeface="+mn-ea"/>
                    <a:ea typeface="+mn-ea"/>
                  </a:rPr>
                  <a:t>전략추진부</a:t>
                </a:r>
                <a:endParaRPr lang="en-US" altLang="ko-KR" sz="1100" b="1" dirty="0" smtClean="0">
                  <a:latin typeface="+mn-ea"/>
                  <a:ea typeface="+mn-ea"/>
                </a:endParaRPr>
              </a:p>
              <a:p>
                <a:endParaRPr lang="en-US" altLang="ko-KR" sz="1100" b="1" dirty="0" smtClean="0">
                  <a:latin typeface="+mn-ea"/>
                  <a:ea typeface="+mn-ea"/>
                </a:endParaRPr>
              </a:p>
              <a:p>
                <a:pPr lvl="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050" b="1" dirty="0" smtClean="0">
                    <a:solidFill>
                      <a:prstClr val="white">
                        <a:lumMod val="50000"/>
                      </a:prstClr>
                    </a:solidFill>
                    <a:latin typeface="+mn-ea"/>
                    <a:ea typeface="+mn-ea"/>
                  </a:rPr>
                  <a:t> 마케팅팀</a:t>
                </a:r>
                <a:endParaRPr lang="en-US" altLang="ko-KR" sz="1050" b="1" dirty="0" smtClean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</a:endParaRPr>
              </a:p>
              <a:p>
                <a:pPr lvl="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050" b="1" dirty="0" smtClean="0">
                    <a:solidFill>
                      <a:prstClr val="white">
                        <a:lumMod val="50000"/>
                      </a:prstClr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1050" b="1" dirty="0" smtClean="0">
                    <a:solidFill>
                      <a:prstClr val="white">
                        <a:lumMod val="50000"/>
                      </a:prstClr>
                    </a:solidFill>
                    <a:latin typeface="+mn-ea"/>
                    <a:ea typeface="+mn-ea"/>
                  </a:rPr>
                  <a:t>영업팀</a:t>
                </a:r>
                <a:endParaRPr lang="en-US" altLang="ko-KR" sz="1050" b="1" dirty="0" smtClean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</a:endParaRPr>
              </a:p>
              <a:p>
                <a:pPr lvl="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050" b="1" dirty="0" smtClean="0">
                    <a:solidFill>
                      <a:prstClr val="white">
                        <a:lumMod val="50000"/>
                      </a:prstClr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1050" b="1" dirty="0" smtClean="0">
                    <a:solidFill>
                      <a:prstClr val="white">
                        <a:lumMod val="50000"/>
                      </a:prstClr>
                    </a:solidFill>
                    <a:latin typeface="+mn-ea"/>
                    <a:ea typeface="+mn-ea"/>
                  </a:rPr>
                  <a:t>홍보팀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rot="19611879">
                <a:off x="2404811" y="4374210"/>
                <a:ext cx="1174487" cy="1285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isometricOffAxis2Left">
                    <a:rot lat="1080000" lon="1560001" rev="0"/>
                  </a:camera>
                  <a:lightRig rig="threePt" dir="t"/>
                </a:scene3d>
              </a:bodyPr>
              <a:lstStyle/>
              <a:p>
                <a:r>
                  <a:rPr lang="ko-KR" altLang="en-US" sz="1100" b="1" dirty="0" smtClean="0">
                    <a:latin typeface="+mn-ea"/>
                    <a:ea typeface="+mn-ea"/>
                  </a:rPr>
                  <a:t>전략실행부</a:t>
                </a:r>
                <a:endParaRPr lang="en-US" altLang="ko-KR" sz="1100" b="1" dirty="0" smtClean="0">
                  <a:latin typeface="+mn-ea"/>
                  <a:ea typeface="+mn-ea"/>
                </a:endParaRPr>
              </a:p>
              <a:p>
                <a:endParaRPr lang="en-US" altLang="ko-KR" sz="1100" b="1" dirty="0" smtClean="0"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05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 기 획 팀 </a:t>
                </a:r>
                <a:r>
                  <a:rPr lang="en-US" altLang="ko-KR" sz="105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1,2</a:t>
                </a:r>
              </a:p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05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105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디자인팀 </a:t>
                </a:r>
                <a:r>
                  <a:rPr lang="en-US" altLang="ko-KR" sz="105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1,2</a:t>
                </a:r>
              </a:p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05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105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행사준비팀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 rot="19611879">
                <a:off x="3654168" y="3849408"/>
                <a:ext cx="1057074" cy="10161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isometricOffAxis2Left">
                    <a:rot lat="1080000" lon="1560001" rev="0"/>
                  </a:camera>
                  <a:lightRig rig="threePt" dir="t"/>
                </a:scene3d>
              </a:bodyPr>
              <a:lstStyle/>
              <a:p>
                <a:r>
                  <a:rPr lang="ko-KR" altLang="en-US" sz="1100" b="1" dirty="0" smtClean="0">
                    <a:latin typeface="+mn-ea"/>
                    <a:ea typeface="+mn-ea"/>
                  </a:rPr>
                  <a:t>실무교육부</a:t>
                </a:r>
                <a:endParaRPr lang="en-US" altLang="ko-KR" sz="1100" b="1" dirty="0" smtClean="0">
                  <a:latin typeface="+mn-ea"/>
                  <a:ea typeface="+mn-ea"/>
                </a:endParaRPr>
              </a:p>
              <a:p>
                <a:endParaRPr lang="en-US" altLang="ko-KR" sz="1100" b="1" dirty="0" smtClean="0"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05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 기업교육팀</a:t>
                </a:r>
              </a:p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05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 대학교육팀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19611879">
                <a:off x="4936191" y="3181575"/>
                <a:ext cx="1309689" cy="1041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isometricOffAxis2Left">
                    <a:rot lat="1080000" lon="1560001" rev="0"/>
                  </a:camera>
                  <a:lightRig rig="threePt" dir="t"/>
                </a:scene3d>
              </a:bodyPr>
              <a:lstStyle/>
              <a:p>
                <a:r>
                  <a:rPr lang="ko-KR" altLang="en-US" sz="1100" b="1" dirty="0" smtClean="0">
                    <a:latin typeface="+mn-ea"/>
                    <a:ea typeface="+mn-ea"/>
                  </a:rPr>
                  <a:t>경영실무연구소</a:t>
                </a:r>
              </a:p>
              <a:p>
                <a:endParaRPr lang="en-US" altLang="ko-KR" sz="1100" dirty="0" smtClean="0">
                  <a:latin typeface="+mn-ea"/>
                  <a:ea typeface="+mn-ea"/>
                </a:endParaRPr>
              </a:p>
              <a:p>
                <a:pPr lvl="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050" b="1" dirty="0" smtClean="0">
                    <a:solidFill>
                      <a:prstClr val="white">
                        <a:lumMod val="50000"/>
                      </a:prstClr>
                    </a:solidFill>
                    <a:latin typeface="+mn-ea"/>
                    <a:ea typeface="+mn-ea"/>
                  </a:rPr>
                  <a:t> 비즈니스 문서</a:t>
                </a:r>
                <a:endParaRPr lang="en-US" altLang="ko-KR" sz="1050" b="1" dirty="0" smtClean="0">
                  <a:solidFill>
                    <a:prstClr val="white">
                      <a:lumMod val="50000"/>
                    </a:prstClr>
                  </a:solidFill>
                  <a:latin typeface="+mn-ea"/>
                  <a:ea typeface="+mn-ea"/>
                </a:endParaRPr>
              </a:p>
              <a:p>
                <a:pPr lvl="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050" b="1" dirty="0" smtClean="0">
                    <a:solidFill>
                      <a:prstClr val="white">
                        <a:lumMod val="50000"/>
                      </a:prstClr>
                    </a:solidFill>
                    <a:latin typeface="+mn-ea"/>
                    <a:ea typeface="+mn-ea"/>
                  </a:rPr>
                  <a:t> 논리구조</a:t>
                </a:r>
              </a:p>
            </p:txBody>
          </p:sp>
          <p:grpSp>
            <p:nvGrpSpPr>
              <p:cNvPr id="6" name="그룹 85"/>
              <p:cNvGrpSpPr/>
              <p:nvPr/>
            </p:nvGrpSpPr>
            <p:grpSpPr>
              <a:xfrm>
                <a:off x="3617640" y="3218658"/>
                <a:ext cx="111763" cy="761904"/>
                <a:chOff x="7886222" y="2888028"/>
                <a:chExt cx="111763" cy="761904"/>
              </a:xfrm>
            </p:grpSpPr>
            <p:cxnSp>
              <p:nvCxnSpPr>
                <p:cNvPr id="67" name="직선 연결선 66"/>
                <p:cNvCxnSpPr/>
                <p:nvPr/>
              </p:nvCxnSpPr>
              <p:spPr>
                <a:xfrm rot="14140231" flipH="1">
                  <a:off x="7688212" y="3340159"/>
                  <a:ext cx="612000" cy="7546"/>
                </a:xfrm>
                <a:prstGeom prst="line">
                  <a:avLst/>
                </a:prstGeom>
                <a:ln w="63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/>
                <p:cNvCxnSpPr/>
                <p:nvPr/>
              </p:nvCxnSpPr>
              <p:spPr>
                <a:xfrm rot="14140231" flipH="1">
                  <a:off x="7583995" y="3190255"/>
                  <a:ext cx="612000" cy="7546"/>
                </a:xfrm>
                <a:prstGeom prst="line">
                  <a:avLst/>
                </a:prstGeom>
                <a:ln w="7620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0" name="직사각형 99"/>
            <p:cNvSpPr/>
            <p:nvPr/>
          </p:nvSpPr>
          <p:spPr>
            <a:xfrm>
              <a:off x="664940" y="3478569"/>
              <a:ext cx="749600" cy="108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431675" y="3028068"/>
              <a:ext cx="749600" cy="44008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PART1</a:t>
              </a:r>
              <a:endParaRPr lang="ko-KR" altLang="en-US" sz="1200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198409" y="3028068"/>
              <a:ext cx="749600" cy="44008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PART2</a:t>
              </a:r>
              <a:endParaRPr lang="ko-KR" altLang="en-US" sz="1200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965144" y="3028068"/>
              <a:ext cx="749600" cy="44008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PART3</a:t>
              </a:r>
              <a:endParaRPr lang="ko-KR" altLang="en-US" sz="1200" dirty="0"/>
            </a:p>
          </p:txBody>
        </p:sp>
        <p:cxnSp>
          <p:nvCxnSpPr>
            <p:cNvPr id="104" name="직선 연결선 103"/>
            <p:cNvCxnSpPr/>
            <p:nvPr/>
          </p:nvCxnSpPr>
          <p:spPr>
            <a:xfrm>
              <a:off x="670651" y="3837694"/>
              <a:ext cx="3035882" cy="889"/>
            </a:xfrm>
            <a:prstGeom prst="line">
              <a:avLst/>
            </a:prstGeom>
            <a:ln w="12700">
              <a:solidFill>
                <a:srgbClr val="C3B8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685773" y="3504317"/>
              <a:ext cx="6858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/>
                <a:t>Partner</a:t>
              </a:r>
              <a:endParaRPr lang="ko-KR" altLang="en-US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16775" y="3866267"/>
              <a:ext cx="6238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/>
                <a:t>Expert</a:t>
              </a:r>
              <a:endParaRPr lang="ko-KR" altLang="en-US" sz="1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82754" y="4242509"/>
              <a:ext cx="491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/>
                <a:t>Staff</a:t>
              </a:r>
              <a:endParaRPr lang="ko-KR" altLang="en-US" sz="1200" dirty="0"/>
            </a:p>
          </p:txBody>
        </p:sp>
        <p:cxnSp>
          <p:nvCxnSpPr>
            <p:cNvPr id="108" name="직선 연결선 107"/>
            <p:cNvCxnSpPr/>
            <p:nvPr/>
          </p:nvCxnSpPr>
          <p:spPr>
            <a:xfrm>
              <a:off x="670651" y="4199644"/>
              <a:ext cx="3035882" cy="889"/>
            </a:xfrm>
            <a:prstGeom prst="line">
              <a:avLst/>
            </a:prstGeom>
            <a:ln w="12700">
              <a:solidFill>
                <a:srgbClr val="C3B8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670651" y="4561594"/>
              <a:ext cx="3035882" cy="889"/>
            </a:xfrm>
            <a:prstGeom prst="line">
              <a:avLst/>
            </a:prstGeom>
            <a:ln w="19050">
              <a:solidFill>
                <a:srgbClr val="C3B8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/>
            <p:cNvSpPr/>
            <p:nvPr/>
          </p:nvSpPr>
          <p:spPr>
            <a:xfrm>
              <a:off x="571472" y="2754151"/>
              <a:ext cx="185738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000" dirty="0" smtClean="0"/>
                <a:t>NUMBER OF PROFESSIONAL</a:t>
              </a:r>
              <a:endParaRPr lang="ko-KR" altLang="en-US" sz="1000" dirty="0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69675" y="3028068"/>
              <a:ext cx="749600" cy="4400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7" name="그룹 130"/>
            <p:cNvGrpSpPr/>
            <p:nvPr/>
          </p:nvGrpSpPr>
          <p:grpSpPr>
            <a:xfrm>
              <a:off x="1612310" y="3547296"/>
              <a:ext cx="354584" cy="924699"/>
              <a:chOff x="4239475" y="5467364"/>
              <a:chExt cx="354584" cy="924699"/>
            </a:xfrm>
          </p:grpSpPr>
          <p:sp>
            <p:nvSpPr>
              <p:cNvPr id="114" name="TextBox 113"/>
              <p:cNvSpPr txBox="1"/>
              <p:nvPr/>
            </p:nvSpPr>
            <p:spPr>
              <a:xfrm>
                <a:off x="4239475" y="546736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16</a:t>
                </a:r>
                <a:endParaRPr lang="ko-KR" altLang="en-US" sz="1200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4239475" y="579121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12</a:t>
                </a:r>
                <a:endParaRPr lang="ko-KR" altLang="en-US" sz="1200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4239475" y="611506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21</a:t>
                </a:r>
                <a:endParaRPr lang="ko-KR" altLang="en-US" sz="1200" dirty="0"/>
              </a:p>
            </p:txBody>
          </p:sp>
        </p:grpSp>
        <p:grpSp>
          <p:nvGrpSpPr>
            <p:cNvPr id="8" name="그룹 129"/>
            <p:cNvGrpSpPr/>
            <p:nvPr/>
          </p:nvGrpSpPr>
          <p:grpSpPr>
            <a:xfrm>
              <a:off x="2376472" y="3547296"/>
              <a:ext cx="354584" cy="924699"/>
              <a:chOff x="6117667" y="5467364"/>
              <a:chExt cx="354584" cy="924699"/>
            </a:xfrm>
          </p:grpSpPr>
          <p:sp>
            <p:nvSpPr>
              <p:cNvPr id="118" name="TextBox 117"/>
              <p:cNvSpPr txBox="1"/>
              <p:nvPr/>
            </p:nvSpPr>
            <p:spPr>
              <a:xfrm>
                <a:off x="6117667" y="546736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21</a:t>
                </a:r>
                <a:endParaRPr lang="ko-KR" altLang="en-US" sz="1200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6117667" y="579121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15</a:t>
                </a:r>
                <a:endParaRPr lang="ko-KR" altLang="en-US" sz="1200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6117667" y="611506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19</a:t>
                </a:r>
                <a:endParaRPr lang="ko-KR" altLang="en-US" sz="1200" dirty="0"/>
              </a:p>
            </p:txBody>
          </p:sp>
        </p:grpSp>
        <p:grpSp>
          <p:nvGrpSpPr>
            <p:cNvPr id="9" name="그룹 129"/>
            <p:cNvGrpSpPr/>
            <p:nvPr/>
          </p:nvGrpSpPr>
          <p:grpSpPr>
            <a:xfrm>
              <a:off x="3138472" y="3547296"/>
              <a:ext cx="354584" cy="924699"/>
              <a:chOff x="6117667" y="5467364"/>
              <a:chExt cx="354584" cy="924699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6117667" y="546736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13</a:t>
                </a:r>
                <a:endParaRPr lang="ko-KR" altLang="en-US" sz="1200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6117667" y="579121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19</a:t>
                </a:r>
                <a:endParaRPr lang="ko-KR" altLang="en-US" sz="1200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6117667" y="611506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14</a:t>
                </a:r>
                <a:endParaRPr lang="ko-KR" altLang="en-US" sz="1200" dirty="0"/>
              </a:p>
            </p:txBody>
          </p:sp>
        </p:grpSp>
        <p:sp>
          <p:nvSpPr>
            <p:cNvPr id="125" name="직사각형 124"/>
            <p:cNvSpPr/>
            <p:nvPr/>
          </p:nvSpPr>
          <p:spPr>
            <a:xfrm>
              <a:off x="1857356" y="4592476"/>
              <a:ext cx="185738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/>
              <a:r>
                <a:rPr lang="en-US" altLang="ko-KR" sz="1000" dirty="0" smtClean="0"/>
                <a:t>* </a:t>
              </a:r>
              <a:r>
                <a:rPr lang="ko-KR" altLang="en-US" sz="1000" dirty="0" smtClean="0"/>
                <a:t>박사</a:t>
              </a:r>
              <a:r>
                <a:rPr lang="en-US" altLang="ko-KR" sz="1000" dirty="0" smtClean="0"/>
                <a:t>:15  </a:t>
              </a:r>
              <a:r>
                <a:rPr lang="ko-KR" altLang="en-US" sz="1000" dirty="0" smtClean="0"/>
                <a:t>석사</a:t>
              </a:r>
              <a:r>
                <a:rPr lang="en-US" altLang="ko-KR" sz="1000" dirty="0" smtClean="0"/>
                <a:t>:21</a:t>
              </a:r>
              <a:endParaRPr lang="ko-KR" altLang="en-US" sz="10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86033" y="1071546"/>
              <a:ext cx="8400809" cy="531872"/>
            </a:xfrm>
            <a:prstGeom prst="roundRect">
              <a:avLst>
                <a:gd name="adj" fmla="val 9630"/>
              </a:avLst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본사는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본부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부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팀으로 조직화되어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프로젝트를 진행하고 있으며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 각 프로젝트는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Partner, Expert, Staff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의 역할분담을 통해 </a:t>
              </a:r>
              <a:endParaRPr lang="en-US" altLang="ko-KR" sz="1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ts val="1600"/>
                </a:lnSpc>
              </a:pP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성공적인 프로젝트를 위해 최선을 다하고 있습니다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101</Words>
  <Application>Microsoft Office PowerPoint</Application>
  <PresentationFormat>화면 슬라이드 쇼(4:3)</PresentationFormat>
  <Paragraphs>45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15</cp:revision>
  <dcterms:created xsi:type="dcterms:W3CDTF">2009-04-21T07:02:37Z</dcterms:created>
  <dcterms:modified xsi:type="dcterms:W3CDTF">2009-04-21T07:11:22Z</dcterms:modified>
</cp:coreProperties>
</file>