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57166"/>
            <a:ext cx="642910" cy="2857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잘린 사각형 7"/>
          <p:cNvSpPr/>
          <p:nvPr userDrawn="1"/>
        </p:nvSpPr>
        <p:spPr>
          <a:xfrm flipV="1">
            <a:off x="672860" y="357166"/>
            <a:ext cx="1970314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86050" y="357166"/>
            <a:ext cx="6305549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010650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2895707" y="366691"/>
            <a:ext cx="10339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100" b="1" kern="1200" dirty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I. </a:t>
            </a:r>
            <a:r>
              <a:rPr lang="ko-KR" altLang="en-US" sz="1100" b="1" kern="1200" dirty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제 안 개 요  </a:t>
            </a:r>
          </a:p>
        </p:txBody>
      </p:sp>
      <p:sp>
        <p:nvSpPr>
          <p:cNvPr id="12" name="이등변 삼각형 11"/>
          <p:cNvSpPr/>
          <p:nvPr userDrawn="1"/>
        </p:nvSpPr>
        <p:spPr>
          <a:xfrm rot="16200000" flipH="1">
            <a:off x="2768050" y="460765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695298" y="1000107"/>
            <a:ext cx="7753377" cy="5770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P·PLUS</a:t>
            </a:r>
            <a:r>
              <a:rPr lang="ko-KR" altLang="en-US" sz="1050" kern="12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본 사업의 기술능력평가에 부합하는 인력을 구성하고 있으며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전체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212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명의 연구인원 중 </a:t>
            </a:r>
          </a:p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해당분야 신기술 보유자를 중심으로 본 사업에 투입하고자 합니다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총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24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명의 기술인력은 평균 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년의</a:t>
            </a:r>
          </a:p>
          <a:p>
            <a:pPr marL="342900" indent="-342900" algn="ctr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경력을 가진 경험과 노하우를 가지고 각 부문에 참여 전문성과 긍지를 가지고 진행할 것입니다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grpSp>
        <p:nvGrpSpPr>
          <p:cNvPr id="2" name="그룹 13"/>
          <p:cNvGrpSpPr/>
          <p:nvPr userDrawn="1"/>
        </p:nvGrpSpPr>
        <p:grpSpPr>
          <a:xfrm>
            <a:off x="3721252" y="6526712"/>
            <a:ext cx="1735284" cy="307777"/>
            <a:chOff x="4248598" y="6526712"/>
            <a:chExt cx="1735284" cy="307777"/>
          </a:xfrm>
        </p:grpSpPr>
        <p:grpSp>
          <p:nvGrpSpPr>
            <p:cNvPr id="3" name="그룹 6"/>
            <p:cNvGrpSpPr/>
            <p:nvPr/>
          </p:nvGrpSpPr>
          <p:grpSpPr>
            <a:xfrm>
              <a:off x="4248598" y="6526712"/>
              <a:ext cx="307738" cy="307777"/>
              <a:chOff x="4408726" y="6526712"/>
              <a:chExt cx="307738" cy="30777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08726" y="6526712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1400" kern="1200" dirty="0">
                    <a:solidFill>
                      <a:prstClr val="black"/>
                    </a:solidFill>
                    <a:latin typeface="Constantia" pitchFamily="18" charset="0"/>
                    <a:ea typeface="맑은 고딕"/>
                    <a:cs typeface="+mn-cs"/>
                  </a:rPr>
                  <a:t>4</a:t>
                </a:r>
                <a:endParaRPr lang="ko-KR" altLang="en-US" sz="1400" kern="1200" dirty="0">
                  <a:solidFill>
                    <a:prstClr val="black"/>
                  </a:solidFill>
                  <a:latin typeface="Constantia" pitchFamily="18" charset="0"/>
                  <a:ea typeface="맑은 고딕"/>
                  <a:cs typeface="+mn-cs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 rot="5400000">
                <a:off x="4644232" y="6705728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그림 15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43438" y="6648434"/>
              <a:ext cx="1340444" cy="110476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 userDrawn="1"/>
        </p:nvSpPr>
        <p:spPr>
          <a:xfrm>
            <a:off x="561947" y="642918"/>
            <a:ext cx="42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|</a:t>
            </a:r>
            <a:r>
              <a:rPr lang="en-US" altLang="ko-KR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 project member</a:t>
            </a:r>
            <a:r>
              <a:rPr lang="en-US" altLang="ko-KR" sz="12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 |</a:t>
            </a:r>
            <a:endParaRPr lang="ko-KR" altLang="en-US" sz="1200" kern="1200" dirty="0">
              <a:solidFill>
                <a:prstClr val="white">
                  <a:lumMod val="50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25984" y="343767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b="1" kern="1200" dirty="0">
                <a:solidFill>
                  <a:srgbClr val="0085C0"/>
                </a:solidFill>
                <a:latin typeface="맑은 고딕"/>
                <a:ea typeface="맑은 고딕"/>
                <a:cs typeface="+mn-cs"/>
              </a:rPr>
              <a:t>1.4</a:t>
            </a:r>
            <a:r>
              <a:rPr lang="en-US" altLang="ko-KR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  </a:t>
            </a:r>
            <a:r>
              <a:rPr lang="ko-KR" altLang="en-US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직무</a:t>
            </a:r>
            <a:r>
              <a:rPr lang="en-US" altLang="ko-KR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·</a:t>
            </a:r>
            <a:r>
              <a:rPr lang="ko-KR" altLang="en-US" sz="14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경력별 인력구성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42844" y="142852"/>
            <a:ext cx="8858281" cy="6410348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0"/>
          <p:cNvGrpSpPr/>
          <p:nvPr/>
        </p:nvGrpSpPr>
        <p:grpSpPr>
          <a:xfrm>
            <a:off x="638175" y="1714488"/>
            <a:ext cx="7791477" cy="1440000"/>
            <a:chOff x="638175" y="1714488"/>
            <a:chExt cx="7791477" cy="1440000"/>
          </a:xfrm>
        </p:grpSpPr>
        <p:sp>
          <p:nvSpPr>
            <p:cNvPr id="6" name="양쪽 모서리가 둥근 사각형 5"/>
            <p:cNvSpPr/>
            <p:nvPr/>
          </p:nvSpPr>
          <p:spPr>
            <a:xfrm>
              <a:off x="638175" y="1714488"/>
              <a:ext cx="7780325" cy="398321"/>
            </a:xfrm>
            <a:prstGeom prst="round2SameRect">
              <a:avLst>
                <a:gd name="adj1" fmla="val 18763"/>
                <a:gd name="adj2" fmla="val 0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 latinLnBrk="1"/>
              <a:r>
                <a:rPr lang="en-US" altLang="ko-KR" sz="12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맑은 고딕"/>
                  <a:ea typeface="맑은 고딕"/>
                  <a:cs typeface="+mn-cs"/>
                </a:rPr>
                <a:t>|</a:t>
              </a:r>
              <a:r>
                <a:rPr lang="en-US" altLang="ko-KR" sz="12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2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직무별 인력구성 </a:t>
              </a:r>
              <a:r>
                <a:rPr lang="en-US" altLang="ko-KR" sz="12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맑은 고딕"/>
                  <a:ea typeface="맑은 고딕"/>
                  <a:cs typeface="+mn-cs"/>
                </a:rPr>
                <a:t>|</a:t>
              </a:r>
              <a:endParaRPr lang="ko-KR" altLang="en-US" sz="1200" b="1" kern="1200" dirty="0">
                <a:solidFill>
                  <a:srgbClr val="1F497D">
                    <a:lumMod val="60000"/>
                    <a:lumOff val="40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42910" y="2112809"/>
              <a:ext cx="7786742" cy="448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42910" y="1714488"/>
              <a:ext cx="7786742" cy="1440000"/>
            </a:xfrm>
            <a:prstGeom prst="roundRect">
              <a:avLst>
                <a:gd name="adj" fmla="val 5084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28308" y="2560920"/>
              <a:ext cx="7415944" cy="110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4348" y="2195504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System Analyst</a:t>
              </a: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rot="5400000">
              <a:off x="1481415" y="2611571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2778407" y="2611572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>
              <a:off x="4075399" y="2611573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5400000">
              <a:off x="5372391" y="2611574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62132" y="2195504"/>
              <a:ext cx="12458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System Engineer</a:t>
              </a: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90892" y="2195504"/>
              <a:ext cx="979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Programmer</a:t>
              </a: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91037" y="2195504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Sales &amp; Marketing</a:t>
              </a: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00747" y="2195504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General Affairs</a:t>
              </a: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 rot="5400000">
              <a:off x="6669383" y="2611574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108"/>
            <p:cNvGrpSpPr/>
            <p:nvPr/>
          </p:nvGrpSpPr>
          <p:grpSpPr>
            <a:xfrm>
              <a:off x="1109223" y="2671757"/>
              <a:ext cx="6923158" cy="338574"/>
              <a:chOff x="1109223" y="2805104"/>
              <a:chExt cx="6923158" cy="33857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1109223" y="2805104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27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47897" y="2805108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15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57594" y="280511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121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957766" y="2805116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12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48413" y="2805120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21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491848" y="2805124"/>
                <a:ext cx="5405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b="1" kern="1200" dirty="0">
                    <a:solidFill>
                      <a:srgbClr val="4BACC6">
                        <a:lumMod val="75000"/>
                      </a:srgbClr>
                    </a:solidFill>
                    <a:latin typeface="맑은 고딕"/>
                    <a:ea typeface="맑은 고딕"/>
                    <a:cs typeface="+mn-cs"/>
                  </a:rPr>
                  <a:t>145</a:t>
                </a:r>
                <a:endParaRPr lang="ko-KR" altLang="en-US" sz="1600" b="1" kern="1200" dirty="0">
                  <a:solidFill>
                    <a:srgbClr val="4BACC6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7129481" y="2124067"/>
              <a:ext cx="1281094" cy="419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29520" y="2205029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1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총 인원</a:t>
              </a:r>
            </a:p>
          </p:txBody>
        </p:sp>
      </p:grpSp>
      <p:grpSp>
        <p:nvGrpSpPr>
          <p:cNvPr id="4" name="그룹 111"/>
          <p:cNvGrpSpPr/>
          <p:nvPr/>
        </p:nvGrpSpPr>
        <p:grpSpPr>
          <a:xfrm>
            <a:off x="638175" y="3233736"/>
            <a:ext cx="7791477" cy="1440000"/>
            <a:chOff x="638175" y="3286124"/>
            <a:chExt cx="7791477" cy="1440000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638175" y="3286124"/>
              <a:ext cx="7780325" cy="398321"/>
            </a:xfrm>
            <a:prstGeom prst="round2SameRect">
              <a:avLst>
                <a:gd name="adj1" fmla="val 18763"/>
                <a:gd name="adj2" fmla="val 0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 latinLnBrk="1"/>
              <a:r>
                <a:rPr lang="en-US" altLang="ko-KR" sz="12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맑은 고딕"/>
                  <a:ea typeface="맑은 고딕"/>
                  <a:cs typeface="+mn-cs"/>
                </a:rPr>
                <a:t>|</a:t>
              </a:r>
              <a:r>
                <a:rPr lang="en-US" altLang="ko-KR" sz="12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2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경력별 인력구성 </a:t>
              </a:r>
              <a:r>
                <a:rPr lang="en-US" altLang="ko-KR" sz="12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맑은 고딕"/>
                  <a:ea typeface="맑은 고딕"/>
                  <a:cs typeface="+mn-cs"/>
                </a:rPr>
                <a:t>|</a:t>
              </a:r>
              <a:endParaRPr lang="ko-KR" altLang="en-US" sz="1200" b="1" kern="1200" dirty="0">
                <a:solidFill>
                  <a:srgbClr val="1F497D">
                    <a:lumMod val="60000"/>
                    <a:lumOff val="40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42910" y="3684445"/>
              <a:ext cx="7786742" cy="448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42910" y="3286124"/>
              <a:ext cx="7786742" cy="1440000"/>
            </a:xfrm>
            <a:prstGeom prst="roundRect">
              <a:avLst>
                <a:gd name="adj" fmla="val 5084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828308" y="4132556"/>
              <a:ext cx="7415944" cy="110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22089" y="3767140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20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년 이상</a:t>
              </a:r>
            </a:p>
          </p:txBody>
        </p:sp>
        <p:cxnSp>
          <p:nvCxnSpPr>
            <p:cNvPr id="43" name="직선 연결선 42"/>
            <p:cNvCxnSpPr/>
            <p:nvPr/>
          </p:nvCxnSpPr>
          <p:spPr>
            <a:xfrm rot="5400000">
              <a:off x="1481415" y="4183207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2778407" y="4183208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5400000">
              <a:off x="4075399" y="4183209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5400000">
              <a:off x="5372391" y="4183210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162158" y="3767140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15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년 이상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74807" y="3767140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년 이상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5248" y="3767140"/>
              <a:ext cx="7344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5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년 이상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52082" y="3767140"/>
              <a:ext cx="7344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5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년 이하</a:t>
              </a:r>
            </a:p>
          </p:txBody>
        </p:sp>
        <p:cxnSp>
          <p:nvCxnSpPr>
            <p:cNvPr id="51" name="직선 연결선 50"/>
            <p:cNvCxnSpPr/>
            <p:nvPr/>
          </p:nvCxnSpPr>
          <p:spPr>
            <a:xfrm rot="5400000">
              <a:off x="6669383" y="4183210"/>
              <a:ext cx="90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109"/>
            <p:cNvGrpSpPr/>
            <p:nvPr/>
          </p:nvGrpSpPr>
          <p:grpSpPr>
            <a:xfrm>
              <a:off x="1109223" y="4242959"/>
              <a:ext cx="6923159" cy="338574"/>
              <a:chOff x="1109223" y="4376740"/>
              <a:chExt cx="6923159" cy="3385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109223" y="4376740"/>
                <a:ext cx="4122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15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47897" y="4376744"/>
                <a:ext cx="4122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26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57594" y="437674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111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57766" y="4376752"/>
                <a:ext cx="4122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24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248413" y="4376756"/>
                <a:ext cx="4122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46</a:t>
                </a:r>
                <a:endParaRPr lang="ko-KR" altLang="en-US" sz="16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491848" y="4376760"/>
                <a:ext cx="5405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600" b="1" kern="1200" dirty="0">
                    <a:solidFill>
                      <a:srgbClr val="4BACC6">
                        <a:lumMod val="75000"/>
                      </a:srgbClr>
                    </a:solidFill>
                    <a:latin typeface="맑은 고딕"/>
                    <a:ea typeface="맑은 고딕"/>
                    <a:cs typeface="+mn-cs"/>
                  </a:rPr>
                  <a:t>145</a:t>
                </a:r>
                <a:endParaRPr lang="ko-KR" altLang="en-US" sz="1600" b="1" kern="1200" dirty="0">
                  <a:solidFill>
                    <a:srgbClr val="4BACC6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7129481" y="3695703"/>
              <a:ext cx="1281094" cy="419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29520" y="3776665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1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총 인원</a:t>
              </a:r>
            </a:p>
          </p:txBody>
        </p:sp>
      </p:grpSp>
      <p:grpSp>
        <p:nvGrpSpPr>
          <p:cNvPr id="10" name="그룹 107"/>
          <p:cNvGrpSpPr/>
          <p:nvPr/>
        </p:nvGrpSpPr>
        <p:grpSpPr>
          <a:xfrm>
            <a:off x="638175" y="4801914"/>
            <a:ext cx="7791477" cy="1675107"/>
            <a:chOff x="638175" y="1728783"/>
            <a:chExt cx="7791477" cy="1675107"/>
          </a:xfrm>
        </p:grpSpPr>
        <p:sp>
          <p:nvSpPr>
            <p:cNvPr id="84" name="직사각형 83"/>
            <p:cNvSpPr/>
            <p:nvPr/>
          </p:nvSpPr>
          <p:spPr>
            <a:xfrm>
              <a:off x="642910" y="2990850"/>
              <a:ext cx="7786742" cy="413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638175" y="1728783"/>
              <a:ext cx="7780325" cy="398321"/>
            </a:xfrm>
            <a:prstGeom prst="round2SameRect">
              <a:avLst>
                <a:gd name="adj1" fmla="val 18763"/>
                <a:gd name="adj2" fmla="val 0"/>
              </a:avLst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 latinLnBrk="1"/>
              <a:r>
                <a:rPr lang="en-US" altLang="ko-KR" sz="12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| </a:t>
              </a:r>
              <a:r>
                <a:rPr lang="ko-KR" altLang="en-US" sz="12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기술능력평가 기준 </a:t>
              </a:r>
              <a:r>
                <a:rPr lang="en-US" altLang="ko-KR" sz="12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|</a:t>
              </a:r>
              <a:endParaRPr lang="ko-KR" altLang="en-US" sz="1200" b="1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2910" y="2127104"/>
              <a:ext cx="7786742" cy="448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42910" y="1728783"/>
              <a:ext cx="7786742" cy="1657361"/>
            </a:xfrm>
            <a:prstGeom prst="roundRect">
              <a:avLst>
                <a:gd name="adj" fmla="val 5084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828308" y="2575215"/>
              <a:ext cx="7415944" cy="110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52422" y="220979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항목</a:t>
              </a:r>
            </a:p>
          </p:txBody>
        </p:sp>
        <p:cxnSp>
          <p:nvCxnSpPr>
            <p:cNvPr id="66" name="직선 연결선 65"/>
            <p:cNvCxnSpPr/>
            <p:nvPr/>
          </p:nvCxnSpPr>
          <p:spPr>
            <a:xfrm rot="5400000">
              <a:off x="1391415" y="2715866"/>
              <a:ext cx="1080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>
              <a:off x="2409080" y="2945192"/>
              <a:ext cx="756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3949399" y="2751868"/>
              <a:ext cx="1152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4980848" y="2945194"/>
              <a:ext cx="756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5400000">
              <a:off x="6543383" y="2751869"/>
              <a:ext cx="1152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828308" y="3000372"/>
              <a:ext cx="7415944" cy="110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052422" y="264794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기준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575" y="306704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1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적용률</a:t>
              </a: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219308" y="2133591"/>
              <a:ext cx="2040943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고급기술자 또는 기사 보유</a:t>
              </a:r>
              <a:endParaRPr kumimoji="1" lang="en-US" altLang="ko-KR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800583" y="2133591"/>
              <a:ext cx="2040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중급기술자 또는 기사 보유</a:t>
              </a:r>
              <a:endParaRPr kumimoji="1" lang="en-US" altLang="ko-KR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 rot="5400000">
              <a:off x="3237755" y="2945192"/>
              <a:ext cx="756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>
              <a:off x="5847623" y="2945194"/>
              <a:ext cx="756000" cy="20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93"/>
            <p:cNvGrpSpPr/>
            <p:nvPr/>
          </p:nvGrpSpPr>
          <p:grpSpPr>
            <a:xfrm>
              <a:off x="1866881" y="2652707"/>
              <a:ext cx="2743213" cy="253916"/>
              <a:chOff x="1866881" y="2652707"/>
              <a:chExt cx="2743213" cy="25391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866881" y="2652707"/>
                <a:ext cx="10246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ko-KR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①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20</a:t>
                </a:r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인 이상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718680" y="2652707"/>
                <a:ext cx="10246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②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15</a:t>
                </a:r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인 이상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85455" y="2652707"/>
                <a:ext cx="10246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③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10</a:t>
                </a:r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인 미만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12" name="그룹 94"/>
            <p:cNvGrpSpPr/>
            <p:nvPr/>
          </p:nvGrpSpPr>
          <p:grpSpPr>
            <a:xfrm>
              <a:off x="4467206" y="2652707"/>
              <a:ext cx="2743213" cy="253916"/>
              <a:chOff x="1866881" y="2652707"/>
              <a:chExt cx="2743213" cy="253916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866881" y="2652707"/>
                <a:ext cx="10246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ko-KR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①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30</a:t>
                </a:r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인 이상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718680" y="2652707"/>
                <a:ext cx="10246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②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20</a:t>
                </a:r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인 이상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585455" y="2652707"/>
                <a:ext cx="102463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③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10</a:t>
                </a:r>
                <a:r>
                  <a:rPr kumimoji="1" lang="ko-KR" altLang="en-US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인 미만</a:t>
                </a:r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7426131" y="2133591"/>
              <a:ext cx="646331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ko-KR" altLang="en-US" sz="12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미보유</a:t>
              </a:r>
              <a:endParaRPr kumimoji="1" lang="en-US" altLang="ko-KR" sz="12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13" name="그룹 99"/>
            <p:cNvGrpSpPr/>
            <p:nvPr/>
          </p:nvGrpSpPr>
          <p:grpSpPr>
            <a:xfrm>
              <a:off x="2206864" y="3052757"/>
              <a:ext cx="2031759" cy="253916"/>
              <a:chOff x="1866881" y="2652707"/>
              <a:chExt cx="2031759" cy="25391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1866881" y="2652707"/>
                <a:ext cx="34176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30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2718680" y="2652707"/>
                <a:ext cx="34176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25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556880" y="2652707"/>
                <a:ext cx="34176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20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19" name="그룹 103"/>
            <p:cNvGrpSpPr/>
            <p:nvPr/>
          </p:nvGrpSpPr>
          <p:grpSpPr>
            <a:xfrm>
              <a:off x="4769089" y="3052757"/>
              <a:ext cx="2031759" cy="253916"/>
              <a:chOff x="1866881" y="2652707"/>
              <a:chExt cx="2031759" cy="253916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1866881" y="2652707"/>
                <a:ext cx="34176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20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718680" y="2652707"/>
                <a:ext cx="34176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15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556880" y="2652707"/>
                <a:ext cx="34176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latinLnBrk="1"/>
                <a:r>
                  <a:rPr kumimoji="1" lang="en-US" altLang="ko-KR" sz="105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10</a:t>
                </a:r>
                <a:endParaRPr lang="ko-KR" altLang="en-US" sz="14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113" name="직사각형 112"/>
          <p:cNvSpPr/>
          <p:nvPr/>
        </p:nvSpPr>
        <p:spPr>
          <a:xfrm>
            <a:off x="1857356" y="559333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en-US" altLang="ko-KR" sz="2400" b="1" kern="1200" dirty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√</a:t>
            </a:r>
            <a:endParaRPr lang="ko-KR" altLang="en-US" sz="2400" kern="1200" dirty="0">
              <a:solidFill>
                <a:srgbClr val="C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295905" y="561500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latinLnBrk="1"/>
            <a:r>
              <a:rPr lang="en-US" altLang="ko-KR" sz="2400" b="1" kern="1200" dirty="0">
                <a:solidFill>
                  <a:srgbClr val="C00000"/>
                </a:solidFill>
                <a:latin typeface="맑은 고딕"/>
                <a:ea typeface="맑은 고딕"/>
                <a:cs typeface="+mn-cs"/>
              </a:rPr>
              <a:t>√</a:t>
            </a:r>
            <a:endParaRPr lang="ko-KR" altLang="en-US" sz="2400" kern="1200" dirty="0">
              <a:solidFill>
                <a:srgbClr val="C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938319" y="5648347"/>
            <a:ext cx="852506" cy="81912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376844" y="5648347"/>
            <a:ext cx="852506" cy="81912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520008" y="6532670"/>
            <a:ext cx="157163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첨부</a:t>
            </a:r>
            <a:r>
              <a:rPr lang="en-US" altLang="ko-KR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] </a:t>
            </a:r>
            <a:r>
              <a:rPr lang="ko-KR" altLang="en-US" sz="105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투입인력 프로필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Office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18</cp:revision>
  <dcterms:created xsi:type="dcterms:W3CDTF">2009-04-21T07:02:37Z</dcterms:created>
  <dcterms:modified xsi:type="dcterms:W3CDTF">2009-08-11T06:59:12Z</dcterms:modified>
</cp:coreProperties>
</file>