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3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357166"/>
            <a:ext cx="642910" cy="285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한쪽 모서리가 잘린 사각형 7"/>
          <p:cNvSpPr/>
          <p:nvPr userDrawn="1"/>
        </p:nvSpPr>
        <p:spPr>
          <a:xfrm flipV="1">
            <a:off x="672860" y="357166"/>
            <a:ext cx="1970314" cy="285752"/>
          </a:xfrm>
          <a:prstGeom prst="snip1Rect">
            <a:avLst>
              <a:gd name="adj" fmla="val 31887"/>
            </a:avLst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686050" y="357166"/>
            <a:ext cx="6305549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9010650" y="357166"/>
            <a:ext cx="133381" cy="285752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2895707" y="366691"/>
            <a:ext cx="10339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altLang="ko-KR" sz="1100" b="1" kern="1200" dirty="0">
                <a:solidFill>
                  <a:srgbClr val="0090D0"/>
                </a:solidFill>
                <a:latin typeface="맑은 고딕"/>
                <a:ea typeface="맑은 고딕"/>
                <a:cs typeface="+mn-cs"/>
              </a:rPr>
              <a:t>I. </a:t>
            </a:r>
            <a:r>
              <a:rPr lang="ko-KR" altLang="en-US" sz="1100" b="1" kern="1200" dirty="0">
                <a:solidFill>
                  <a:srgbClr val="0090D0"/>
                </a:solidFill>
                <a:latin typeface="맑은 고딕"/>
                <a:ea typeface="맑은 고딕"/>
                <a:cs typeface="+mn-cs"/>
              </a:rPr>
              <a:t>제 안 개 요  </a:t>
            </a:r>
          </a:p>
        </p:txBody>
      </p:sp>
      <p:sp>
        <p:nvSpPr>
          <p:cNvPr id="12" name="이등변 삼각형 11"/>
          <p:cNvSpPr/>
          <p:nvPr userDrawn="1"/>
        </p:nvSpPr>
        <p:spPr>
          <a:xfrm rot="16200000" flipH="1">
            <a:off x="2768050" y="460765"/>
            <a:ext cx="108000" cy="72000"/>
          </a:xfrm>
          <a:prstGeom prst="triangle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" name="모서리가 둥근 직사각형 12"/>
          <p:cNvSpPr/>
          <p:nvPr userDrawn="1"/>
        </p:nvSpPr>
        <p:spPr>
          <a:xfrm>
            <a:off x="695298" y="1000107"/>
            <a:ext cx="7753377" cy="57708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anchor="ctr">
            <a:spAutoFit/>
          </a:bodyPr>
          <a:lstStyle/>
          <a:p>
            <a:pPr marL="342900" indent="-342900"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5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P·PLUS</a:t>
            </a:r>
            <a:r>
              <a:rPr lang="ko-KR" altLang="en-US" sz="105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</a:t>
            </a: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본 사업의 기술능력평가에 부합하는 인력을 구성하고 있으며</a:t>
            </a:r>
            <a:r>
              <a:rPr lang="en-US" altLang="ko-KR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전체 </a:t>
            </a:r>
            <a:r>
              <a:rPr lang="en-US" altLang="ko-KR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212</a:t>
            </a: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명의 연구인원 중 </a:t>
            </a:r>
          </a:p>
          <a:p>
            <a:pPr marL="342900" indent="-342900"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해당분야 신기술 보유자를 중심으로 본 사업에 투입하고자 합니다</a:t>
            </a:r>
            <a:r>
              <a:rPr lang="en-US" altLang="ko-KR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총 </a:t>
            </a:r>
            <a:r>
              <a:rPr lang="en-US" altLang="ko-KR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24</a:t>
            </a: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명의 기술인력은 평균 </a:t>
            </a:r>
            <a:r>
              <a:rPr lang="en-US" altLang="ko-KR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8</a:t>
            </a: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년의</a:t>
            </a:r>
          </a:p>
          <a:p>
            <a:pPr marL="342900" indent="-342900"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경력을 가진 경험과 노하우를 가지고 각 부문에 </a:t>
            </a:r>
            <a:r>
              <a:rPr lang="ko-KR" altLang="en-US" sz="105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참여하여 </a:t>
            </a: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전문성과 긍지를 가지고 진행할 것입니다</a:t>
            </a:r>
            <a:r>
              <a:rPr lang="en-US" altLang="ko-KR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grpSp>
        <p:nvGrpSpPr>
          <p:cNvPr id="2" name="그룹 13"/>
          <p:cNvGrpSpPr/>
          <p:nvPr userDrawn="1"/>
        </p:nvGrpSpPr>
        <p:grpSpPr>
          <a:xfrm>
            <a:off x="3721252" y="6526712"/>
            <a:ext cx="1735284" cy="307777"/>
            <a:chOff x="4248598" y="6526712"/>
            <a:chExt cx="1735284" cy="307777"/>
          </a:xfrm>
        </p:grpSpPr>
        <p:grpSp>
          <p:nvGrpSpPr>
            <p:cNvPr id="3" name="그룹 6"/>
            <p:cNvGrpSpPr/>
            <p:nvPr/>
          </p:nvGrpSpPr>
          <p:grpSpPr>
            <a:xfrm>
              <a:off x="4248598" y="6526712"/>
              <a:ext cx="307738" cy="307777"/>
              <a:chOff x="4408726" y="6526712"/>
              <a:chExt cx="307738" cy="30777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08726" y="6526712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1400" kern="1200" dirty="0">
                    <a:solidFill>
                      <a:prstClr val="black"/>
                    </a:solidFill>
                    <a:latin typeface="Constantia" pitchFamily="18" charset="0"/>
                    <a:ea typeface="맑은 고딕"/>
                    <a:cs typeface="+mn-cs"/>
                  </a:rPr>
                  <a:t>4</a:t>
                </a:r>
                <a:endParaRPr lang="ko-KR" altLang="en-US" sz="1400" kern="1200" dirty="0">
                  <a:solidFill>
                    <a:prstClr val="black"/>
                  </a:solidFill>
                  <a:latin typeface="Constantia" pitchFamily="18" charset="0"/>
                  <a:ea typeface="맑은 고딕"/>
                  <a:cs typeface="+mn-cs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 rot="5400000">
                <a:off x="4644232" y="6705728"/>
                <a:ext cx="142876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그림 15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43438" y="6648434"/>
              <a:ext cx="1340444" cy="110476"/>
            </a:xfrm>
            <a:prstGeom prst="rect">
              <a:avLst/>
            </a:prstGeom>
          </p:spPr>
        </p:pic>
      </p:grpSp>
      <p:sp>
        <p:nvSpPr>
          <p:cNvPr id="19" name="직사각형 18"/>
          <p:cNvSpPr/>
          <p:nvPr userDrawn="1"/>
        </p:nvSpPr>
        <p:spPr>
          <a:xfrm>
            <a:off x="561947" y="642918"/>
            <a:ext cx="4214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altLang="ko-KR" sz="1200" kern="1200" dirty="0">
                <a:solidFill>
                  <a:prstClr val="white">
                    <a:lumMod val="50000"/>
                  </a:prstClr>
                </a:solidFill>
                <a:latin typeface="Constantia" pitchFamily="18" charset="0"/>
                <a:ea typeface="맑은 고딕"/>
                <a:cs typeface="+mn-cs"/>
              </a:rPr>
              <a:t>|</a:t>
            </a:r>
            <a:r>
              <a:rPr lang="en-US" altLang="ko-KR" kern="1200" dirty="0">
                <a:solidFill>
                  <a:prstClr val="white">
                    <a:lumMod val="50000"/>
                  </a:prstClr>
                </a:solidFill>
                <a:latin typeface="Constantia" pitchFamily="18" charset="0"/>
                <a:ea typeface="맑은 고딕"/>
                <a:cs typeface="+mn-cs"/>
              </a:rPr>
              <a:t> project member</a:t>
            </a:r>
            <a:r>
              <a:rPr lang="en-US" altLang="ko-KR" sz="1200" kern="1200" dirty="0">
                <a:solidFill>
                  <a:prstClr val="white">
                    <a:lumMod val="50000"/>
                  </a:prstClr>
                </a:solidFill>
                <a:latin typeface="Constantia" pitchFamily="18" charset="0"/>
                <a:ea typeface="맑은 고딕"/>
                <a:cs typeface="+mn-cs"/>
              </a:rPr>
              <a:t> |</a:t>
            </a:r>
            <a:endParaRPr lang="ko-KR" altLang="en-US" sz="1200" kern="1200" dirty="0">
              <a:solidFill>
                <a:prstClr val="white">
                  <a:lumMod val="50000"/>
                </a:prstClr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225984" y="343767"/>
            <a:ext cx="2351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400" b="1" kern="1200" dirty="0">
                <a:solidFill>
                  <a:srgbClr val="0085C0"/>
                </a:solidFill>
                <a:latin typeface="맑은 고딕"/>
                <a:ea typeface="맑은 고딕"/>
                <a:cs typeface="+mn-cs"/>
              </a:rPr>
              <a:t>1.4</a:t>
            </a:r>
            <a:r>
              <a:rPr lang="en-US" altLang="ko-KR" sz="140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   </a:t>
            </a:r>
            <a:r>
              <a:rPr lang="ko-KR" altLang="en-US" sz="140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직무</a:t>
            </a:r>
            <a:r>
              <a:rPr lang="en-US" altLang="ko-KR" sz="140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·</a:t>
            </a:r>
            <a:r>
              <a:rPr lang="ko-KR" altLang="en-US" sz="140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경력별 인력구성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142844" y="142852"/>
            <a:ext cx="8858281" cy="6410348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3"/>
          <p:cNvGrpSpPr/>
          <p:nvPr/>
        </p:nvGrpSpPr>
        <p:grpSpPr>
          <a:xfrm>
            <a:off x="428596" y="5786454"/>
            <a:ext cx="578098" cy="246221"/>
            <a:chOff x="285720" y="6143644"/>
            <a:chExt cx="578098" cy="246221"/>
          </a:xfrm>
        </p:grpSpPr>
        <p:sp>
          <p:nvSpPr>
            <p:cNvPr id="39" name="TextBox 38"/>
            <p:cNvSpPr txBox="1"/>
            <p:nvPr/>
          </p:nvSpPr>
          <p:spPr bwMode="auto">
            <a:xfrm>
              <a:off x="413054" y="6143644"/>
              <a:ext cx="450764" cy="246221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b="1" spc="50" dirty="0" smtClean="0">
                  <a:ln w="11430"/>
                  <a:gradFill>
                    <a:gsLst>
                      <a:gs pos="25000">
                        <a:srgbClr val="0070C0"/>
                      </a:gs>
                      <a:gs pos="100000">
                        <a:srgbClr val="002060"/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생산</a:t>
              </a:r>
              <a:endParaRPr kumimoji="0" lang="ko-KR" altLang="en-US" sz="1000" b="1" spc="50" dirty="0">
                <a:ln w="11430"/>
                <a:gradFill>
                  <a:gsLst>
                    <a:gs pos="25000">
                      <a:srgbClr val="0070C0"/>
                    </a:gs>
                    <a:gs pos="100000">
                      <a:srgbClr val="002060"/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285720" y="6186100"/>
              <a:ext cx="140558" cy="14055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50"/>
            </a:p>
          </p:txBody>
        </p:sp>
      </p:grpSp>
      <p:grpSp>
        <p:nvGrpSpPr>
          <p:cNvPr id="3" name="그룹 52"/>
          <p:cNvGrpSpPr/>
          <p:nvPr/>
        </p:nvGrpSpPr>
        <p:grpSpPr>
          <a:xfrm>
            <a:off x="1689949" y="6048463"/>
            <a:ext cx="2247273" cy="246221"/>
            <a:chOff x="1396032" y="6143644"/>
            <a:chExt cx="2247273" cy="246221"/>
          </a:xfrm>
        </p:grpSpPr>
        <p:sp>
          <p:nvSpPr>
            <p:cNvPr id="40" name="TextBox 39"/>
            <p:cNvSpPr txBox="1"/>
            <p:nvPr/>
          </p:nvSpPr>
          <p:spPr bwMode="auto">
            <a:xfrm>
              <a:off x="1542398" y="6143644"/>
              <a:ext cx="2100907" cy="246221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lvl="0">
                <a:defRPr/>
              </a:pPr>
              <a:r>
                <a:rPr lang="en-US" altLang="ko-KR" sz="1000" b="1" spc="50" dirty="0" smtClean="0">
                  <a:ln w="11430"/>
                  <a:gradFill>
                    <a:gsLst>
                      <a:gs pos="25000">
                        <a:srgbClr val="0070C0"/>
                      </a:gs>
                      <a:gs pos="100000">
                        <a:srgbClr val="002060"/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System Engineer</a:t>
              </a:r>
            </a:p>
          </p:txBody>
        </p:sp>
        <p:sp>
          <p:nvSpPr>
            <p:cNvPr id="45" name="타원 44"/>
            <p:cNvSpPr/>
            <p:nvPr/>
          </p:nvSpPr>
          <p:spPr>
            <a:xfrm>
              <a:off x="1396032" y="6186100"/>
              <a:ext cx="140558" cy="140558"/>
            </a:xfrm>
            <a:prstGeom prst="ellipse">
              <a:avLst/>
            </a:prstGeom>
            <a:solidFill>
              <a:srgbClr val="21BDBD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50"/>
            </a:p>
          </p:txBody>
        </p:sp>
      </p:grpSp>
      <p:grpSp>
        <p:nvGrpSpPr>
          <p:cNvPr id="4" name="그룹 51"/>
          <p:cNvGrpSpPr/>
          <p:nvPr/>
        </p:nvGrpSpPr>
        <p:grpSpPr>
          <a:xfrm>
            <a:off x="436760" y="6048463"/>
            <a:ext cx="1202808" cy="246221"/>
            <a:chOff x="3500430" y="6143644"/>
            <a:chExt cx="1202808" cy="246221"/>
          </a:xfrm>
        </p:grpSpPr>
        <p:sp>
          <p:nvSpPr>
            <p:cNvPr id="41" name="TextBox 40"/>
            <p:cNvSpPr txBox="1"/>
            <p:nvPr/>
          </p:nvSpPr>
          <p:spPr bwMode="auto">
            <a:xfrm>
              <a:off x="3627302" y="6143644"/>
              <a:ext cx="1075936" cy="246221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b="1" spc="50" dirty="0" smtClean="0">
                  <a:ln w="11430"/>
                  <a:gradFill>
                    <a:gsLst>
                      <a:gs pos="25000">
                        <a:srgbClr val="0070C0"/>
                      </a:gs>
                      <a:gs pos="100000">
                        <a:srgbClr val="002060"/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Programmer</a:t>
              </a:r>
            </a:p>
          </p:txBody>
        </p:sp>
        <p:sp>
          <p:nvSpPr>
            <p:cNvPr id="46" name="타원 45"/>
            <p:cNvSpPr/>
            <p:nvPr/>
          </p:nvSpPr>
          <p:spPr>
            <a:xfrm>
              <a:off x="3500430" y="6186100"/>
              <a:ext cx="140558" cy="140558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50"/>
            </a:p>
          </p:txBody>
        </p:sp>
      </p:grpSp>
      <p:grpSp>
        <p:nvGrpSpPr>
          <p:cNvPr id="5" name="그룹 50"/>
          <p:cNvGrpSpPr/>
          <p:nvPr/>
        </p:nvGrpSpPr>
        <p:grpSpPr>
          <a:xfrm>
            <a:off x="1696863" y="5786454"/>
            <a:ext cx="589121" cy="246221"/>
            <a:chOff x="5282427" y="6143644"/>
            <a:chExt cx="589121" cy="246221"/>
          </a:xfrm>
        </p:grpSpPr>
        <p:sp>
          <p:nvSpPr>
            <p:cNvPr id="42" name="TextBox 41"/>
            <p:cNvSpPr txBox="1"/>
            <p:nvPr/>
          </p:nvSpPr>
          <p:spPr bwMode="auto">
            <a:xfrm>
              <a:off x="5420784" y="6143644"/>
              <a:ext cx="450764" cy="246221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b="1" spc="50" dirty="0" smtClean="0">
                  <a:ln w="11430"/>
                  <a:gradFill>
                    <a:gsLst>
                      <a:gs pos="25000">
                        <a:srgbClr val="0070C0"/>
                      </a:gs>
                      <a:gs pos="100000">
                        <a:srgbClr val="002060"/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관리</a:t>
              </a:r>
              <a:endParaRPr kumimoji="0" lang="ko-KR" altLang="en-US" sz="1000" b="1" spc="50" dirty="0">
                <a:ln w="11430"/>
                <a:gradFill>
                  <a:gsLst>
                    <a:gs pos="25000">
                      <a:srgbClr val="0070C0"/>
                    </a:gs>
                    <a:gs pos="100000">
                      <a:srgbClr val="002060"/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5282427" y="6186100"/>
              <a:ext cx="140558" cy="140558"/>
            </a:xfrm>
            <a:prstGeom prst="ellipse">
              <a:avLst/>
            </a:prstGeom>
            <a:solidFill>
              <a:srgbClr val="F58247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50"/>
            </a:p>
          </p:txBody>
        </p:sp>
      </p:grpSp>
      <p:grpSp>
        <p:nvGrpSpPr>
          <p:cNvPr id="6" name="그룹 49"/>
          <p:cNvGrpSpPr/>
          <p:nvPr/>
        </p:nvGrpSpPr>
        <p:grpSpPr>
          <a:xfrm>
            <a:off x="1056586" y="5786454"/>
            <a:ext cx="586456" cy="246221"/>
            <a:chOff x="6414436" y="6143644"/>
            <a:chExt cx="586456" cy="246221"/>
          </a:xfrm>
        </p:grpSpPr>
        <p:sp>
          <p:nvSpPr>
            <p:cNvPr id="43" name="TextBox 42"/>
            <p:cNvSpPr txBox="1"/>
            <p:nvPr/>
          </p:nvSpPr>
          <p:spPr bwMode="auto">
            <a:xfrm>
              <a:off x="6550128" y="6143644"/>
              <a:ext cx="450764" cy="246221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b="1" spc="50" dirty="0" smtClean="0">
                  <a:ln w="11430"/>
                  <a:gradFill>
                    <a:gsLst>
                      <a:gs pos="25000">
                        <a:srgbClr val="0070C0"/>
                      </a:gs>
                      <a:gs pos="100000">
                        <a:srgbClr val="002060"/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영업</a:t>
              </a:r>
              <a:endParaRPr kumimoji="0" lang="ko-KR" altLang="en-US" sz="1000" b="1" spc="50" dirty="0">
                <a:ln w="11430"/>
                <a:gradFill>
                  <a:gsLst>
                    <a:gs pos="25000">
                      <a:srgbClr val="0070C0"/>
                    </a:gs>
                    <a:gs pos="100000">
                      <a:srgbClr val="002060"/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6414436" y="6186100"/>
              <a:ext cx="140558" cy="14055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50"/>
            </a:p>
          </p:txBody>
        </p:sp>
      </p:grpSp>
      <p:pic>
        <p:nvPicPr>
          <p:cNvPr id="23" name="그림 22" descr="그림자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594" y="3275322"/>
            <a:ext cx="3652567" cy="2589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그룹 47"/>
          <p:cNvGrpSpPr>
            <a:grpSpLocks/>
          </p:cNvGrpSpPr>
          <p:nvPr/>
        </p:nvGrpSpPr>
        <p:grpSpPr bwMode="auto">
          <a:xfrm>
            <a:off x="226284" y="3344840"/>
            <a:ext cx="2172423" cy="2215871"/>
            <a:chOff x="1643042" y="2571744"/>
            <a:chExt cx="3571900" cy="3643338"/>
          </a:xfrm>
        </p:grpSpPr>
        <p:pic>
          <p:nvPicPr>
            <p:cNvPr id="37" name="그림 35" descr="1.png"/>
            <p:cNvPicPr>
              <a:picLocks noChangeAspect="1"/>
            </p:cNvPicPr>
            <p:nvPr/>
          </p:nvPicPr>
          <p:blipFill>
            <a:blip r:embed="rId3"/>
            <a:srcRect l="5754" t="5257" r="40286" b="5402"/>
            <a:stretch>
              <a:fillRect/>
            </a:stretch>
          </p:blipFill>
          <p:spPr bwMode="auto">
            <a:xfrm>
              <a:off x="1643042" y="2571744"/>
              <a:ext cx="3571900" cy="3643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TextBox 37"/>
            <p:cNvSpPr txBox="1"/>
            <p:nvPr/>
          </p:nvSpPr>
          <p:spPr bwMode="auto">
            <a:xfrm>
              <a:off x="2714612" y="3558605"/>
              <a:ext cx="1655722" cy="657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dirty="0">
                  <a:solidFill>
                    <a:schemeClr val="bg1"/>
                  </a:solidFill>
                  <a:effectLst>
                    <a:glow rad="101600">
                      <a:srgbClr val="0070C0">
                        <a:alpha val="40000"/>
                      </a:srgbClr>
                    </a:glow>
                    <a:reflection blurRad="6350" stA="60000" endA="900" endPos="580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49.4%</a:t>
              </a:r>
              <a:endParaRPr kumimoji="0" lang="ko-KR" altLang="en-US" sz="2000" dirty="0">
                <a:solidFill>
                  <a:schemeClr val="bg1"/>
                </a:solidFill>
                <a:effectLst>
                  <a:glow rad="101600">
                    <a:srgbClr val="0070C0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8" name="그룹 50"/>
          <p:cNvGrpSpPr>
            <a:grpSpLocks/>
          </p:cNvGrpSpPr>
          <p:nvPr/>
        </p:nvGrpSpPr>
        <p:grpSpPr bwMode="auto">
          <a:xfrm>
            <a:off x="1930429" y="3344840"/>
            <a:ext cx="1998629" cy="1955181"/>
            <a:chOff x="4429124" y="2571744"/>
            <a:chExt cx="3286148" cy="3214710"/>
          </a:xfrm>
        </p:grpSpPr>
        <p:pic>
          <p:nvPicPr>
            <p:cNvPr id="35" name="그림 51" descr="2.png"/>
            <p:cNvPicPr>
              <a:picLocks noChangeAspect="1"/>
            </p:cNvPicPr>
            <p:nvPr/>
          </p:nvPicPr>
          <p:blipFill>
            <a:blip r:embed="rId4"/>
            <a:srcRect l="47842" t="5257" r="2516" b="15912"/>
            <a:stretch>
              <a:fillRect/>
            </a:stretch>
          </p:blipFill>
          <p:spPr bwMode="auto">
            <a:xfrm>
              <a:off x="4429124" y="2571744"/>
              <a:ext cx="3286148" cy="3214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Box 35"/>
            <p:cNvSpPr txBox="1"/>
            <p:nvPr/>
          </p:nvSpPr>
          <p:spPr bwMode="auto">
            <a:xfrm>
              <a:off x="5072066" y="3071810"/>
              <a:ext cx="1521302" cy="6072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>
                  <a:solidFill>
                    <a:schemeClr val="bg1"/>
                  </a:solidFill>
                  <a:effectLst>
                    <a:glow rad="101600">
                      <a:srgbClr val="0070C0">
                        <a:alpha val="40000"/>
                      </a:srgbClr>
                    </a:glow>
                    <a:reflection blurRad="6350" stA="60000" endA="900" endPos="580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24.5%</a:t>
              </a:r>
              <a:endParaRPr kumimoji="0" lang="ko-KR" altLang="en-US" dirty="0">
                <a:solidFill>
                  <a:schemeClr val="bg1"/>
                </a:solidFill>
                <a:effectLst>
                  <a:glow rad="101600">
                    <a:srgbClr val="0070C0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9" name="그룹 49"/>
          <p:cNvGrpSpPr>
            <a:grpSpLocks/>
          </p:cNvGrpSpPr>
          <p:nvPr/>
        </p:nvGrpSpPr>
        <p:grpSpPr bwMode="auto">
          <a:xfrm>
            <a:off x="1969050" y="4043877"/>
            <a:ext cx="1911732" cy="1260005"/>
            <a:chOff x="4500562" y="3714752"/>
            <a:chExt cx="3143272" cy="2071702"/>
          </a:xfrm>
        </p:grpSpPr>
        <p:pic>
          <p:nvPicPr>
            <p:cNvPr id="33" name="그림 37" descr="3.png"/>
            <p:cNvPicPr>
              <a:picLocks noChangeAspect="1"/>
            </p:cNvPicPr>
            <p:nvPr/>
          </p:nvPicPr>
          <p:blipFill>
            <a:blip r:embed="rId5"/>
            <a:srcRect l="48921" t="33286" r="3596" b="15912"/>
            <a:stretch>
              <a:fillRect/>
            </a:stretch>
          </p:blipFill>
          <p:spPr bwMode="auto">
            <a:xfrm>
              <a:off x="4500562" y="3714752"/>
              <a:ext cx="3143272" cy="2071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TextBox 33"/>
            <p:cNvSpPr txBox="1"/>
            <p:nvPr/>
          </p:nvSpPr>
          <p:spPr bwMode="auto">
            <a:xfrm>
              <a:off x="5929322" y="3977351"/>
              <a:ext cx="1521302" cy="6072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>
                  <a:solidFill>
                    <a:schemeClr val="bg1"/>
                  </a:solidFill>
                  <a:effectLst>
                    <a:glow rad="101600">
                      <a:srgbClr val="0070C0">
                        <a:alpha val="40000"/>
                      </a:srgbClr>
                    </a:glow>
                    <a:reflection blurRad="6350" stA="60000" endA="900" endPos="580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12.9%</a:t>
              </a:r>
              <a:endParaRPr kumimoji="0" lang="ko-KR" altLang="en-US" dirty="0">
                <a:solidFill>
                  <a:schemeClr val="bg1"/>
                </a:solidFill>
                <a:effectLst>
                  <a:glow rad="101600">
                    <a:srgbClr val="0070C0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0" name="그룹 53"/>
          <p:cNvGrpSpPr>
            <a:grpSpLocks/>
          </p:cNvGrpSpPr>
          <p:nvPr/>
        </p:nvGrpSpPr>
        <p:grpSpPr bwMode="auto">
          <a:xfrm>
            <a:off x="2038567" y="4062222"/>
            <a:ext cx="1479733" cy="1303454"/>
            <a:chOff x="4572000" y="3714752"/>
            <a:chExt cx="2432979" cy="2143140"/>
          </a:xfrm>
        </p:grpSpPr>
        <p:pic>
          <p:nvPicPr>
            <p:cNvPr id="31" name="그림 38" descr="4.png"/>
            <p:cNvPicPr>
              <a:picLocks noChangeAspect="1"/>
            </p:cNvPicPr>
            <p:nvPr/>
          </p:nvPicPr>
          <p:blipFill>
            <a:blip r:embed="rId6"/>
            <a:srcRect l="50000" t="33286" r="15466" b="14160"/>
            <a:stretch>
              <a:fillRect/>
            </a:stretch>
          </p:blipFill>
          <p:spPr bwMode="auto">
            <a:xfrm>
              <a:off x="4572000" y="3714752"/>
              <a:ext cx="2286016" cy="2143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TextBox 31"/>
            <p:cNvSpPr txBox="1"/>
            <p:nvPr/>
          </p:nvSpPr>
          <p:spPr bwMode="auto">
            <a:xfrm>
              <a:off x="6047707" y="4572009"/>
              <a:ext cx="957272" cy="4554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chemeClr val="bg1"/>
                  </a:solidFill>
                  <a:effectLst>
                    <a:glow rad="101600">
                      <a:srgbClr val="0070C0">
                        <a:alpha val="40000"/>
                      </a:srgbClr>
                    </a:glow>
                    <a:reflection blurRad="6350" stA="60000" endA="900" endPos="580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1.4%</a:t>
              </a:r>
              <a:endParaRPr kumimoji="0" lang="ko-KR" altLang="en-US" sz="1200" dirty="0">
                <a:solidFill>
                  <a:schemeClr val="bg1"/>
                </a:solidFill>
                <a:effectLst>
                  <a:glow rad="101600">
                    <a:srgbClr val="0070C0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1" name="그룹 55"/>
          <p:cNvGrpSpPr>
            <a:grpSpLocks/>
          </p:cNvGrpSpPr>
          <p:nvPr/>
        </p:nvGrpSpPr>
        <p:grpSpPr bwMode="auto">
          <a:xfrm>
            <a:off x="1796221" y="3228012"/>
            <a:ext cx="1477247" cy="2480424"/>
            <a:chOff x="4214810" y="2357430"/>
            <a:chExt cx="2428892" cy="4077887"/>
          </a:xfrm>
        </p:grpSpPr>
        <p:pic>
          <p:nvPicPr>
            <p:cNvPr id="29" name="그림 56" descr="5.png"/>
            <p:cNvPicPr>
              <a:picLocks noChangeAspect="1"/>
            </p:cNvPicPr>
            <p:nvPr/>
          </p:nvPicPr>
          <p:blipFill>
            <a:blip r:embed="rId7"/>
            <a:srcRect l="44604" r="18704"/>
            <a:stretch>
              <a:fillRect/>
            </a:stretch>
          </p:blipFill>
          <p:spPr bwMode="auto">
            <a:xfrm>
              <a:off x="4214810" y="2357430"/>
              <a:ext cx="2428892" cy="4077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4614330" y="4538972"/>
              <a:ext cx="1386886" cy="5565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dirty="0">
                  <a:solidFill>
                    <a:schemeClr val="bg1"/>
                  </a:solidFill>
                  <a:effectLst>
                    <a:glow rad="101600">
                      <a:srgbClr val="0070C0">
                        <a:alpha val="40000"/>
                      </a:srgbClr>
                    </a:glow>
                    <a:reflection blurRad="6350" stA="60000" endA="900" endPos="580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11.9%</a:t>
              </a:r>
              <a:endParaRPr kumimoji="0" lang="ko-KR" altLang="en-US" sz="1600" dirty="0">
                <a:solidFill>
                  <a:schemeClr val="bg1"/>
                </a:solidFill>
                <a:effectLst>
                  <a:glow rad="101600">
                    <a:srgbClr val="0070C0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2" name="그룹 92"/>
          <p:cNvGrpSpPr/>
          <p:nvPr/>
        </p:nvGrpSpPr>
        <p:grpSpPr>
          <a:xfrm>
            <a:off x="2079873" y="2149236"/>
            <a:ext cx="1715453" cy="2709863"/>
            <a:chOff x="2423160" y="1943100"/>
            <a:chExt cx="1715453" cy="2709863"/>
          </a:xfrm>
        </p:grpSpPr>
        <p:sp>
          <p:nvSpPr>
            <p:cNvPr id="89" name="자유형 88"/>
            <p:cNvSpPr/>
            <p:nvPr/>
          </p:nvSpPr>
          <p:spPr>
            <a:xfrm>
              <a:off x="2552700" y="1943100"/>
              <a:ext cx="1584960" cy="2004060"/>
            </a:xfrm>
            <a:custGeom>
              <a:avLst/>
              <a:gdLst>
                <a:gd name="connsiteX0" fmla="*/ 0 w 1584960"/>
                <a:gd name="connsiteY0" fmla="*/ 0 h 2004060"/>
                <a:gd name="connsiteX1" fmla="*/ 0 w 1584960"/>
                <a:gd name="connsiteY1" fmla="*/ 1280160 h 2004060"/>
                <a:gd name="connsiteX2" fmla="*/ 1584960 w 1584960"/>
                <a:gd name="connsiteY2" fmla="*/ 2004060 h 2004060"/>
                <a:gd name="connsiteX3" fmla="*/ 1584960 w 1584960"/>
                <a:gd name="connsiteY3" fmla="*/ 769620 h 2004060"/>
                <a:gd name="connsiteX4" fmla="*/ 0 w 1584960"/>
                <a:gd name="connsiteY4" fmla="*/ 0 h 2004060"/>
                <a:gd name="connsiteX0" fmla="*/ 0 w 1584960"/>
                <a:gd name="connsiteY0" fmla="*/ 0 h 2004060"/>
                <a:gd name="connsiteX1" fmla="*/ 0 w 1584960"/>
                <a:gd name="connsiteY1" fmla="*/ 1280160 h 2004060"/>
                <a:gd name="connsiteX2" fmla="*/ 1584960 w 1584960"/>
                <a:gd name="connsiteY2" fmla="*/ 2004060 h 2004060"/>
                <a:gd name="connsiteX3" fmla="*/ 1584960 w 1584960"/>
                <a:gd name="connsiteY3" fmla="*/ 769620 h 2004060"/>
                <a:gd name="connsiteX4" fmla="*/ 0 w 1584960"/>
                <a:gd name="connsiteY4" fmla="*/ 0 h 2004060"/>
                <a:gd name="connsiteX0" fmla="*/ 0 w 1584960"/>
                <a:gd name="connsiteY0" fmla="*/ 0 h 2004060"/>
                <a:gd name="connsiteX1" fmla="*/ 0 w 1584960"/>
                <a:gd name="connsiteY1" fmla="*/ 1280160 h 2004060"/>
                <a:gd name="connsiteX2" fmla="*/ 1584960 w 1584960"/>
                <a:gd name="connsiteY2" fmla="*/ 2004060 h 2004060"/>
                <a:gd name="connsiteX3" fmla="*/ 1584960 w 1584960"/>
                <a:gd name="connsiteY3" fmla="*/ 769620 h 2004060"/>
                <a:gd name="connsiteX4" fmla="*/ 0 w 1584960"/>
                <a:gd name="connsiteY4" fmla="*/ 0 h 2004060"/>
                <a:gd name="connsiteX0" fmla="*/ 0 w 1584960"/>
                <a:gd name="connsiteY0" fmla="*/ 0 h 2004060"/>
                <a:gd name="connsiteX1" fmla="*/ 0 w 1584960"/>
                <a:gd name="connsiteY1" fmla="*/ 1280160 h 2004060"/>
                <a:gd name="connsiteX2" fmla="*/ 1584960 w 1584960"/>
                <a:gd name="connsiteY2" fmla="*/ 2004060 h 2004060"/>
                <a:gd name="connsiteX3" fmla="*/ 1584960 w 1584960"/>
                <a:gd name="connsiteY3" fmla="*/ 769620 h 2004060"/>
                <a:gd name="connsiteX4" fmla="*/ 0 w 1584960"/>
                <a:gd name="connsiteY4" fmla="*/ 0 h 2004060"/>
                <a:gd name="connsiteX0" fmla="*/ 0 w 1584960"/>
                <a:gd name="connsiteY0" fmla="*/ 0 h 2004060"/>
                <a:gd name="connsiteX1" fmla="*/ 0 w 1584960"/>
                <a:gd name="connsiteY1" fmla="*/ 1280160 h 2004060"/>
                <a:gd name="connsiteX2" fmla="*/ 1584960 w 1584960"/>
                <a:gd name="connsiteY2" fmla="*/ 2004060 h 2004060"/>
                <a:gd name="connsiteX3" fmla="*/ 1584960 w 1584960"/>
                <a:gd name="connsiteY3" fmla="*/ 769620 h 2004060"/>
                <a:gd name="connsiteX4" fmla="*/ 0 w 1584960"/>
                <a:gd name="connsiteY4" fmla="*/ 0 h 2004060"/>
                <a:gd name="connsiteX0" fmla="*/ 0 w 1584960"/>
                <a:gd name="connsiteY0" fmla="*/ 0 h 2004060"/>
                <a:gd name="connsiteX1" fmla="*/ 0 w 1584960"/>
                <a:gd name="connsiteY1" fmla="*/ 1280160 h 2004060"/>
                <a:gd name="connsiteX2" fmla="*/ 1584960 w 1584960"/>
                <a:gd name="connsiteY2" fmla="*/ 2004060 h 2004060"/>
                <a:gd name="connsiteX3" fmla="*/ 1584960 w 1584960"/>
                <a:gd name="connsiteY3" fmla="*/ 769620 h 2004060"/>
                <a:gd name="connsiteX4" fmla="*/ 0 w 1584960"/>
                <a:gd name="connsiteY4" fmla="*/ 0 h 200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960" h="2004060">
                  <a:moveTo>
                    <a:pt x="0" y="0"/>
                  </a:moveTo>
                  <a:lnTo>
                    <a:pt x="0" y="1280160"/>
                  </a:lnTo>
                  <a:cubicBezTo>
                    <a:pt x="1350338" y="1328102"/>
                    <a:pt x="1517660" y="1881818"/>
                    <a:pt x="1584960" y="2004060"/>
                  </a:cubicBezTo>
                  <a:lnTo>
                    <a:pt x="1584960" y="769620"/>
                  </a:lnTo>
                  <a:cubicBezTo>
                    <a:pt x="1520514" y="415932"/>
                    <a:pt x="1152218" y="23186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자유형 80"/>
            <p:cNvSpPr/>
            <p:nvPr/>
          </p:nvSpPr>
          <p:spPr>
            <a:xfrm>
              <a:off x="3576638" y="2719388"/>
              <a:ext cx="561975" cy="1933575"/>
            </a:xfrm>
            <a:custGeom>
              <a:avLst/>
              <a:gdLst>
                <a:gd name="connsiteX0" fmla="*/ 561975 w 561975"/>
                <a:gd name="connsiteY0" fmla="*/ 0 h 1933575"/>
                <a:gd name="connsiteX1" fmla="*/ 561975 w 561975"/>
                <a:gd name="connsiteY1" fmla="*/ 1343025 h 1933575"/>
                <a:gd name="connsiteX2" fmla="*/ 0 w 561975"/>
                <a:gd name="connsiteY2" fmla="*/ 1933575 h 1933575"/>
                <a:gd name="connsiteX3" fmla="*/ 0 w 561975"/>
                <a:gd name="connsiteY3" fmla="*/ 652462 h 1933575"/>
                <a:gd name="connsiteX4" fmla="*/ 561975 w 561975"/>
                <a:gd name="connsiteY4" fmla="*/ 0 h 1933575"/>
                <a:gd name="connsiteX0" fmla="*/ 561975 w 561975"/>
                <a:gd name="connsiteY0" fmla="*/ 0 h 1933575"/>
                <a:gd name="connsiteX1" fmla="*/ 561975 w 561975"/>
                <a:gd name="connsiteY1" fmla="*/ 1343025 h 1933575"/>
                <a:gd name="connsiteX2" fmla="*/ 0 w 561975"/>
                <a:gd name="connsiteY2" fmla="*/ 1933575 h 1933575"/>
                <a:gd name="connsiteX3" fmla="*/ 0 w 561975"/>
                <a:gd name="connsiteY3" fmla="*/ 652462 h 1933575"/>
                <a:gd name="connsiteX4" fmla="*/ 561975 w 561975"/>
                <a:gd name="connsiteY4" fmla="*/ 0 h 1933575"/>
                <a:gd name="connsiteX0" fmla="*/ 561975 w 561975"/>
                <a:gd name="connsiteY0" fmla="*/ 0 h 1933575"/>
                <a:gd name="connsiteX1" fmla="*/ 561975 w 561975"/>
                <a:gd name="connsiteY1" fmla="*/ 1343025 h 1933575"/>
                <a:gd name="connsiteX2" fmla="*/ 0 w 561975"/>
                <a:gd name="connsiteY2" fmla="*/ 1933575 h 1933575"/>
                <a:gd name="connsiteX3" fmla="*/ 0 w 561975"/>
                <a:gd name="connsiteY3" fmla="*/ 652462 h 1933575"/>
                <a:gd name="connsiteX4" fmla="*/ 561975 w 561975"/>
                <a:gd name="connsiteY4" fmla="*/ 0 h 1933575"/>
                <a:gd name="connsiteX0" fmla="*/ 561975 w 561975"/>
                <a:gd name="connsiteY0" fmla="*/ 0 h 1933575"/>
                <a:gd name="connsiteX1" fmla="*/ 561975 w 561975"/>
                <a:gd name="connsiteY1" fmla="*/ 1343025 h 1933575"/>
                <a:gd name="connsiteX2" fmla="*/ 0 w 561975"/>
                <a:gd name="connsiteY2" fmla="*/ 1933575 h 1933575"/>
                <a:gd name="connsiteX3" fmla="*/ 0 w 561975"/>
                <a:gd name="connsiteY3" fmla="*/ 652462 h 1933575"/>
                <a:gd name="connsiteX4" fmla="*/ 561975 w 561975"/>
                <a:gd name="connsiteY4" fmla="*/ 0 h 1933575"/>
                <a:gd name="connsiteX0" fmla="*/ 561975 w 561975"/>
                <a:gd name="connsiteY0" fmla="*/ 0 h 1933575"/>
                <a:gd name="connsiteX1" fmla="*/ 561975 w 561975"/>
                <a:gd name="connsiteY1" fmla="*/ 1343025 h 1933575"/>
                <a:gd name="connsiteX2" fmla="*/ 0 w 561975"/>
                <a:gd name="connsiteY2" fmla="*/ 1933575 h 1933575"/>
                <a:gd name="connsiteX3" fmla="*/ 0 w 561975"/>
                <a:gd name="connsiteY3" fmla="*/ 652462 h 1933575"/>
                <a:gd name="connsiteX4" fmla="*/ 561975 w 561975"/>
                <a:gd name="connsiteY4" fmla="*/ 0 h 1933575"/>
                <a:gd name="connsiteX0" fmla="*/ 561975 w 561975"/>
                <a:gd name="connsiteY0" fmla="*/ 0 h 1933575"/>
                <a:gd name="connsiteX1" fmla="*/ 561975 w 561975"/>
                <a:gd name="connsiteY1" fmla="*/ 1343025 h 1933575"/>
                <a:gd name="connsiteX2" fmla="*/ 0 w 561975"/>
                <a:gd name="connsiteY2" fmla="*/ 1933575 h 1933575"/>
                <a:gd name="connsiteX3" fmla="*/ 0 w 561975"/>
                <a:gd name="connsiteY3" fmla="*/ 652462 h 1933575"/>
                <a:gd name="connsiteX4" fmla="*/ 561975 w 561975"/>
                <a:gd name="connsiteY4" fmla="*/ 0 h 1933575"/>
                <a:gd name="connsiteX0" fmla="*/ 561975 w 561975"/>
                <a:gd name="connsiteY0" fmla="*/ 0 h 1933575"/>
                <a:gd name="connsiteX1" fmla="*/ 561975 w 561975"/>
                <a:gd name="connsiteY1" fmla="*/ 1343025 h 1933575"/>
                <a:gd name="connsiteX2" fmla="*/ 0 w 561975"/>
                <a:gd name="connsiteY2" fmla="*/ 1933575 h 1933575"/>
                <a:gd name="connsiteX3" fmla="*/ 0 w 561975"/>
                <a:gd name="connsiteY3" fmla="*/ 652462 h 1933575"/>
                <a:gd name="connsiteX4" fmla="*/ 561975 w 561975"/>
                <a:gd name="connsiteY4" fmla="*/ 0 h 1933575"/>
                <a:gd name="connsiteX0" fmla="*/ 561975 w 561975"/>
                <a:gd name="connsiteY0" fmla="*/ 0 h 1933575"/>
                <a:gd name="connsiteX1" fmla="*/ 561975 w 561975"/>
                <a:gd name="connsiteY1" fmla="*/ 1343025 h 1933575"/>
                <a:gd name="connsiteX2" fmla="*/ 0 w 561975"/>
                <a:gd name="connsiteY2" fmla="*/ 1933575 h 1933575"/>
                <a:gd name="connsiteX3" fmla="*/ 0 w 561975"/>
                <a:gd name="connsiteY3" fmla="*/ 652462 h 1933575"/>
                <a:gd name="connsiteX4" fmla="*/ 561975 w 561975"/>
                <a:gd name="connsiteY4" fmla="*/ 0 h 1933575"/>
                <a:gd name="connsiteX0" fmla="*/ 561975 w 561975"/>
                <a:gd name="connsiteY0" fmla="*/ 0 h 1933575"/>
                <a:gd name="connsiteX1" fmla="*/ 561975 w 561975"/>
                <a:gd name="connsiteY1" fmla="*/ 1343025 h 1933575"/>
                <a:gd name="connsiteX2" fmla="*/ 0 w 561975"/>
                <a:gd name="connsiteY2" fmla="*/ 1933575 h 1933575"/>
                <a:gd name="connsiteX3" fmla="*/ 0 w 561975"/>
                <a:gd name="connsiteY3" fmla="*/ 652462 h 1933575"/>
                <a:gd name="connsiteX4" fmla="*/ 561975 w 561975"/>
                <a:gd name="connsiteY4" fmla="*/ 0 h 193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75" h="1933575">
                  <a:moveTo>
                    <a:pt x="561975" y="0"/>
                  </a:moveTo>
                  <a:lnTo>
                    <a:pt x="561975" y="1343025"/>
                  </a:lnTo>
                  <a:cubicBezTo>
                    <a:pt x="517537" y="1649394"/>
                    <a:pt x="215906" y="1831968"/>
                    <a:pt x="0" y="1933575"/>
                  </a:cubicBezTo>
                  <a:lnTo>
                    <a:pt x="0" y="652462"/>
                  </a:lnTo>
                  <a:cubicBezTo>
                    <a:pt x="273056" y="530227"/>
                    <a:pt x="536588" y="288934"/>
                    <a:pt x="56197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5000"/>
                  </a:schemeClr>
                </a:gs>
                <a:gs pos="50000">
                  <a:schemeClr val="accent1">
                    <a:shade val="67500"/>
                    <a:satMod val="115000"/>
                    <a:alpha val="21000"/>
                  </a:schemeClr>
                </a:gs>
                <a:gs pos="100000">
                  <a:schemeClr val="accent1">
                    <a:shade val="100000"/>
                    <a:satMod val="115000"/>
                    <a:alpha val="58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423160" y="1950720"/>
              <a:ext cx="132080" cy="1935480"/>
            </a:xfrm>
            <a:custGeom>
              <a:avLst/>
              <a:gdLst>
                <a:gd name="connsiteX0" fmla="*/ 129540 w 144780"/>
                <a:gd name="connsiteY0" fmla="*/ 0 h 1935480"/>
                <a:gd name="connsiteX1" fmla="*/ 0 w 144780"/>
                <a:gd name="connsiteY1" fmla="*/ 693420 h 1935480"/>
                <a:gd name="connsiteX2" fmla="*/ 0 w 144780"/>
                <a:gd name="connsiteY2" fmla="*/ 1935480 h 1935480"/>
                <a:gd name="connsiteX3" fmla="*/ 144780 w 144780"/>
                <a:gd name="connsiteY3" fmla="*/ 1249680 h 1935480"/>
                <a:gd name="connsiteX4" fmla="*/ 129540 w 144780"/>
                <a:gd name="connsiteY4" fmla="*/ 0 h 1935480"/>
                <a:gd name="connsiteX0" fmla="*/ 129540 w 132080"/>
                <a:gd name="connsiteY0" fmla="*/ 0 h 1935480"/>
                <a:gd name="connsiteX1" fmla="*/ 0 w 132080"/>
                <a:gd name="connsiteY1" fmla="*/ 693420 h 1935480"/>
                <a:gd name="connsiteX2" fmla="*/ 0 w 132080"/>
                <a:gd name="connsiteY2" fmla="*/ 1935480 h 1935480"/>
                <a:gd name="connsiteX3" fmla="*/ 132080 w 132080"/>
                <a:gd name="connsiteY3" fmla="*/ 1243330 h 1935480"/>
                <a:gd name="connsiteX4" fmla="*/ 129540 w 132080"/>
                <a:gd name="connsiteY4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80" h="1935480">
                  <a:moveTo>
                    <a:pt x="129540" y="0"/>
                  </a:moveTo>
                  <a:lnTo>
                    <a:pt x="0" y="693420"/>
                  </a:lnTo>
                  <a:lnTo>
                    <a:pt x="0" y="1935480"/>
                  </a:lnTo>
                  <a:lnTo>
                    <a:pt x="132080" y="1243330"/>
                  </a:lnTo>
                  <a:cubicBezTo>
                    <a:pt x="131233" y="828887"/>
                    <a:pt x="130387" y="414443"/>
                    <a:pt x="129540" y="0"/>
                  </a:cubicBezTo>
                  <a:close/>
                </a:path>
              </a:pathLst>
            </a:custGeom>
            <a:solidFill>
              <a:schemeClr val="accent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91"/>
          <p:cNvGrpSpPr/>
          <p:nvPr/>
        </p:nvGrpSpPr>
        <p:grpSpPr>
          <a:xfrm>
            <a:off x="816017" y="2143116"/>
            <a:ext cx="2960259" cy="2720756"/>
            <a:chOff x="1159304" y="1936980"/>
            <a:chExt cx="2960259" cy="2720756"/>
          </a:xfrm>
        </p:grpSpPr>
        <p:sp>
          <p:nvSpPr>
            <p:cNvPr id="83" name="원호 82"/>
            <p:cNvSpPr/>
            <p:nvPr/>
          </p:nvSpPr>
          <p:spPr>
            <a:xfrm>
              <a:off x="1159304" y="1936980"/>
              <a:ext cx="2960259" cy="1610404"/>
            </a:xfrm>
            <a:prstGeom prst="arc">
              <a:avLst>
                <a:gd name="adj1" fmla="val 15668231"/>
                <a:gd name="adj2" fmla="val 2035728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 rot="5400000">
              <a:off x="2936296" y="4014000"/>
              <a:ext cx="1285884" cy="158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2408464" y="2626857"/>
              <a:ext cx="1161685" cy="74141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 bwMode="auto">
          <a:xfrm>
            <a:off x="327953" y="2112927"/>
            <a:ext cx="2100907" cy="30777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>
              <a:defRPr/>
            </a:pPr>
            <a:r>
              <a:rPr lang="ko-KR" altLang="en-US" sz="1400" b="1" spc="50" dirty="0" smtClean="0">
                <a:ln w="11430"/>
                <a:gradFill>
                  <a:gsLst>
                    <a:gs pos="25000">
                      <a:srgbClr val="0070C0"/>
                    </a:gs>
                    <a:gs pos="100000">
                      <a:srgbClr val="002060"/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총 인원 </a:t>
            </a:r>
            <a:r>
              <a:rPr lang="en-US" altLang="ko-KR" sz="1400" b="1" spc="50" dirty="0" smtClean="0">
                <a:ln w="11430"/>
                <a:gradFill>
                  <a:gsLst>
                    <a:gs pos="25000">
                      <a:srgbClr val="0070C0"/>
                    </a:gs>
                    <a:gs pos="100000">
                      <a:srgbClr val="002060"/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212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rgbClr val="0070C0"/>
                    </a:gs>
                    <a:gs pos="100000">
                      <a:srgbClr val="002060"/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명 中</a:t>
            </a:r>
            <a:endParaRPr lang="en-US" altLang="ko-KR" sz="1400" b="1" spc="50" dirty="0" smtClean="0">
              <a:ln w="11430"/>
              <a:gradFill>
                <a:gsLst>
                  <a:gs pos="25000">
                    <a:srgbClr val="0070C0"/>
                  </a:gs>
                  <a:gs pos="100000">
                    <a:srgbClr val="002060"/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1" name="TextBox 100"/>
          <p:cNvSpPr txBox="1"/>
          <p:nvPr/>
        </p:nvSpPr>
        <p:spPr bwMode="auto">
          <a:xfrm>
            <a:off x="2079834" y="2516634"/>
            <a:ext cx="2100907" cy="4616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>
              <a:defRPr/>
            </a:pPr>
            <a:r>
              <a:rPr lang="en-US" altLang="ko-KR" sz="1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R&amp;D </a:t>
            </a:r>
            <a:r>
              <a:rPr lang="en-US" altLang="ko-KR" sz="2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43.9%</a:t>
            </a:r>
            <a:r>
              <a:rPr lang="en-US" altLang="ko-KR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</a:p>
        </p:txBody>
      </p:sp>
      <p:grpSp>
        <p:nvGrpSpPr>
          <p:cNvPr id="14" name="그룹 167"/>
          <p:cNvGrpSpPr/>
          <p:nvPr/>
        </p:nvGrpSpPr>
        <p:grpSpPr>
          <a:xfrm>
            <a:off x="3794346" y="2657476"/>
            <a:ext cx="4938989" cy="1771656"/>
            <a:chOff x="3792743" y="2579908"/>
            <a:chExt cx="4938989" cy="1771656"/>
          </a:xfrm>
        </p:grpSpPr>
        <p:sp>
          <p:nvSpPr>
            <p:cNvPr id="103" name="직사각형 5"/>
            <p:cNvSpPr/>
            <p:nvPr/>
          </p:nvSpPr>
          <p:spPr>
            <a:xfrm>
              <a:off x="3792743" y="2579915"/>
              <a:ext cx="3146900" cy="420458"/>
            </a:xfrm>
            <a:prstGeom prst="roundRect">
              <a:avLst>
                <a:gd name="adj" fmla="val 15534"/>
              </a:avLst>
            </a:prstGeom>
            <a:solidFill>
              <a:schemeClr val="tx2">
                <a:lumMod val="7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18"/>
            <p:cNvGrpSpPr/>
            <p:nvPr/>
          </p:nvGrpSpPr>
          <p:grpSpPr>
            <a:xfrm>
              <a:off x="3802675" y="2960301"/>
              <a:ext cx="2052504" cy="1391263"/>
              <a:chOff x="4159700" y="2943973"/>
              <a:chExt cx="1795776" cy="1619735"/>
            </a:xfrm>
          </p:grpSpPr>
          <p:sp>
            <p:nvSpPr>
              <p:cNvPr id="104" name="직사각형 5"/>
              <p:cNvSpPr/>
              <p:nvPr/>
            </p:nvSpPr>
            <p:spPr>
              <a:xfrm>
                <a:off x="4159700" y="3747408"/>
                <a:ext cx="1795776" cy="40603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</a:rPr>
                  <a:t>SI / SW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5"/>
              <p:cNvSpPr/>
              <p:nvPr/>
            </p:nvSpPr>
            <p:spPr>
              <a:xfrm>
                <a:off x="4159700" y="3349398"/>
                <a:ext cx="1795776" cy="40603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</a:rPr>
                  <a:t>Digital Signal Processing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5"/>
              <p:cNvSpPr/>
              <p:nvPr/>
            </p:nvSpPr>
            <p:spPr>
              <a:xfrm>
                <a:off x="4159700" y="2943973"/>
                <a:ext cx="1795776" cy="40603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</a:rPr>
                  <a:t>Dynamic Mechanism 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직사각형 5"/>
              <p:cNvSpPr/>
              <p:nvPr/>
            </p:nvSpPr>
            <p:spPr>
              <a:xfrm>
                <a:off x="4159700" y="4157670"/>
                <a:ext cx="1795776" cy="40603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 smtClean="0">
                    <a:solidFill>
                      <a:schemeClr val="tx1"/>
                    </a:solidFill>
                  </a:rPr>
                  <a:t>체계 유관기술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6" name="직사각형 5"/>
            <p:cNvSpPr/>
            <p:nvPr/>
          </p:nvSpPr>
          <p:spPr>
            <a:xfrm>
              <a:off x="6982942" y="2579908"/>
              <a:ext cx="1748790" cy="420458"/>
            </a:xfrm>
            <a:prstGeom prst="roundRect">
              <a:avLst>
                <a:gd name="adj" fmla="val 15534"/>
              </a:avLst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그룹 126"/>
            <p:cNvGrpSpPr/>
            <p:nvPr/>
          </p:nvGrpSpPr>
          <p:grpSpPr>
            <a:xfrm>
              <a:off x="5857884" y="2960294"/>
              <a:ext cx="1070924" cy="1391263"/>
              <a:chOff x="4159699" y="2943973"/>
              <a:chExt cx="1795777" cy="1619735"/>
            </a:xfrm>
          </p:grpSpPr>
          <p:sp>
            <p:nvSpPr>
              <p:cNvPr id="128" name="직사각형 5"/>
              <p:cNvSpPr/>
              <p:nvPr/>
            </p:nvSpPr>
            <p:spPr>
              <a:xfrm>
                <a:off x="4159700" y="3747408"/>
                <a:ext cx="1795776" cy="40603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 smtClean="0">
                    <a:solidFill>
                      <a:schemeClr val="tx1"/>
                    </a:solidFill>
                  </a:rPr>
                  <a:t>고급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3 / </a:t>
                </a:r>
                <a:r>
                  <a:rPr lang="ko-KR" altLang="en-US" sz="1000" dirty="0" smtClean="0">
                    <a:solidFill>
                      <a:schemeClr val="tx1"/>
                    </a:solidFill>
                  </a:rPr>
                  <a:t>중급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4 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직사각형 5"/>
              <p:cNvSpPr/>
              <p:nvPr/>
            </p:nvSpPr>
            <p:spPr>
              <a:xfrm>
                <a:off x="4159700" y="3349398"/>
                <a:ext cx="1795776" cy="40603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 smtClean="0">
                    <a:solidFill>
                      <a:schemeClr val="tx1"/>
                    </a:solidFill>
                  </a:rPr>
                  <a:t>고급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1 / </a:t>
                </a:r>
                <a:r>
                  <a:rPr lang="ko-KR" altLang="en-US" sz="1000" dirty="0" smtClean="0">
                    <a:solidFill>
                      <a:schemeClr val="tx1"/>
                    </a:solidFill>
                  </a:rPr>
                  <a:t>중급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3 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5"/>
              <p:cNvSpPr/>
              <p:nvPr/>
            </p:nvSpPr>
            <p:spPr>
              <a:xfrm>
                <a:off x="4159699" y="2943973"/>
                <a:ext cx="1795776" cy="40603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 smtClean="0">
                    <a:solidFill>
                      <a:schemeClr val="tx1"/>
                    </a:solidFill>
                  </a:rPr>
                  <a:t>고급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5 / </a:t>
                </a:r>
                <a:r>
                  <a:rPr lang="ko-KR" altLang="en-US" sz="1000" dirty="0" smtClean="0">
                    <a:solidFill>
                      <a:schemeClr val="tx1"/>
                    </a:solidFill>
                  </a:rPr>
                  <a:t>중급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4 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직사각형 5"/>
              <p:cNvSpPr/>
              <p:nvPr/>
            </p:nvSpPr>
            <p:spPr>
              <a:xfrm>
                <a:off x="4159700" y="4157670"/>
                <a:ext cx="1795776" cy="40603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 smtClean="0">
                    <a:solidFill>
                      <a:schemeClr val="tx1"/>
                    </a:solidFill>
                  </a:rPr>
                  <a:t>고급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2 / </a:t>
                </a:r>
                <a:r>
                  <a:rPr lang="ko-KR" altLang="en-US" sz="1000" dirty="0" smtClean="0">
                    <a:solidFill>
                      <a:schemeClr val="tx1"/>
                    </a:solidFill>
                  </a:rPr>
                  <a:t>중급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8 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37"/>
            <p:cNvGrpSpPr/>
            <p:nvPr/>
          </p:nvGrpSpPr>
          <p:grpSpPr>
            <a:xfrm>
              <a:off x="5410897" y="2960301"/>
              <a:ext cx="446987" cy="1391263"/>
              <a:chOff x="4159700" y="2943973"/>
              <a:chExt cx="1795776" cy="1619735"/>
            </a:xfrm>
            <a:solidFill>
              <a:schemeClr val="bg1"/>
            </a:solidFill>
          </p:grpSpPr>
          <p:sp>
            <p:nvSpPr>
              <p:cNvPr id="139" name="직사각형 5"/>
              <p:cNvSpPr/>
              <p:nvPr/>
            </p:nvSpPr>
            <p:spPr>
              <a:xfrm>
                <a:off x="4159700" y="3747408"/>
                <a:ext cx="1795776" cy="406038"/>
              </a:xfrm>
              <a:prstGeom prst="roundRect">
                <a:avLst>
                  <a:gd name="adj" fmla="val 0"/>
                </a:avLst>
              </a:prstGeom>
              <a:grpFill/>
              <a:ln w="190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9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5"/>
              <p:cNvSpPr/>
              <p:nvPr/>
            </p:nvSpPr>
            <p:spPr>
              <a:xfrm>
                <a:off x="4159700" y="3349398"/>
                <a:ext cx="1795776" cy="406038"/>
              </a:xfrm>
              <a:prstGeom prst="roundRect">
                <a:avLst>
                  <a:gd name="adj" fmla="val 0"/>
                </a:avLst>
              </a:prstGeom>
              <a:grpFill/>
              <a:ln w="190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5"/>
              <p:cNvSpPr/>
              <p:nvPr/>
            </p:nvSpPr>
            <p:spPr>
              <a:xfrm>
                <a:off x="4159700" y="2943973"/>
                <a:ext cx="1795776" cy="406038"/>
              </a:xfrm>
              <a:prstGeom prst="roundRect">
                <a:avLst>
                  <a:gd name="adj" fmla="val 0"/>
                </a:avLst>
              </a:prstGeom>
              <a:grpFill/>
              <a:ln w="190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12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5"/>
              <p:cNvSpPr/>
              <p:nvPr/>
            </p:nvSpPr>
            <p:spPr>
              <a:xfrm>
                <a:off x="4159700" y="4157670"/>
                <a:ext cx="1795776" cy="406038"/>
              </a:xfrm>
              <a:prstGeom prst="roundRect">
                <a:avLst>
                  <a:gd name="adj" fmla="val 0"/>
                </a:avLst>
              </a:prstGeom>
              <a:grpFill/>
              <a:ln w="190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14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그룹 150"/>
            <p:cNvGrpSpPr/>
            <p:nvPr/>
          </p:nvGrpSpPr>
          <p:grpSpPr>
            <a:xfrm>
              <a:off x="6976391" y="2960294"/>
              <a:ext cx="471476" cy="1391270"/>
              <a:chOff x="4159699" y="2943972"/>
              <a:chExt cx="1795777" cy="1619742"/>
            </a:xfrm>
          </p:grpSpPr>
          <p:sp>
            <p:nvSpPr>
              <p:cNvPr id="152" name="직사각형 5"/>
              <p:cNvSpPr/>
              <p:nvPr/>
            </p:nvSpPr>
            <p:spPr>
              <a:xfrm>
                <a:off x="4159699" y="3747406"/>
                <a:ext cx="1795777" cy="81630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 smtClean="0">
                    <a:solidFill>
                      <a:schemeClr val="tx1"/>
                    </a:solidFill>
                  </a:rPr>
                  <a:t>중급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5"/>
              <p:cNvSpPr/>
              <p:nvPr/>
            </p:nvSpPr>
            <p:spPr>
              <a:xfrm>
                <a:off x="4159699" y="2943972"/>
                <a:ext cx="1795777" cy="81181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 smtClean="0">
                    <a:solidFill>
                      <a:schemeClr val="tx1"/>
                    </a:solidFill>
                  </a:rPr>
                  <a:t>고급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직사각형 5"/>
            <p:cNvSpPr/>
            <p:nvPr/>
          </p:nvSpPr>
          <p:spPr>
            <a:xfrm>
              <a:off x="7449920" y="3650400"/>
              <a:ext cx="836856" cy="3487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</a:rPr>
                <a:t>10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인 이상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5"/>
            <p:cNvSpPr/>
            <p:nvPr/>
          </p:nvSpPr>
          <p:spPr>
            <a:xfrm>
              <a:off x="7449920" y="3308532"/>
              <a:ext cx="836856" cy="3487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</a:rPr>
                <a:t>10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인 미만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5"/>
            <p:cNvSpPr/>
            <p:nvPr/>
          </p:nvSpPr>
          <p:spPr>
            <a:xfrm>
              <a:off x="7449920" y="2960294"/>
              <a:ext cx="836856" cy="3487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</a:rPr>
                <a:t>10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인 이상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5"/>
            <p:cNvSpPr/>
            <p:nvPr/>
          </p:nvSpPr>
          <p:spPr>
            <a:xfrm>
              <a:off x="7449920" y="4002793"/>
              <a:ext cx="836856" cy="3487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tx1"/>
                  </a:solidFill>
                </a:rPr>
                <a:t>10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인 미만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5"/>
            <p:cNvSpPr/>
            <p:nvPr/>
          </p:nvSpPr>
          <p:spPr>
            <a:xfrm>
              <a:off x="8284726" y="3650407"/>
              <a:ext cx="446987" cy="3487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tx1"/>
                  </a:solidFill>
                </a:rPr>
                <a:t>20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5"/>
            <p:cNvSpPr/>
            <p:nvPr/>
          </p:nvSpPr>
          <p:spPr>
            <a:xfrm>
              <a:off x="8284726" y="3308539"/>
              <a:ext cx="446987" cy="3487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tx1"/>
                  </a:solidFill>
                </a:rPr>
                <a:t>25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5"/>
            <p:cNvSpPr/>
            <p:nvPr/>
          </p:nvSpPr>
          <p:spPr>
            <a:xfrm>
              <a:off x="8284726" y="2960301"/>
              <a:ext cx="446987" cy="3487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tx1"/>
                  </a:solidFill>
                </a:rPr>
                <a:t>30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5"/>
            <p:cNvSpPr/>
            <p:nvPr/>
          </p:nvSpPr>
          <p:spPr>
            <a:xfrm>
              <a:off x="8284726" y="4002800"/>
              <a:ext cx="446987" cy="3487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tx1"/>
                  </a:solidFill>
                </a:rPr>
                <a:t>15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66" name="모서리가 둥근 직사각형 165"/>
            <p:cNvSpPr/>
            <p:nvPr/>
          </p:nvSpPr>
          <p:spPr>
            <a:xfrm>
              <a:off x="7445868" y="2969754"/>
              <a:ext cx="1281754" cy="328617"/>
            </a:xfrm>
            <a:prstGeom prst="roundRect">
              <a:avLst>
                <a:gd name="adj" fmla="val 8334"/>
              </a:avLst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7445868" y="3655554"/>
              <a:ext cx="1281754" cy="328617"/>
            </a:xfrm>
            <a:prstGeom prst="roundRect">
              <a:avLst>
                <a:gd name="adj" fmla="val 8334"/>
              </a:avLst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169" name="직사각형 168"/>
          <p:cNvSpPr/>
          <p:nvPr/>
        </p:nvSpPr>
        <p:spPr>
          <a:xfrm>
            <a:off x="4402429" y="2667775"/>
            <a:ext cx="1907895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prstClr val="white"/>
                </a:solidFill>
              </a:rPr>
              <a:t>핵심기술별 참여 인력 </a:t>
            </a:r>
            <a:r>
              <a:rPr lang="en-US" altLang="ko-KR" sz="1100" b="1" dirty="0" smtClean="0">
                <a:solidFill>
                  <a:prstClr val="white"/>
                </a:solidFill>
              </a:rPr>
              <a:t>24</a:t>
            </a:r>
            <a:r>
              <a:rPr lang="ko-KR" altLang="en-US" sz="1100" b="1" dirty="0" smtClean="0">
                <a:solidFill>
                  <a:prstClr val="white"/>
                </a:solidFill>
              </a:rPr>
              <a:t>명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7153293" y="2657470"/>
            <a:ext cx="1362874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prstClr val="white"/>
                </a:solidFill>
              </a:rPr>
              <a:t>기술능력평가 기준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76" name="아래쪽 화살표 75"/>
          <p:cNvSpPr/>
          <p:nvPr/>
        </p:nvSpPr>
        <p:spPr>
          <a:xfrm>
            <a:off x="5572414" y="4286256"/>
            <a:ext cx="1633556" cy="723898"/>
          </a:xfrm>
          <a:prstGeom prst="downArrow">
            <a:avLst>
              <a:gd name="adj1" fmla="val 65366"/>
              <a:gd name="adj2" fmla="val 35340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  <a:alpha val="28000"/>
                </a:srgbClr>
              </a:gs>
              <a:gs pos="100000">
                <a:srgbClr val="C00000">
                  <a:shade val="100000"/>
                  <a:satMod val="115000"/>
                  <a:alpha val="0"/>
                </a:srgbClr>
              </a:gs>
            </a:gsLst>
            <a:lin ang="16200000" scaled="1"/>
            <a:tileRect/>
          </a:gradFill>
          <a:ln>
            <a:noFill/>
            <a:prstDash val="sysDot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 bwMode="auto">
          <a:xfrm>
            <a:off x="5706043" y="5072074"/>
            <a:ext cx="1357322" cy="30777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>
              <a:defRPr/>
            </a:pPr>
            <a:r>
              <a:rPr lang="ko-KR" altLang="en-US" sz="1400" b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평균 경력 </a:t>
            </a:r>
            <a:r>
              <a:rPr lang="en-US" altLang="ko-KR" sz="1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8</a:t>
            </a:r>
            <a:r>
              <a:rPr lang="ko-KR" altLang="en-US" sz="1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년</a:t>
            </a:r>
            <a:endParaRPr lang="en-US" altLang="ko-KR" sz="1400" b="1" spc="50" dirty="0" smtClean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87</Words>
  <Application>Microsoft Office PowerPoint</Application>
  <PresentationFormat>화면 슬라이드 쇼(4:3)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2_Office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23</cp:revision>
  <dcterms:created xsi:type="dcterms:W3CDTF">2009-04-21T07:02:37Z</dcterms:created>
  <dcterms:modified xsi:type="dcterms:W3CDTF">2009-08-20T02:44:17Z</dcterms:modified>
</cp:coreProperties>
</file>