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5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357166"/>
            <a:ext cx="642910" cy="285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한쪽 모서리가 잘린 사각형 7"/>
          <p:cNvSpPr/>
          <p:nvPr userDrawn="1"/>
        </p:nvSpPr>
        <p:spPr>
          <a:xfrm flipV="1">
            <a:off x="672860" y="357166"/>
            <a:ext cx="1970314" cy="285752"/>
          </a:xfrm>
          <a:prstGeom prst="snip1Rect">
            <a:avLst>
              <a:gd name="adj" fmla="val 31887"/>
            </a:avLst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686050" y="357166"/>
            <a:ext cx="6305549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9010650" y="357166"/>
            <a:ext cx="133381" cy="285752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2895707" y="366691"/>
            <a:ext cx="1033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100" b="1" kern="1200" dirty="0">
                <a:solidFill>
                  <a:srgbClr val="0090D0"/>
                </a:solidFill>
                <a:latin typeface="맑은 고딕"/>
                <a:ea typeface="맑은 고딕"/>
                <a:cs typeface="+mn-cs"/>
              </a:rPr>
              <a:t>I. </a:t>
            </a:r>
            <a:r>
              <a:rPr lang="ko-KR" altLang="en-US" sz="1100" b="1" kern="1200" dirty="0">
                <a:solidFill>
                  <a:srgbClr val="0090D0"/>
                </a:solidFill>
                <a:latin typeface="맑은 고딕"/>
                <a:ea typeface="맑은 고딕"/>
                <a:cs typeface="+mn-cs"/>
              </a:rPr>
              <a:t>제 안 개 요  </a:t>
            </a:r>
          </a:p>
        </p:txBody>
      </p:sp>
      <p:sp>
        <p:nvSpPr>
          <p:cNvPr id="12" name="이등변 삼각형 11"/>
          <p:cNvSpPr/>
          <p:nvPr userDrawn="1"/>
        </p:nvSpPr>
        <p:spPr>
          <a:xfrm rot="16200000" flipH="1">
            <a:off x="2768050" y="460765"/>
            <a:ext cx="108000" cy="72000"/>
          </a:xfrm>
          <a:prstGeom prst="triangle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695298" y="1000107"/>
            <a:ext cx="7753377" cy="57708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anchor="ctr">
            <a:spAutoFit/>
          </a:bodyPr>
          <a:lstStyle/>
          <a:p>
            <a:pPr marL="342900" indent="-342900"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5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P·PLUS</a:t>
            </a:r>
            <a:r>
              <a:rPr lang="ko-KR" altLang="en-US" sz="105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본 사업의 기술능력평가에 부합하는 인력을 구성하고 있으며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전체 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212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명의 연구인원 중 </a:t>
            </a:r>
          </a:p>
          <a:p>
            <a:pPr marL="342900" indent="-342900"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해당분야 신기술 보유자를 중심으로 본 사업에 투입하고자 합니다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총 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24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명의 기술인력은 평균 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8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년의</a:t>
            </a:r>
          </a:p>
          <a:p>
            <a:pPr marL="342900" indent="-342900"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경력을 가진 경험과 노하우를 가지고 각 부문에 </a:t>
            </a:r>
            <a:r>
              <a:rPr lang="ko-KR" altLang="en-US" sz="105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참여하여 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전문성과 긍지를 가지고 진행할 것입니다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grpSp>
        <p:nvGrpSpPr>
          <p:cNvPr id="2" name="그룹 13"/>
          <p:cNvGrpSpPr/>
          <p:nvPr userDrawn="1"/>
        </p:nvGrpSpPr>
        <p:grpSpPr>
          <a:xfrm>
            <a:off x="3721252" y="6526712"/>
            <a:ext cx="1735284" cy="307777"/>
            <a:chOff x="4248598" y="6526712"/>
            <a:chExt cx="1735284" cy="307777"/>
          </a:xfrm>
        </p:grpSpPr>
        <p:grpSp>
          <p:nvGrpSpPr>
            <p:cNvPr id="3" name="그룹 6"/>
            <p:cNvGrpSpPr/>
            <p:nvPr/>
          </p:nvGrpSpPr>
          <p:grpSpPr>
            <a:xfrm>
              <a:off x="4248598" y="6526712"/>
              <a:ext cx="307738" cy="307777"/>
              <a:chOff x="4408726" y="6526712"/>
              <a:chExt cx="307738" cy="30777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08726" y="6526712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1400" kern="1200" dirty="0">
                    <a:solidFill>
                      <a:prstClr val="black"/>
                    </a:solidFill>
                    <a:latin typeface="Constantia" pitchFamily="18" charset="0"/>
                    <a:ea typeface="맑은 고딕"/>
                    <a:cs typeface="+mn-cs"/>
                  </a:rPr>
                  <a:t>4</a:t>
                </a:r>
                <a:endParaRPr lang="ko-KR" altLang="en-US" sz="1400" kern="1200" dirty="0">
                  <a:solidFill>
                    <a:prstClr val="black"/>
                  </a:solidFill>
                  <a:latin typeface="Constantia" pitchFamily="18" charset="0"/>
                  <a:ea typeface="맑은 고딕"/>
                  <a:cs typeface="+mn-cs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 rot="5400000">
                <a:off x="4644232" y="6705728"/>
                <a:ext cx="142876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그림 15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43438" y="6648434"/>
              <a:ext cx="1340444" cy="110476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 userDrawn="1"/>
        </p:nvSpPr>
        <p:spPr>
          <a:xfrm>
            <a:off x="561947" y="642918"/>
            <a:ext cx="4214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200" kern="1200" dirty="0">
                <a:solidFill>
                  <a:prstClr val="white">
                    <a:lumMod val="50000"/>
                  </a:prstClr>
                </a:solidFill>
                <a:latin typeface="Constantia" pitchFamily="18" charset="0"/>
                <a:ea typeface="맑은 고딕"/>
                <a:cs typeface="+mn-cs"/>
              </a:rPr>
              <a:t>|</a:t>
            </a:r>
            <a:r>
              <a:rPr lang="en-US" altLang="ko-KR" kern="1200" dirty="0">
                <a:solidFill>
                  <a:prstClr val="white">
                    <a:lumMod val="50000"/>
                  </a:prstClr>
                </a:solidFill>
                <a:latin typeface="Constantia" pitchFamily="18" charset="0"/>
                <a:ea typeface="맑은 고딕"/>
                <a:cs typeface="+mn-cs"/>
              </a:rPr>
              <a:t> project member</a:t>
            </a:r>
            <a:r>
              <a:rPr lang="en-US" altLang="ko-KR" sz="1200" kern="1200" dirty="0">
                <a:solidFill>
                  <a:prstClr val="white">
                    <a:lumMod val="50000"/>
                  </a:prstClr>
                </a:solidFill>
                <a:latin typeface="Constantia" pitchFamily="18" charset="0"/>
                <a:ea typeface="맑은 고딕"/>
                <a:cs typeface="+mn-cs"/>
              </a:rPr>
              <a:t> |</a:t>
            </a:r>
            <a:endParaRPr lang="ko-KR" altLang="en-US" sz="1200" kern="1200" dirty="0">
              <a:solidFill>
                <a:prstClr val="white">
                  <a:lumMod val="50000"/>
                </a:prstClr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25984" y="343767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400" b="1" kern="1200" dirty="0">
                <a:solidFill>
                  <a:srgbClr val="0085C0"/>
                </a:solidFill>
                <a:latin typeface="맑은 고딕"/>
                <a:ea typeface="맑은 고딕"/>
                <a:cs typeface="+mn-cs"/>
              </a:rPr>
              <a:t>1.4</a:t>
            </a:r>
            <a:r>
              <a:rPr lang="en-US" altLang="ko-KR" sz="14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   </a:t>
            </a:r>
            <a:r>
              <a:rPr lang="ko-KR" altLang="en-US" sz="14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직무</a:t>
            </a:r>
            <a:r>
              <a:rPr lang="en-US" altLang="ko-KR" sz="14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·</a:t>
            </a:r>
            <a:r>
              <a:rPr lang="ko-KR" altLang="en-US" sz="14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경력별 인력구성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142844" y="142852"/>
            <a:ext cx="8858281" cy="6410348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296160" y="3788665"/>
            <a:ext cx="8551680" cy="2920115"/>
            <a:chOff x="226284" y="1716963"/>
            <a:chExt cx="8551680" cy="2920115"/>
          </a:xfrm>
        </p:grpSpPr>
        <p:pic>
          <p:nvPicPr>
            <p:cNvPr id="23" name="그림 22" descr="그림자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5594" y="2047550"/>
              <a:ext cx="3652567" cy="2589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그림 35" descr="1.png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10000"/>
            </a:blip>
            <a:srcRect l="5754" t="5257" r="40286" b="5402"/>
            <a:stretch>
              <a:fillRect/>
            </a:stretch>
          </p:blipFill>
          <p:spPr bwMode="auto">
            <a:xfrm>
              <a:off x="226284" y="2117068"/>
              <a:ext cx="2172423" cy="2215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TextBox 37"/>
            <p:cNvSpPr txBox="1"/>
            <p:nvPr/>
          </p:nvSpPr>
          <p:spPr bwMode="auto">
            <a:xfrm>
              <a:off x="714348" y="2903770"/>
              <a:ext cx="1023037" cy="400110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spc="50" dirty="0">
                  <a:ln w="11430"/>
                  <a:solidFill>
                    <a:sysClr val="windowText" lastClr="0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49.4%</a:t>
              </a:r>
              <a:endParaRPr kumimoji="0" lang="ko-KR" altLang="en-US" sz="2000" b="1" spc="50" dirty="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35" name="그림 51" descr="2.png"/>
            <p:cNvPicPr>
              <a:picLocks noChangeAspect="1"/>
            </p:cNvPicPr>
            <p:nvPr/>
          </p:nvPicPr>
          <p:blipFill>
            <a:blip r:embed="rId4"/>
            <a:srcRect l="47842" t="5257" r="2516" b="15912"/>
            <a:stretch>
              <a:fillRect/>
            </a:stretch>
          </p:blipFill>
          <p:spPr bwMode="auto">
            <a:xfrm>
              <a:off x="1912673" y="2117068"/>
              <a:ext cx="1998629" cy="1955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그림 37" descr="3.png"/>
            <p:cNvPicPr>
              <a:picLocks noChangeAspect="1"/>
            </p:cNvPicPr>
            <p:nvPr/>
          </p:nvPicPr>
          <p:blipFill>
            <a:blip r:embed="rId5"/>
            <a:srcRect l="48921" t="33286" r="3596" b="15912"/>
            <a:stretch>
              <a:fillRect/>
            </a:stretch>
          </p:blipFill>
          <p:spPr bwMode="auto">
            <a:xfrm>
              <a:off x="1960172" y="2807227"/>
              <a:ext cx="1911732" cy="1260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3884668" y="2961596"/>
              <a:ext cx="941283" cy="369332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spc="50" dirty="0">
                  <a:ln w="11430"/>
                  <a:solidFill>
                    <a:schemeClr val="accent5">
                      <a:lumMod val="50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12.9%</a:t>
              </a:r>
              <a:endParaRPr kumimoji="0" lang="ko-KR" altLang="en-US" b="1" spc="50" dirty="0">
                <a:ln w="11430"/>
                <a:solidFill>
                  <a:schemeClr val="accent5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31" name="그림 38" descr="4.png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50000" t="33286" r="15466" b="14160"/>
            <a:stretch>
              <a:fillRect/>
            </a:stretch>
          </p:blipFill>
          <p:spPr bwMode="auto">
            <a:xfrm>
              <a:off x="2003055" y="2807816"/>
              <a:ext cx="1390350" cy="1303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그림 56" descr="5.png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10000"/>
            </a:blip>
            <a:srcRect l="44604" r="18704"/>
            <a:stretch>
              <a:fillRect/>
            </a:stretch>
          </p:blipFill>
          <p:spPr bwMode="auto">
            <a:xfrm>
              <a:off x="1781821" y="1982484"/>
              <a:ext cx="1477247" cy="2480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1884404" y="3447636"/>
              <a:ext cx="864339" cy="338554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spc="50" dirty="0">
                  <a:ln w="11430"/>
                  <a:solidFill>
                    <a:sysClr val="windowText" lastClr="0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11.9%</a:t>
              </a:r>
              <a:endParaRPr kumimoji="0" lang="ko-KR" altLang="en-US" sz="1600" b="1" spc="50" dirty="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 bwMode="auto">
            <a:xfrm>
              <a:off x="1017856" y="1842083"/>
              <a:ext cx="2100907" cy="307777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lvl="0" algn="ctr">
                <a:defRPr/>
              </a:pPr>
              <a:r>
                <a:rPr lang="ko-KR" altLang="en-US" sz="1400" b="1" spc="50" dirty="0" smtClean="0">
                  <a:ln w="11430"/>
                  <a:gradFill>
                    <a:gsLst>
                      <a:gs pos="25000">
                        <a:srgbClr val="0070C0"/>
                      </a:gs>
                      <a:gs pos="100000">
                        <a:srgbClr val="002060"/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총 인원 </a:t>
              </a:r>
              <a:r>
                <a:rPr lang="en-US" altLang="ko-KR" sz="1400" b="1" spc="50" dirty="0" smtClean="0">
                  <a:ln w="11430"/>
                  <a:gradFill>
                    <a:gsLst>
                      <a:gs pos="25000">
                        <a:srgbClr val="0070C0"/>
                      </a:gs>
                      <a:gs pos="100000">
                        <a:srgbClr val="002060"/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212 </a:t>
              </a:r>
              <a:r>
                <a:rPr lang="ko-KR" altLang="en-US" sz="1400" b="1" spc="50" dirty="0" smtClean="0">
                  <a:ln w="11430"/>
                  <a:gradFill>
                    <a:gsLst>
                      <a:gs pos="25000">
                        <a:srgbClr val="0070C0"/>
                      </a:gs>
                      <a:gs pos="100000">
                        <a:srgbClr val="002060"/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명 中</a:t>
              </a:r>
              <a:endParaRPr lang="en-US" altLang="ko-KR" sz="1400" b="1" spc="50" dirty="0" smtClean="0">
                <a:ln w="11430"/>
                <a:gradFill>
                  <a:gsLst>
                    <a:gs pos="25000">
                      <a:srgbClr val="0070C0"/>
                    </a:gs>
                    <a:gs pos="100000">
                      <a:srgbClr val="002060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 bwMode="auto">
            <a:xfrm>
              <a:off x="3303872" y="1716963"/>
              <a:ext cx="1743717" cy="46166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lvl="0">
                <a:defRPr/>
              </a:pPr>
              <a:r>
                <a:rPr lang="en-US" altLang="ko-KR" sz="1400" b="1" spc="50" dirty="0" smtClean="0">
                  <a:ln w="11430"/>
                  <a:solidFill>
                    <a:srgbClr val="C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R&amp;D </a:t>
              </a:r>
              <a:r>
                <a:rPr lang="en-US" altLang="ko-KR" sz="2400" b="1" spc="50" dirty="0" smtClean="0">
                  <a:ln w="11430"/>
                  <a:solidFill>
                    <a:srgbClr val="C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37.4%</a:t>
              </a:r>
              <a:r>
                <a:rPr lang="en-US" altLang="ko-KR" b="1" spc="50" dirty="0" smtClean="0">
                  <a:ln w="11430"/>
                  <a:solidFill>
                    <a:srgbClr val="C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 </a:t>
              </a:r>
            </a:p>
          </p:txBody>
        </p:sp>
        <p:grpSp>
          <p:nvGrpSpPr>
            <p:cNvPr id="2" name="그룹 52"/>
            <p:cNvGrpSpPr/>
            <p:nvPr/>
          </p:nvGrpSpPr>
          <p:grpSpPr>
            <a:xfrm>
              <a:off x="2419982" y="2446210"/>
              <a:ext cx="1625551" cy="246221"/>
              <a:chOff x="1396032" y="6143644"/>
              <a:chExt cx="1625551" cy="246221"/>
            </a:xfrm>
          </p:grpSpPr>
          <p:sp>
            <p:nvSpPr>
              <p:cNvPr id="80" name="TextBox 79"/>
              <p:cNvSpPr txBox="1"/>
              <p:nvPr/>
            </p:nvSpPr>
            <p:spPr bwMode="auto">
              <a:xfrm>
                <a:off x="1542399" y="6143644"/>
                <a:ext cx="147918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lvl="0">
                  <a:defRPr/>
                </a:pPr>
                <a:r>
                  <a:rPr lang="en-US" altLang="ko-KR" sz="1000" b="1" spc="50" dirty="0" smtClean="0">
                    <a:ln w="11430"/>
                    <a:gradFill>
                      <a:gsLst>
                        <a:gs pos="25000">
                          <a:srgbClr val="0070C0"/>
                        </a:gs>
                        <a:gs pos="100000">
                          <a:srgbClr val="002060"/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HY견고딕" pitchFamily="18" charset="-127"/>
                    <a:ea typeface="HY견고딕" pitchFamily="18" charset="-127"/>
                  </a:rPr>
                  <a:t>System Engineer</a:t>
                </a: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396032" y="6186100"/>
                <a:ext cx="140558" cy="140558"/>
              </a:xfrm>
              <a:prstGeom prst="ellipse">
                <a:avLst/>
              </a:prstGeom>
              <a:solidFill>
                <a:srgbClr val="21BDBD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50"/>
              </a:p>
            </p:txBody>
          </p:sp>
        </p:grpSp>
        <p:sp>
          <p:nvSpPr>
            <p:cNvPr id="84" name="TextBox 83"/>
            <p:cNvSpPr txBox="1"/>
            <p:nvPr/>
          </p:nvSpPr>
          <p:spPr bwMode="auto">
            <a:xfrm>
              <a:off x="3884668" y="2385695"/>
              <a:ext cx="941283" cy="369332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spc="50" dirty="0">
                  <a:ln w="11430"/>
                  <a:solidFill>
                    <a:schemeClr val="accent5">
                      <a:lumMod val="50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24.5%</a:t>
              </a:r>
              <a:endParaRPr kumimoji="0" lang="ko-KR" altLang="en-US" b="1" spc="50" dirty="0">
                <a:ln w="11430"/>
                <a:solidFill>
                  <a:schemeClr val="accent5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3" name="그룹 53"/>
            <p:cNvGrpSpPr/>
            <p:nvPr/>
          </p:nvGrpSpPr>
          <p:grpSpPr>
            <a:xfrm>
              <a:off x="964588" y="2691591"/>
              <a:ext cx="578098" cy="246221"/>
              <a:chOff x="285720" y="6143644"/>
              <a:chExt cx="578098" cy="246221"/>
            </a:xfrm>
          </p:grpSpPr>
          <p:sp>
            <p:nvSpPr>
              <p:cNvPr id="87" name="TextBox 86"/>
              <p:cNvSpPr txBox="1"/>
              <p:nvPr/>
            </p:nvSpPr>
            <p:spPr bwMode="auto">
              <a:xfrm>
                <a:off x="413054" y="6143644"/>
                <a:ext cx="450764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00" b="1" spc="50" dirty="0" smtClean="0">
                    <a:ln w="11430"/>
                    <a:gradFill>
                      <a:gsLst>
                        <a:gs pos="25000">
                          <a:srgbClr val="0070C0"/>
                        </a:gs>
                        <a:gs pos="100000">
                          <a:srgbClr val="002060"/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HY견고딕" pitchFamily="18" charset="-127"/>
                    <a:ea typeface="HY견고딕" pitchFamily="18" charset="-127"/>
                  </a:rPr>
                  <a:t>생산</a:t>
                </a:r>
                <a:endParaRPr kumimoji="0" lang="ko-KR" altLang="en-US" sz="1000" b="1" spc="50" dirty="0">
                  <a:ln w="11430"/>
                  <a:gradFill>
                    <a:gsLst>
                      <a:gs pos="25000">
                        <a:srgbClr val="0070C0"/>
                      </a:gs>
                      <a:gs pos="100000">
                        <a:srgbClr val="002060"/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285720" y="6186100"/>
                <a:ext cx="140558" cy="14055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50"/>
              </a:p>
            </p:txBody>
          </p:sp>
        </p:grpSp>
        <p:grpSp>
          <p:nvGrpSpPr>
            <p:cNvPr id="4" name="그룹 49"/>
            <p:cNvGrpSpPr/>
            <p:nvPr/>
          </p:nvGrpSpPr>
          <p:grpSpPr>
            <a:xfrm>
              <a:off x="2065596" y="3250198"/>
              <a:ext cx="586456" cy="246221"/>
              <a:chOff x="6414436" y="6143644"/>
              <a:chExt cx="586456" cy="246221"/>
            </a:xfrm>
          </p:grpSpPr>
          <p:sp>
            <p:nvSpPr>
              <p:cNvPr id="93" name="TextBox 92"/>
              <p:cNvSpPr txBox="1"/>
              <p:nvPr/>
            </p:nvSpPr>
            <p:spPr bwMode="auto">
              <a:xfrm>
                <a:off x="6550128" y="6143644"/>
                <a:ext cx="450764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00" b="1" spc="50" dirty="0" smtClean="0">
                    <a:ln w="11430"/>
                    <a:gradFill>
                      <a:gsLst>
                        <a:gs pos="25000">
                          <a:srgbClr val="0070C0"/>
                        </a:gs>
                        <a:gs pos="100000">
                          <a:srgbClr val="002060"/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HY견고딕" pitchFamily="18" charset="-127"/>
                    <a:ea typeface="HY견고딕" pitchFamily="18" charset="-127"/>
                  </a:rPr>
                  <a:t>영업</a:t>
                </a:r>
                <a:endParaRPr kumimoji="0" lang="ko-KR" altLang="en-US" sz="1000" b="1" spc="50" dirty="0">
                  <a:ln w="11430"/>
                  <a:gradFill>
                    <a:gsLst>
                      <a:gs pos="25000">
                        <a:srgbClr val="0070C0"/>
                      </a:gs>
                      <a:gs pos="100000">
                        <a:srgbClr val="002060"/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6414436" y="6186100"/>
                <a:ext cx="140558" cy="14055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50"/>
              </a:p>
            </p:txBody>
          </p:sp>
        </p:grpSp>
        <p:grpSp>
          <p:nvGrpSpPr>
            <p:cNvPr id="5" name="그룹 51"/>
            <p:cNvGrpSpPr/>
            <p:nvPr/>
          </p:nvGrpSpPr>
          <p:grpSpPr>
            <a:xfrm>
              <a:off x="2797688" y="3018128"/>
              <a:ext cx="1202808" cy="246221"/>
              <a:chOff x="3500430" y="6143644"/>
              <a:chExt cx="1202808" cy="246221"/>
            </a:xfrm>
          </p:grpSpPr>
          <p:sp>
            <p:nvSpPr>
              <p:cNvPr id="112" name="TextBox 111"/>
              <p:cNvSpPr txBox="1"/>
              <p:nvPr/>
            </p:nvSpPr>
            <p:spPr bwMode="auto">
              <a:xfrm>
                <a:off x="3627302" y="6143644"/>
                <a:ext cx="1075936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1000" b="1" spc="50" dirty="0" smtClean="0">
                    <a:ln w="11430"/>
                    <a:gradFill>
                      <a:gsLst>
                        <a:gs pos="25000">
                          <a:srgbClr val="0070C0"/>
                        </a:gs>
                        <a:gs pos="100000">
                          <a:srgbClr val="002060"/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HY견고딕" pitchFamily="18" charset="-127"/>
                    <a:ea typeface="HY견고딕" pitchFamily="18" charset="-127"/>
                  </a:rPr>
                  <a:t>Programmer</a:t>
                </a: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3500430" y="6186100"/>
                <a:ext cx="140558" cy="14055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50"/>
              </a:p>
            </p:txBody>
          </p:sp>
        </p:grpSp>
        <p:sp>
          <p:nvSpPr>
            <p:cNvPr id="115" name="직사각형 5"/>
            <p:cNvSpPr/>
            <p:nvPr/>
          </p:nvSpPr>
          <p:spPr>
            <a:xfrm>
              <a:off x="5309386" y="1746959"/>
              <a:ext cx="3124400" cy="420458"/>
            </a:xfrm>
            <a:prstGeom prst="round2Same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그룹 118"/>
            <p:cNvGrpSpPr/>
            <p:nvPr/>
          </p:nvGrpSpPr>
          <p:grpSpPr>
            <a:xfrm>
              <a:off x="5310440" y="2180609"/>
              <a:ext cx="2052504" cy="1391261"/>
              <a:chOff x="4159700" y="2943973"/>
              <a:chExt cx="1795776" cy="1619735"/>
            </a:xfrm>
          </p:grpSpPr>
          <p:sp>
            <p:nvSpPr>
              <p:cNvPr id="134" name="직사각형 5"/>
              <p:cNvSpPr/>
              <p:nvPr/>
            </p:nvSpPr>
            <p:spPr>
              <a:xfrm>
                <a:off x="4159700" y="3747408"/>
                <a:ext cx="1795776" cy="40603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</a:rPr>
                  <a:t>SI / SW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직사각형 5"/>
              <p:cNvSpPr/>
              <p:nvPr/>
            </p:nvSpPr>
            <p:spPr>
              <a:xfrm>
                <a:off x="4159700" y="3349398"/>
                <a:ext cx="1795776" cy="40603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</a:rPr>
                  <a:t>Digital Signal Processing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직사각형 5"/>
              <p:cNvSpPr/>
              <p:nvPr/>
            </p:nvSpPr>
            <p:spPr>
              <a:xfrm>
                <a:off x="4159700" y="2943973"/>
                <a:ext cx="1795776" cy="40603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 smtClean="0">
                    <a:solidFill>
                      <a:schemeClr val="tx1"/>
                    </a:solidFill>
                  </a:rPr>
                  <a:t>Dynamic Mechanism 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5"/>
              <p:cNvSpPr/>
              <p:nvPr/>
            </p:nvSpPr>
            <p:spPr>
              <a:xfrm>
                <a:off x="4159700" y="4157670"/>
                <a:ext cx="1795776" cy="40603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</a:rPr>
                  <a:t>체계 유관기술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126"/>
            <p:cNvGrpSpPr/>
            <p:nvPr/>
          </p:nvGrpSpPr>
          <p:grpSpPr>
            <a:xfrm>
              <a:off x="7365649" y="2180602"/>
              <a:ext cx="1070924" cy="1391261"/>
              <a:chOff x="4159699" y="2943973"/>
              <a:chExt cx="1795777" cy="1619735"/>
            </a:xfrm>
          </p:grpSpPr>
          <p:sp>
            <p:nvSpPr>
              <p:cNvPr id="125" name="직사각형 5"/>
              <p:cNvSpPr/>
              <p:nvPr/>
            </p:nvSpPr>
            <p:spPr>
              <a:xfrm>
                <a:off x="4159700" y="3747408"/>
                <a:ext cx="1795776" cy="40603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</a:rPr>
                  <a:t>고급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3 / 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중급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4 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5"/>
              <p:cNvSpPr/>
              <p:nvPr/>
            </p:nvSpPr>
            <p:spPr>
              <a:xfrm>
                <a:off x="4159700" y="3349398"/>
                <a:ext cx="1795776" cy="40603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</a:rPr>
                  <a:t>고급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1 / 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중급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3 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5"/>
              <p:cNvSpPr/>
              <p:nvPr/>
            </p:nvSpPr>
            <p:spPr>
              <a:xfrm>
                <a:off x="4159699" y="2943973"/>
                <a:ext cx="1795776" cy="40603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</a:rPr>
                  <a:t>고급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5 / 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중급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4 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직사각형 5"/>
              <p:cNvSpPr/>
              <p:nvPr/>
            </p:nvSpPr>
            <p:spPr>
              <a:xfrm>
                <a:off x="4159700" y="4157670"/>
                <a:ext cx="1795776" cy="40603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dirty="0" smtClean="0">
                    <a:solidFill>
                      <a:schemeClr val="tx1"/>
                    </a:solidFill>
                  </a:rPr>
                  <a:t>고급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2 / 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중급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8 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137"/>
            <p:cNvGrpSpPr/>
            <p:nvPr/>
          </p:nvGrpSpPr>
          <p:grpSpPr>
            <a:xfrm>
              <a:off x="6918662" y="2180609"/>
              <a:ext cx="446987" cy="1391261"/>
              <a:chOff x="4159700" y="2943973"/>
              <a:chExt cx="1795776" cy="1619735"/>
            </a:xfrm>
            <a:solidFill>
              <a:schemeClr val="bg1"/>
            </a:solidFill>
          </p:grpSpPr>
          <p:sp>
            <p:nvSpPr>
              <p:cNvPr id="121" name="직사각형 5"/>
              <p:cNvSpPr/>
              <p:nvPr/>
            </p:nvSpPr>
            <p:spPr>
              <a:xfrm>
                <a:off x="4159700" y="3747408"/>
                <a:ext cx="1795776" cy="406038"/>
              </a:xfrm>
              <a:prstGeom prst="roundRect">
                <a:avLst>
                  <a:gd name="adj" fmla="val 0"/>
                </a:avLst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9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5"/>
              <p:cNvSpPr/>
              <p:nvPr/>
            </p:nvSpPr>
            <p:spPr>
              <a:xfrm>
                <a:off x="4159700" y="3349398"/>
                <a:ext cx="1795776" cy="406038"/>
              </a:xfrm>
              <a:prstGeom prst="roundRect">
                <a:avLst>
                  <a:gd name="adj" fmla="val 0"/>
                </a:avLst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5"/>
              <p:cNvSpPr/>
              <p:nvPr/>
            </p:nvSpPr>
            <p:spPr>
              <a:xfrm>
                <a:off x="4159700" y="2943973"/>
                <a:ext cx="1795776" cy="406038"/>
              </a:xfrm>
              <a:prstGeom prst="roundRect">
                <a:avLst>
                  <a:gd name="adj" fmla="val 0"/>
                </a:avLst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12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5"/>
              <p:cNvSpPr/>
              <p:nvPr/>
            </p:nvSpPr>
            <p:spPr>
              <a:xfrm>
                <a:off x="4159700" y="4157670"/>
                <a:ext cx="1795776" cy="406038"/>
              </a:xfrm>
              <a:prstGeom prst="roundRect">
                <a:avLst>
                  <a:gd name="adj" fmla="val 0"/>
                </a:avLst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14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0" name="직사각형 119"/>
            <p:cNvSpPr/>
            <p:nvPr/>
          </p:nvSpPr>
          <p:spPr>
            <a:xfrm>
              <a:off x="5908591" y="1783885"/>
              <a:ext cx="1907895" cy="313547"/>
            </a:xfrm>
            <a:prstGeom prst="rect">
              <a:avLst/>
            </a:prstGeom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prstClr val="white"/>
                  </a:solidFill>
                </a:rPr>
                <a:t>핵심기술별 참여 인력 </a:t>
              </a:r>
              <a:r>
                <a:rPr lang="en-US" altLang="ko-KR" sz="1100" b="1" dirty="0" smtClean="0">
                  <a:solidFill>
                    <a:prstClr val="white"/>
                  </a:solidFill>
                </a:rPr>
                <a:t>24</a:t>
              </a:r>
              <a:r>
                <a:rPr lang="ko-KR" altLang="en-US" sz="1100" b="1" dirty="0" smtClean="0">
                  <a:solidFill>
                    <a:prstClr val="white"/>
                  </a:solidFill>
                </a:rPr>
                <a:t>명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 flipH="1" flipV="1">
              <a:off x="3312750" y="3571462"/>
              <a:ext cx="5120640" cy="0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V="1">
              <a:off x="2196376" y="2183908"/>
              <a:ext cx="6217920" cy="0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 bwMode="auto">
            <a:xfrm>
              <a:off x="2972024" y="3446631"/>
              <a:ext cx="599844" cy="276999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spc="50" dirty="0">
                  <a:ln w="11430"/>
                  <a:solidFill>
                    <a:sysClr val="windowText" lastClr="0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1.4%</a:t>
              </a:r>
              <a:endParaRPr kumimoji="0" lang="ko-KR" altLang="en-US" sz="1200" b="1" spc="50" dirty="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9" name="그룹 50"/>
            <p:cNvGrpSpPr/>
            <p:nvPr/>
          </p:nvGrpSpPr>
          <p:grpSpPr>
            <a:xfrm>
              <a:off x="2893000" y="3280851"/>
              <a:ext cx="589121" cy="246221"/>
              <a:chOff x="5282427" y="6143644"/>
              <a:chExt cx="589121" cy="246221"/>
            </a:xfrm>
          </p:grpSpPr>
          <p:sp>
            <p:nvSpPr>
              <p:cNvPr id="146" name="TextBox 145"/>
              <p:cNvSpPr txBox="1"/>
              <p:nvPr/>
            </p:nvSpPr>
            <p:spPr bwMode="auto">
              <a:xfrm>
                <a:off x="5420784" y="6143644"/>
                <a:ext cx="450764" cy="246221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00" b="1" spc="50" dirty="0" smtClean="0">
                    <a:ln w="11430"/>
                    <a:gradFill>
                      <a:gsLst>
                        <a:gs pos="25000">
                          <a:srgbClr val="0070C0"/>
                        </a:gs>
                        <a:gs pos="100000">
                          <a:srgbClr val="002060"/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HY견고딕" pitchFamily="18" charset="-127"/>
                    <a:ea typeface="HY견고딕" pitchFamily="18" charset="-127"/>
                  </a:rPr>
                  <a:t>관리</a:t>
                </a:r>
                <a:endParaRPr kumimoji="0" lang="ko-KR" altLang="en-US" sz="1000" b="1" spc="50" dirty="0">
                  <a:ln w="11430"/>
                  <a:gradFill>
                    <a:gsLst>
                      <a:gs pos="25000">
                        <a:srgbClr val="0070C0"/>
                      </a:gs>
                      <a:gs pos="100000">
                        <a:srgbClr val="002060"/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5282427" y="6186100"/>
                <a:ext cx="140558" cy="14055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50"/>
              </a:p>
            </p:txBody>
          </p:sp>
        </p:grpSp>
        <p:sp>
          <p:nvSpPr>
            <p:cNvPr id="148" name="아래쪽 화살표 147"/>
            <p:cNvSpPr/>
            <p:nvPr/>
          </p:nvSpPr>
          <p:spPr>
            <a:xfrm>
              <a:off x="4959540" y="3571876"/>
              <a:ext cx="3818424" cy="573996"/>
            </a:xfrm>
            <a:prstGeom prst="downArrow">
              <a:avLst>
                <a:gd name="adj1" fmla="val 82106"/>
                <a:gd name="adj2" fmla="val 57033"/>
              </a:avLst>
            </a:prstGeom>
            <a:noFill/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TextBox 148"/>
            <p:cNvSpPr txBox="1"/>
            <p:nvPr/>
          </p:nvSpPr>
          <p:spPr bwMode="auto">
            <a:xfrm>
              <a:off x="5964834" y="3656801"/>
              <a:ext cx="1819474" cy="307777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lvl="0" algn="ctr">
                <a:defRPr/>
              </a:pPr>
              <a:r>
                <a:rPr lang="ko-KR" altLang="en-US" sz="1400" b="1" spc="50" dirty="0" smtClean="0">
                  <a:ln w="11430"/>
                  <a:solidFill>
                    <a:srgbClr val="C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평균 경력 </a:t>
              </a:r>
              <a:r>
                <a:rPr lang="en-US" altLang="ko-KR" sz="1400" b="1" spc="50" dirty="0" smtClean="0">
                  <a:ln w="11430"/>
                  <a:solidFill>
                    <a:srgbClr val="C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8</a:t>
              </a:r>
              <a:r>
                <a:rPr lang="ko-KR" altLang="en-US" sz="1400" b="1" spc="50" dirty="0" smtClean="0">
                  <a:ln w="11430"/>
                  <a:solidFill>
                    <a:srgbClr val="C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HY견고딕" pitchFamily="18" charset="-127"/>
                  <a:ea typeface="HY견고딕" pitchFamily="18" charset="-127"/>
                </a:rPr>
                <a:t>년</a:t>
              </a:r>
              <a:endParaRPr lang="en-US" altLang="ko-KR" sz="1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705469" y="1768170"/>
            <a:ext cx="7754949" cy="1827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양쪽 모서리가 둥근 사각형 152"/>
          <p:cNvSpPr/>
          <p:nvPr/>
        </p:nvSpPr>
        <p:spPr>
          <a:xfrm>
            <a:off x="688516" y="1714902"/>
            <a:ext cx="7803696" cy="398321"/>
          </a:xfrm>
          <a:prstGeom prst="round2SameRect">
            <a:avLst>
              <a:gd name="adj1" fmla="val 18763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|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기술능력평가 기준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|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693251" y="1714902"/>
            <a:ext cx="7786742" cy="1657361"/>
          </a:xfrm>
          <a:prstGeom prst="roundRect">
            <a:avLst>
              <a:gd name="adj" fmla="val 508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5411500" y="2571744"/>
            <a:ext cx="882768" cy="890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1973598" y="2571744"/>
            <a:ext cx="882768" cy="890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양쪽 모서리가 둥근 사각형 159"/>
          <p:cNvSpPr/>
          <p:nvPr/>
        </p:nvSpPr>
        <p:spPr>
          <a:xfrm>
            <a:off x="1991354" y="2166152"/>
            <a:ext cx="2580646" cy="396714"/>
          </a:xfrm>
          <a:prstGeom prst="round2SameRect">
            <a:avLst/>
          </a:prstGeom>
          <a:solidFill>
            <a:srgbClr val="005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양쪽 모서리가 둥근 사각형 161"/>
          <p:cNvSpPr/>
          <p:nvPr/>
        </p:nvSpPr>
        <p:spPr>
          <a:xfrm>
            <a:off x="4580878" y="2169750"/>
            <a:ext cx="2580646" cy="396714"/>
          </a:xfrm>
          <a:prstGeom prst="round2SameRect">
            <a:avLst/>
          </a:prstGeom>
          <a:solidFill>
            <a:srgbClr val="005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/>
          <p:cNvGrpSpPr/>
          <p:nvPr/>
        </p:nvGrpSpPr>
        <p:grpSpPr>
          <a:xfrm>
            <a:off x="878649" y="2144202"/>
            <a:ext cx="7415944" cy="1284109"/>
            <a:chOff x="878649" y="2144202"/>
            <a:chExt cx="7415944" cy="1284109"/>
          </a:xfrm>
        </p:grpSpPr>
        <p:cxnSp>
          <p:nvCxnSpPr>
            <p:cNvPr id="164" name="직선 연결선 163"/>
            <p:cNvCxnSpPr/>
            <p:nvPr/>
          </p:nvCxnSpPr>
          <p:spPr>
            <a:xfrm>
              <a:off x="878649" y="2561334"/>
              <a:ext cx="7415944" cy="1107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1102763" y="2213674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항목</a:t>
              </a:r>
              <a:endParaRPr lang="ko-KR" altLang="en-US" sz="1100" dirty="0"/>
            </a:p>
          </p:txBody>
        </p:sp>
        <p:cxnSp>
          <p:nvCxnSpPr>
            <p:cNvPr id="169" name="직선 연결선 168"/>
            <p:cNvCxnSpPr/>
            <p:nvPr/>
          </p:nvCxnSpPr>
          <p:spPr>
            <a:xfrm rot="5400000">
              <a:off x="3999740" y="2800133"/>
              <a:ext cx="1152000" cy="206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 rot="5400000">
              <a:off x="6593724" y="2800134"/>
              <a:ext cx="1152000" cy="206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878649" y="2986491"/>
              <a:ext cx="7415944" cy="1107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1102763" y="2634068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기준</a:t>
              </a:r>
              <a:endParaRPr lang="ko-KR" altLang="en-US" sz="11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040916" y="3053168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smtClean="0"/>
                <a:t>적용률</a:t>
              </a:r>
              <a:endParaRPr lang="ko-KR" altLang="en-US" sz="1100" dirty="0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2318633" y="2170836"/>
              <a:ext cx="1885453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ko-KR" altLang="en-US" sz="1100" b="1" dirty="0" smtClean="0">
                  <a:solidFill>
                    <a:schemeClr val="bg1"/>
                  </a:solidFill>
                </a:rPr>
                <a:t>고급기술자</a:t>
              </a:r>
              <a:r>
                <a:rPr kumimoji="1" lang="ko-KR" altLang="en-US" sz="1100" dirty="0" smtClean="0">
                  <a:solidFill>
                    <a:schemeClr val="bg1"/>
                  </a:solidFill>
                </a:rPr>
                <a:t> 또는 </a:t>
              </a:r>
              <a:r>
                <a:rPr kumimoji="1" lang="ko-KR" altLang="en-US" sz="1100" b="1" dirty="0" smtClean="0">
                  <a:solidFill>
                    <a:schemeClr val="bg1"/>
                  </a:solidFill>
                </a:rPr>
                <a:t>기사</a:t>
              </a:r>
              <a:r>
                <a:rPr kumimoji="1" lang="ko-KR" altLang="en-US" sz="1100" dirty="0" smtClean="0">
                  <a:solidFill>
                    <a:schemeClr val="bg1"/>
                  </a:solidFill>
                </a:rPr>
                <a:t> 보유</a:t>
              </a:r>
              <a:endParaRPr kumimoji="1" lang="en-US" altLang="ko-KR" sz="11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4899908" y="2170836"/>
              <a:ext cx="1885453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ko-KR" altLang="en-US" sz="1100" b="1" dirty="0" smtClean="0">
                  <a:solidFill>
                    <a:schemeClr val="bg1"/>
                  </a:solidFill>
                </a:rPr>
                <a:t>중급기술자</a:t>
              </a:r>
              <a:r>
                <a:rPr kumimoji="1" lang="ko-KR" altLang="en-US" sz="1100" dirty="0" smtClean="0">
                  <a:solidFill>
                    <a:schemeClr val="bg1"/>
                  </a:solidFill>
                </a:rPr>
                <a:t> 또는 </a:t>
              </a:r>
              <a:r>
                <a:rPr kumimoji="1" lang="ko-KR" altLang="en-US" sz="1100" b="1" dirty="0" smtClean="0">
                  <a:solidFill>
                    <a:schemeClr val="bg1"/>
                  </a:solidFill>
                </a:rPr>
                <a:t>기사</a:t>
              </a:r>
              <a:r>
                <a:rPr kumimoji="1" lang="ko-KR" altLang="en-US" sz="1100" dirty="0" smtClean="0">
                  <a:solidFill>
                    <a:schemeClr val="bg1"/>
                  </a:solidFill>
                </a:rPr>
                <a:t> 보유</a:t>
              </a:r>
              <a:endParaRPr kumimoji="1" lang="en-US" altLang="ko-KR" sz="11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206" name="직선 연결선 205"/>
            <p:cNvCxnSpPr/>
            <p:nvPr/>
          </p:nvCxnSpPr>
          <p:spPr>
            <a:xfrm rot="5400000">
              <a:off x="3288096" y="2931311"/>
              <a:ext cx="756000" cy="206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직사각형 207"/>
            <p:cNvSpPr/>
            <p:nvPr/>
          </p:nvSpPr>
          <p:spPr>
            <a:xfrm>
              <a:off x="1917222" y="2638826"/>
              <a:ext cx="102463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ko-KR" altLang="ko-KR" sz="1050" b="1" dirty="0" smtClean="0">
                  <a:solidFill>
                    <a:srgbClr val="0070C0"/>
                  </a:solidFill>
                </a:rPr>
                <a:t>①</a:t>
              </a:r>
              <a:r>
                <a:rPr kumimoji="1" lang="en-US" altLang="ko-KR" sz="1050" b="1" dirty="0" smtClean="0">
                  <a:solidFill>
                    <a:srgbClr val="0070C0"/>
                  </a:solidFill>
                </a:rPr>
                <a:t> 20</a:t>
              </a:r>
              <a:r>
                <a:rPr kumimoji="1" lang="ko-KR" altLang="en-US" sz="1050" b="1" dirty="0" smtClean="0">
                  <a:solidFill>
                    <a:srgbClr val="0070C0"/>
                  </a:solidFill>
                </a:rPr>
                <a:t>인 이상</a:t>
              </a:r>
              <a:r>
                <a:rPr kumimoji="1" lang="en-US" altLang="ko-KR" sz="1050" b="1" dirty="0" smtClean="0">
                  <a:solidFill>
                    <a:srgbClr val="0070C0"/>
                  </a:solidFill>
                </a:rPr>
                <a:t> 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2769021" y="2638826"/>
              <a:ext cx="102463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ko-KR" altLang="en-US" sz="1050" b="1" dirty="0" smtClean="0">
                  <a:solidFill>
                    <a:schemeClr val="bg1">
                      <a:lumMod val="75000"/>
                    </a:schemeClr>
                  </a:solidFill>
                </a:rPr>
                <a:t>②</a:t>
              </a:r>
              <a:r>
                <a:rPr kumimoji="1" lang="en-US" altLang="ko-KR" sz="1050" b="1" dirty="0" smtClean="0">
                  <a:solidFill>
                    <a:schemeClr val="bg1">
                      <a:lumMod val="75000"/>
                    </a:schemeClr>
                  </a:solidFill>
                </a:rPr>
                <a:t> 15</a:t>
              </a:r>
              <a:r>
                <a:rPr kumimoji="1" lang="ko-KR" altLang="en-US" sz="1050" b="1" dirty="0" smtClean="0">
                  <a:solidFill>
                    <a:schemeClr val="bg1">
                      <a:lumMod val="75000"/>
                    </a:schemeClr>
                  </a:solidFill>
                </a:rPr>
                <a:t>인 이상</a:t>
              </a:r>
              <a:r>
                <a:rPr kumimoji="1" lang="en-US" altLang="ko-KR" sz="1050" b="1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3635796" y="2638826"/>
              <a:ext cx="102463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ko-KR" altLang="en-US" sz="1050" b="1" dirty="0" smtClean="0">
                  <a:solidFill>
                    <a:schemeClr val="bg1">
                      <a:lumMod val="75000"/>
                    </a:schemeClr>
                  </a:solidFill>
                </a:rPr>
                <a:t>③</a:t>
              </a:r>
              <a:r>
                <a:rPr kumimoji="1" lang="en-US" altLang="ko-KR" sz="1050" b="1" dirty="0" smtClean="0">
                  <a:solidFill>
                    <a:schemeClr val="bg1">
                      <a:lumMod val="75000"/>
                    </a:schemeClr>
                  </a:solidFill>
                </a:rPr>
                <a:t> 10</a:t>
              </a:r>
              <a:r>
                <a:rPr kumimoji="1" lang="ko-KR" altLang="en-US" sz="1050" b="1" dirty="0" smtClean="0">
                  <a:solidFill>
                    <a:schemeClr val="bg1">
                      <a:lumMod val="75000"/>
                    </a:schemeClr>
                  </a:solidFill>
                </a:rPr>
                <a:t>인 미만</a:t>
              </a:r>
              <a:r>
                <a:rPr kumimoji="1" lang="en-US" altLang="ko-KR" sz="1050" b="1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4517547" y="2638826"/>
              <a:ext cx="102463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ko-KR" altLang="ko-KR" sz="1050" b="1" dirty="0" smtClean="0">
                  <a:solidFill>
                    <a:schemeClr val="bg1">
                      <a:lumMod val="75000"/>
                    </a:schemeClr>
                  </a:solidFill>
                </a:rPr>
                <a:t>①</a:t>
              </a:r>
              <a:r>
                <a:rPr kumimoji="1" lang="en-US" altLang="ko-KR" sz="1050" b="1" dirty="0" smtClean="0">
                  <a:solidFill>
                    <a:schemeClr val="bg1">
                      <a:lumMod val="75000"/>
                    </a:schemeClr>
                  </a:solidFill>
                </a:rPr>
                <a:t> 30</a:t>
              </a:r>
              <a:r>
                <a:rPr kumimoji="1" lang="ko-KR" altLang="en-US" sz="1050" b="1" dirty="0" smtClean="0">
                  <a:solidFill>
                    <a:schemeClr val="bg1">
                      <a:lumMod val="75000"/>
                    </a:schemeClr>
                  </a:solidFill>
                </a:rPr>
                <a:t>인 이상</a:t>
              </a:r>
              <a:r>
                <a:rPr kumimoji="1" lang="en-US" altLang="ko-KR" sz="1050" b="1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5369346" y="2638826"/>
              <a:ext cx="102463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ko-KR" altLang="en-US" sz="1050" b="1" dirty="0" smtClean="0">
                  <a:solidFill>
                    <a:srgbClr val="0070C0"/>
                  </a:solidFill>
                </a:rPr>
                <a:t>②</a:t>
              </a:r>
              <a:r>
                <a:rPr kumimoji="1" lang="en-US" altLang="ko-KR" sz="1050" b="1" dirty="0" smtClean="0">
                  <a:solidFill>
                    <a:srgbClr val="0070C0"/>
                  </a:solidFill>
                </a:rPr>
                <a:t> 20</a:t>
              </a:r>
              <a:r>
                <a:rPr kumimoji="1" lang="ko-KR" altLang="en-US" sz="1050" b="1" dirty="0" smtClean="0">
                  <a:solidFill>
                    <a:srgbClr val="0070C0"/>
                  </a:solidFill>
                </a:rPr>
                <a:t>인 이상</a:t>
              </a:r>
              <a:r>
                <a:rPr kumimoji="1" lang="en-US" altLang="ko-KR" sz="1050" b="1" dirty="0" smtClean="0">
                  <a:solidFill>
                    <a:srgbClr val="0070C0"/>
                  </a:solidFill>
                </a:rPr>
                <a:t> 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6236121" y="2638826"/>
              <a:ext cx="102463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ko-KR" altLang="en-US" sz="1050" b="1" dirty="0" smtClean="0">
                  <a:solidFill>
                    <a:schemeClr val="bg1">
                      <a:lumMod val="75000"/>
                    </a:schemeClr>
                  </a:solidFill>
                </a:rPr>
                <a:t>③</a:t>
              </a:r>
              <a:r>
                <a:rPr kumimoji="1" lang="en-US" altLang="ko-KR" sz="1050" b="1" dirty="0" smtClean="0">
                  <a:solidFill>
                    <a:schemeClr val="bg1">
                      <a:lumMod val="75000"/>
                    </a:schemeClr>
                  </a:solidFill>
                </a:rPr>
                <a:t> 10</a:t>
              </a:r>
              <a:r>
                <a:rPr kumimoji="1" lang="ko-KR" altLang="en-US" sz="1050" b="1" dirty="0" smtClean="0">
                  <a:solidFill>
                    <a:schemeClr val="bg1">
                      <a:lumMod val="75000"/>
                    </a:schemeClr>
                  </a:solidFill>
                </a:rPr>
                <a:t>인 미만</a:t>
              </a:r>
              <a:r>
                <a:rPr kumimoji="1" lang="en-US" altLang="ko-KR" sz="1050" b="1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7525456" y="2144202"/>
              <a:ext cx="607859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ko-KR" altLang="en-US" sz="1100" smtClean="0">
                  <a:solidFill>
                    <a:prstClr val="black"/>
                  </a:solidFill>
                </a:rPr>
                <a:t>미보유</a:t>
              </a:r>
              <a:endParaRPr kumimoji="1" lang="en-US" altLang="ko-KR" sz="11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2257205" y="3038876"/>
              <a:ext cx="34176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050" b="1" dirty="0" smtClean="0">
                  <a:solidFill>
                    <a:srgbClr val="0070C0"/>
                  </a:solidFill>
                </a:rPr>
                <a:t>30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3109004" y="3038876"/>
              <a:ext cx="34176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050" b="1" dirty="0" smtClean="0">
                  <a:solidFill>
                    <a:schemeClr val="bg1">
                      <a:lumMod val="75000"/>
                    </a:schemeClr>
                  </a:solidFill>
                </a:rPr>
                <a:t>25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3947204" y="3038876"/>
              <a:ext cx="34176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050" b="1" dirty="0" smtClean="0">
                  <a:solidFill>
                    <a:schemeClr val="bg1">
                      <a:lumMod val="75000"/>
                    </a:schemeClr>
                  </a:solidFill>
                </a:rPr>
                <a:t>20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4819430" y="3038876"/>
              <a:ext cx="34176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050" b="1" dirty="0" smtClean="0">
                  <a:solidFill>
                    <a:schemeClr val="bg1">
                      <a:lumMod val="75000"/>
                    </a:schemeClr>
                  </a:solidFill>
                </a:rPr>
                <a:t>20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5671229" y="3038876"/>
              <a:ext cx="34176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050" b="1" dirty="0" smtClean="0">
                  <a:solidFill>
                    <a:srgbClr val="0070C0"/>
                  </a:solidFill>
                </a:rPr>
                <a:t>15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6509429" y="3038876"/>
              <a:ext cx="34176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050" b="1" dirty="0" smtClean="0">
                  <a:solidFill>
                    <a:schemeClr val="bg1">
                      <a:lumMod val="75000"/>
                    </a:schemeClr>
                  </a:solidFill>
                </a:rPr>
                <a:t>10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1907697" y="2506324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C00000"/>
                  </a:solidFill>
                </a:rPr>
                <a:t>√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5346246" y="2527991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C00000"/>
                  </a:solidFill>
                </a:rPr>
                <a:t>√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223" name="아래쪽 화살표 222"/>
            <p:cNvSpPr/>
            <p:nvPr/>
          </p:nvSpPr>
          <p:spPr>
            <a:xfrm>
              <a:off x="5243932" y="2561334"/>
              <a:ext cx="1201256" cy="865445"/>
            </a:xfrm>
            <a:prstGeom prst="downArrow">
              <a:avLst>
                <a:gd name="adj1" fmla="val 72171"/>
                <a:gd name="adj2" fmla="val 51026"/>
              </a:avLst>
            </a:prstGeom>
            <a:noFill/>
            <a:ln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아래쪽 화살표 223"/>
            <p:cNvSpPr/>
            <p:nvPr/>
          </p:nvSpPr>
          <p:spPr>
            <a:xfrm>
              <a:off x="1821844" y="2562866"/>
              <a:ext cx="1169931" cy="865445"/>
            </a:xfrm>
            <a:prstGeom prst="downArrow">
              <a:avLst>
                <a:gd name="adj1" fmla="val 70614"/>
                <a:gd name="adj2" fmla="val 51026"/>
              </a:avLst>
            </a:prstGeom>
            <a:noFill/>
            <a:ln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115</Words>
  <Application>Microsoft Office PowerPoint</Application>
  <PresentationFormat>화면 슬라이드 쇼(4:3)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2_Office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65</cp:revision>
  <dcterms:created xsi:type="dcterms:W3CDTF">2009-04-21T07:02:37Z</dcterms:created>
  <dcterms:modified xsi:type="dcterms:W3CDTF">2009-08-20T02:46:02Z</dcterms:modified>
</cp:coreProperties>
</file>