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2009-08-20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785918" y="569892"/>
            <a:ext cx="67320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170" y="394110"/>
            <a:ext cx="199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  <a:cs typeface="+mn-cs"/>
              </a:rPr>
              <a:t>1.5  </a:t>
            </a:r>
            <a:r>
              <a:rPr lang="ko-KR" altLang="en-US" sz="1600" kern="1200" dirty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  <a:cs typeface="+mn-cs"/>
              </a:rPr>
              <a:t>사업 영역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5720" y="928670"/>
            <a:ext cx="821537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sym typeface="Wingdings" pitchFamily="2" charset="2"/>
              </a:rPr>
              <a:t>P·PLUS</a:t>
            </a:r>
            <a:r>
              <a:rPr lang="ko-KR" altLang="en-US" sz="1100" kern="1200" dirty="0" smtClean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</a:t>
            </a:r>
            <a:r>
              <a:rPr lang="ko-KR" altLang="en-US" sz="11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컨설팅과 교육</a:t>
            </a:r>
            <a:r>
              <a:rPr lang="en-US" altLang="ko-KR" sz="11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  <a:r>
              <a:rPr lang="ko-KR" altLang="en-US" sz="11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두 가지 영역에서 사업을 진행해 왔으며 각 부문은 체계적으로 시스템화 하여 모든 업무의 중심이 </a:t>
            </a:r>
            <a:endParaRPr lang="en-US" altLang="ko-KR" sz="1100" kern="1200" dirty="0" smtClean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  <a:p>
            <a:pPr algn="l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클라이언트의 </a:t>
            </a:r>
            <a:r>
              <a:rPr lang="ko-KR" altLang="en-US" sz="11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성공을 목표로 진행됩니다</a:t>
            </a:r>
            <a:r>
              <a:rPr lang="en-US" altLang="ko-KR" sz="11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  </a:t>
            </a:r>
          </a:p>
        </p:txBody>
      </p:sp>
      <p:grpSp>
        <p:nvGrpSpPr>
          <p:cNvPr id="2" name="그룹 38"/>
          <p:cNvGrpSpPr/>
          <p:nvPr/>
        </p:nvGrpSpPr>
        <p:grpSpPr>
          <a:xfrm>
            <a:off x="8629655" y="-24"/>
            <a:ext cx="577740" cy="6858024"/>
            <a:chOff x="8483090" y="-24"/>
            <a:chExt cx="734647" cy="6858024"/>
          </a:xfrm>
        </p:grpSpPr>
        <p:sp>
          <p:nvSpPr>
            <p:cNvPr id="35" name="직사각형 34"/>
            <p:cNvSpPr/>
            <p:nvPr/>
          </p:nvSpPr>
          <p:spPr>
            <a:xfrm>
              <a:off x="8786842" y="0"/>
              <a:ext cx="35719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flipH="1">
              <a:off x="8615076" y="-24"/>
              <a:ext cx="134822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flipH="1">
              <a:off x="8538034" y="-24"/>
              <a:ext cx="51783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H="1">
              <a:off x="8483090" y="-24"/>
              <a:ext cx="18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8869565" y="481085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600" kern="1200" dirty="0">
                  <a:solidFill>
                    <a:prstClr val="white"/>
                  </a:solidFill>
                  <a:latin typeface="Constantia" pitchFamily="18" charset="0"/>
                  <a:ea typeface="맑은 고딕"/>
                  <a:cs typeface="+mn-cs"/>
                </a:rPr>
                <a:t>14</a:t>
              </a:r>
              <a:endParaRPr lang="ko-KR" altLang="en-US" sz="1600" kern="1200" dirty="0">
                <a:solidFill>
                  <a:prstClr val="white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044022" y="357263"/>
            <a:ext cx="1577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I. COMPANY PROFILE</a:t>
            </a:r>
          </a:p>
        </p:txBody>
      </p:sp>
      <p:pic>
        <p:nvPicPr>
          <p:cNvPr id="38" name="그림 3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8" y="6607496"/>
            <a:ext cx="1340444" cy="110476"/>
          </a:xfrm>
          <a:prstGeom prst="rect">
            <a:avLst/>
          </a:prstGeom>
        </p:spPr>
      </p:pic>
      <p:grpSp>
        <p:nvGrpSpPr>
          <p:cNvPr id="3" name="그룹 32"/>
          <p:cNvGrpSpPr/>
          <p:nvPr/>
        </p:nvGrpSpPr>
        <p:grpSpPr>
          <a:xfrm>
            <a:off x="1414440" y="152377"/>
            <a:ext cx="1397850" cy="331870"/>
            <a:chOff x="1928794" y="145864"/>
            <a:chExt cx="1491812" cy="354178"/>
          </a:xfrm>
        </p:grpSpPr>
        <p:sp>
          <p:nvSpPr>
            <p:cNvPr id="15" name="타원 14"/>
            <p:cNvSpPr/>
            <p:nvPr/>
          </p:nvSpPr>
          <p:spPr>
            <a:xfrm>
              <a:off x="1928794" y="213728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294658" y="42804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500298" y="285728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61646" y="33813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240" y="23276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205442" y="145864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348606" y="18602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32" y="500042"/>
            <a:ext cx="324000" cy="14287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rot="10800000">
            <a:off x="3427482" y="2909386"/>
            <a:ext cx="1977489" cy="12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3"/>
          <p:cNvSpPr/>
          <p:nvPr/>
        </p:nvSpPr>
        <p:spPr bwMode="auto">
          <a:xfrm>
            <a:off x="5304716" y="1979632"/>
            <a:ext cx="1859921" cy="1859930"/>
          </a:xfrm>
          <a:prstGeom prst="ellipse">
            <a:avLst/>
          </a:prstGeom>
          <a:gradFill flip="none" rotWithShape="1">
            <a:gsLst>
              <a:gs pos="53000">
                <a:schemeClr val="bg2">
                  <a:lumMod val="50000"/>
                </a:schemeClr>
              </a:gs>
              <a:gs pos="66000">
                <a:schemeClr val="bg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r>
              <a:rPr lang="ko-KR" altLang="en-US" sz="12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교육사업부문</a:t>
            </a:r>
          </a:p>
        </p:txBody>
      </p:sp>
      <p:grpSp>
        <p:nvGrpSpPr>
          <p:cNvPr id="4" name="그룹 36"/>
          <p:cNvGrpSpPr>
            <a:grpSpLocks/>
          </p:cNvGrpSpPr>
          <p:nvPr/>
        </p:nvGrpSpPr>
        <p:grpSpPr bwMode="auto">
          <a:xfrm>
            <a:off x="5480634" y="2159170"/>
            <a:ext cx="1510689" cy="1510688"/>
            <a:chOff x="6115324" y="950453"/>
            <a:chExt cx="1367254" cy="1367247"/>
          </a:xfrm>
        </p:grpSpPr>
        <p:sp>
          <p:nvSpPr>
            <p:cNvPr id="137" name="타원 136"/>
            <p:cNvSpPr/>
            <p:nvPr/>
          </p:nvSpPr>
          <p:spPr>
            <a:xfrm>
              <a:off x="6169875" y="1000362"/>
              <a:ext cx="1259313" cy="1259306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 rot="60000">
              <a:off x="6158268" y="989915"/>
              <a:ext cx="1295294" cy="129528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 rot="120000">
              <a:off x="6137376" y="970185"/>
              <a:ext cx="1331274" cy="1331266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 rot="180000">
              <a:off x="6115324" y="950453"/>
              <a:ext cx="1367254" cy="136724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37"/>
          <p:cNvGrpSpPr>
            <a:grpSpLocks/>
          </p:cNvGrpSpPr>
          <p:nvPr/>
        </p:nvGrpSpPr>
        <p:grpSpPr bwMode="auto">
          <a:xfrm>
            <a:off x="5556291" y="2224575"/>
            <a:ext cx="1376034" cy="1376034"/>
            <a:chOff x="6114436" y="950519"/>
            <a:chExt cx="1368047" cy="1368040"/>
          </a:xfrm>
        </p:grpSpPr>
        <p:sp>
          <p:nvSpPr>
            <p:cNvPr id="133" name="타원 132"/>
            <p:cNvSpPr/>
            <p:nvPr/>
          </p:nvSpPr>
          <p:spPr>
            <a:xfrm>
              <a:off x="6167985" y="1000242"/>
              <a:ext cx="1260950" cy="1260944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타원 39"/>
            <p:cNvSpPr/>
            <p:nvPr/>
          </p:nvSpPr>
          <p:spPr>
            <a:xfrm rot="60000">
              <a:off x="6157785" y="990042"/>
              <a:ext cx="1296649" cy="1296643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5" name="타원 40"/>
            <p:cNvSpPr/>
            <p:nvPr/>
          </p:nvSpPr>
          <p:spPr>
            <a:xfrm rot="120000">
              <a:off x="6136110" y="969643"/>
              <a:ext cx="1332349" cy="1332342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타원 41"/>
            <p:cNvSpPr/>
            <p:nvPr/>
          </p:nvSpPr>
          <p:spPr>
            <a:xfrm rot="180000">
              <a:off x="6114436" y="950519"/>
              <a:ext cx="1368047" cy="1368040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8" name="타원 2"/>
          <p:cNvSpPr/>
          <p:nvPr/>
        </p:nvSpPr>
        <p:spPr bwMode="auto">
          <a:xfrm>
            <a:off x="1694251" y="1979632"/>
            <a:ext cx="1859921" cy="1859930"/>
          </a:xfrm>
          <a:prstGeom prst="ellipse">
            <a:avLst/>
          </a:prstGeom>
          <a:gradFill flip="none" rotWithShape="1">
            <a:gsLst>
              <a:gs pos="53000">
                <a:schemeClr val="bg2">
                  <a:lumMod val="50000"/>
                </a:schemeClr>
              </a:gs>
              <a:gs pos="66000">
                <a:schemeClr val="bg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r>
              <a:rPr lang="ko-KR" altLang="en-US" sz="12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컨설팅사업부문</a:t>
            </a:r>
          </a:p>
        </p:txBody>
      </p:sp>
      <p:grpSp>
        <p:nvGrpSpPr>
          <p:cNvPr id="6" name="그룹 44"/>
          <p:cNvGrpSpPr>
            <a:grpSpLocks/>
          </p:cNvGrpSpPr>
          <p:nvPr/>
        </p:nvGrpSpPr>
        <p:grpSpPr bwMode="auto">
          <a:xfrm>
            <a:off x="1880884" y="2170709"/>
            <a:ext cx="1511971" cy="1510687"/>
            <a:chOff x="6114633" y="950508"/>
            <a:chExt cx="1368415" cy="1367247"/>
          </a:xfrm>
        </p:grpSpPr>
        <p:sp>
          <p:nvSpPr>
            <p:cNvPr id="126" name="타원 125"/>
            <p:cNvSpPr/>
            <p:nvPr/>
          </p:nvSpPr>
          <p:spPr>
            <a:xfrm>
              <a:off x="6169183" y="1000416"/>
              <a:ext cx="1260474" cy="125930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타원 51"/>
            <p:cNvSpPr/>
            <p:nvPr/>
          </p:nvSpPr>
          <p:spPr>
            <a:xfrm rot="60000">
              <a:off x="6157577" y="989970"/>
              <a:ext cx="1296455" cy="129528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8" name="타원 52"/>
            <p:cNvSpPr/>
            <p:nvPr/>
          </p:nvSpPr>
          <p:spPr>
            <a:xfrm rot="120000">
              <a:off x="6136685" y="970239"/>
              <a:ext cx="1332435" cy="133126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9" name="타원 53"/>
            <p:cNvSpPr/>
            <p:nvPr/>
          </p:nvSpPr>
          <p:spPr>
            <a:xfrm rot="180000">
              <a:off x="6114633" y="950508"/>
              <a:ext cx="1368415" cy="136724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" name="그룹 45"/>
          <p:cNvGrpSpPr>
            <a:grpSpLocks/>
          </p:cNvGrpSpPr>
          <p:nvPr/>
        </p:nvGrpSpPr>
        <p:grpSpPr bwMode="auto">
          <a:xfrm>
            <a:off x="1957823" y="2236111"/>
            <a:ext cx="1376033" cy="1374751"/>
            <a:chOff x="6114955" y="950578"/>
            <a:chExt cx="1368047" cy="1366766"/>
          </a:xfrm>
        </p:grpSpPr>
        <p:sp>
          <p:nvSpPr>
            <p:cNvPr id="122" name="타원 121"/>
            <p:cNvSpPr/>
            <p:nvPr/>
          </p:nvSpPr>
          <p:spPr>
            <a:xfrm>
              <a:off x="6168504" y="1000302"/>
              <a:ext cx="1260950" cy="1259668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 rot="60000">
              <a:off x="6158304" y="990103"/>
              <a:ext cx="1296649" cy="1295367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 rot="120000">
              <a:off x="6136629" y="969703"/>
              <a:ext cx="1332349" cy="1331066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 rot="180000">
              <a:off x="6114955" y="950578"/>
              <a:ext cx="1368047" cy="1366766"/>
            </a:xfrm>
            <a:prstGeom prst="ellipse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78" name="직선 화살표 연결선 77"/>
          <p:cNvCxnSpPr/>
          <p:nvPr/>
        </p:nvCxnSpPr>
        <p:spPr bwMode="auto">
          <a:xfrm rot="5400000">
            <a:off x="2321397" y="3978281"/>
            <a:ext cx="582218" cy="12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2752931" y="3844268"/>
            <a:ext cx="987463" cy="23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Anywhere</a:t>
            </a:r>
          </a:p>
        </p:txBody>
      </p:sp>
      <p:sp>
        <p:nvSpPr>
          <p:cNvPr id="80" name="Oval 25"/>
          <p:cNvSpPr>
            <a:spLocks noChangeArrowheads="1"/>
          </p:cNvSpPr>
          <p:nvPr/>
        </p:nvSpPr>
        <p:spPr bwMode="auto">
          <a:xfrm>
            <a:off x="1444863" y="3844268"/>
            <a:ext cx="1051583" cy="23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Any Client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1186569" y="4500866"/>
            <a:ext cx="742225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PROJECT</a:t>
            </a:r>
          </a:p>
        </p:txBody>
      </p:sp>
      <p:sp>
        <p:nvSpPr>
          <p:cNvPr id="82" name="AutoShape 7"/>
          <p:cNvSpPr>
            <a:spLocks noChangeArrowheads="1"/>
          </p:cNvSpPr>
          <p:nvPr/>
        </p:nvSpPr>
        <p:spPr bwMode="auto">
          <a:xfrm>
            <a:off x="3369774" y="4501015"/>
            <a:ext cx="697636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System 01</a:t>
            </a:r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3178693" y="4626543"/>
            <a:ext cx="0" cy="232118"/>
          </a:xfrm>
          <a:prstGeom prst="line">
            <a:avLst/>
          </a:prstGeom>
          <a:noFill/>
          <a:ln w="1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>
            <a:off x="3178693" y="4867637"/>
            <a:ext cx="233400" cy="0"/>
          </a:xfrm>
          <a:prstGeom prst="line">
            <a:avLst/>
          </a:prstGeom>
          <a:noFill/>
          <a:ln w="1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86" name="AutoShape 12"/>
          <p:cNvSpPr>
            <a:spLocks noChangeArrowheads="1"/>
          </p:cNvSpPr>
          <p:nvPr/>
        </p:nvSpPr>
        <p:spPr bwMode="auto">
          <a:xfrm>
            <a:off x="755145" y="5403688"/>
            <a:ext cx="753616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700" dirty="0">
                <a:latin typeface="맑은 고딕"/>
                <a:ea typeface="맑은 고딕"/>
                <a:cs typeface="+mn-cs"/>
              </a:rPr>
              <a:t>CONSULTING 01</a:t>
            </a:r>
          </a:p>
        </p:txBody>
      </p:sp>
      <p:grpSp>
        <p:nvGrpSpPr>
          <p:cNvPr id="9" name="그룹 237"/>
          <p:cNvGrpSpPr>
            <a:grpSpLocks/>
          </p:cNvGrpSpPr>
          <p:nvPr/>
        </p:nvGrpSpPr>
        <p:grpSpPr bwMode="auto">
          <a:xfrm>
            <a:off x="2222437" y="4214519"/>
            <a:ext cx="785198" cy="785202"/>
            <a:chOff x="1528306" y="6788992"/>
            <a:chExt cx="972000" cy="972000"/>
          </a:xfrm>
        </p:grpSpPr>
        <p:sp>
          <p:nvSpPr>
            <p:cNvPr id="108" name="타원 107"/>
            <p:cNvSpPr/>
            <p:nvPr/>
          </p:nvSpPr>
          <p:spPr>
            <a:xfrm rot="5400000">
              <a:off x="1528306" y="6788992"/>
              <a:ext cx="972000" cy="972000"/>
            </a:xfrm>
            <a:prstGeom prst="ellipse">
              <a:avLst/>
            </a:prstGeom>
            <a:gradFill flip="none" rotWithShape="1">
              <a:gsLst>
                <a:gs pos="53000">
                  <a:schemeClr val="bg2">
                    <a:lumMod val="50000"/>
                  </a:schemeClr>
                </a:gs>
                <a:gs pos="66000">
                  <a:schemeClr val="bg2">
                    <a:lumMod val="7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rtl="0" latinLnBrk="1">
                <a:defRPr/>
              </a:pPr>
              <a:endParaRPr lang="en-US" altLang="ko-KR" sz="7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10" name="그룹 65"/>
            <p:cNvGrpSpPr/>
            <p:nvPr/>
          </p:nvGrpSpPr>
          <p:grpSpPr>
            <a:xfrm rot="5400000">
              <a:off x="1568056" y="6851914"/>
              <a:ext cx="867848" cy="867848"/>
              <a:chOff x="6114822" y="950310"/>
              <a:chExt cx="1368000" cy="1368000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12" name="그룹 66"/>
              <p:cNvGrpSpPr/>
              <p:nvPr/>
            </p:nvGrpSpPr>
            <p:grpSpPr>
              <a:xfrm>
                <a:off x="6114822" y="950310"/>
                <a:ext cx="1368000" cy="1368000"/>
                <a:chOff x="6114822" y="950310"/>
                <a:chExt cx="1368000" cy="1368000"/>
              </a:xfrm>
              <a:grpFill/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7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13" name="그룹 67"/>
              <p:cNvGrpSpPr/>
              <p:nvPr/>
            </p:nvGrpSpPr>
            <p:grpSpPr>
              <a:xfrm>
                <a:off x="6184147" y="1009457"/>
                <a:ext cx="1245342" cy="1245342"/>
                <a:chOff x="6114822" y="950310"/>
                <a:chExt cx="1368000" cy="1368000"/>
              </a:xfrm>
              <a:grpFill/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8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</p:grpSp>
      <p:sp>
        <p:nvSpPr>
          <p:cNvPr id="94" name="타원 93"/>
          <p:cNvSpPr/>
          <p:nvPr/>
        </p:nvSpPr>
        <p:spPr bwMode="auto">
          <a:xfrm>
            <a:off x="2331014" y="4340564"/>
            <a:ext cx="560418" cy="561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400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>
            <a:off x="1819330" y="4621414"/>
            <a:ext cx="465518" cy="0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 type="none"/>
            <a:tailEnd type="oval" w="med" len="med"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>
            <a:off x="2926056" y="4621414"/>
            <a:ext cx="465518" cy="0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 type="oval"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97" name="Line 23"/>
          <p:cNvSpPr>
            <a:spLocks noChangeShapeType="1"/>
          </p:cNvSpPr>
          <p:nvPr/>
        </p:nvSpPr>
        <p:spPr bwMode="auto">
          <a:xfrm flipV="1">
            <a:off x="2597757" y="4972796"/>
            <a:ext cx="0" cy="233400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/>
            <a:tailEnd type="oval"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 bwMode="auto">
          <a:xfrm>
            <a:off x="1137083" y="5206196"/>
            <a:ext cx="2938021" cy="12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 bwMode="auto">
          <a:xfrm rot="5400000">
            <a:off x="3983411" y="5292759"/>
            <a:ext cx="174409" cy="12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 bwMode="auto">
          <a:xfrm rot="5400000">
            <a:off x="1040260" y="5292759"/>
            <a:ext cx="174409" cy="1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 bwMode="auto">
          <a:xfrm rot="5400000">
            <a:off x="2441272" y="5365857"/>
            <a:ext cx="320605" cy="1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utoShape 6"/>
          <p:cNvSpPr>
            <a:spLocks noChangeArrowheads="1"/>
          </p:cNvSpPr>
          <p:nvPr/>
        </p:nvSpPr>
        <p:spPr bwMode="auto">
          <a:xfrm>
            <a:off x="2363075" y="4513691"/>
            <a:ext cx="505273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105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CLIENT</a:t>
            </a:r>
          </a:p>
        </p:txBody>
      </p:sp>
      <p:sp>
        <p:nvSpPr>
          <p:cNvPr id="106" name="이등변 삼각형 105"/>
          <p:cNvSpPr/>
          <p:nvPr/>
        </p:nvSpPr>
        <p:spPr bwMode="auto">
          <a:xfrm rot="5400000">
            <a:off x="2456050" y="3932114"/>
            <a:ext cx="116699" cy="8720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400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이등변 삼각형 106"/>
          <p:cNvSpPr/>
          <p:nvPr/>
        </p:nvSpPr>
        <p:spPr bwMode="auto">
          <a:xfrm rot="16200000" flipH="1">
            <a:off x="2658673" y="3932114"/>
            <a:ext cx="116699" cy="8720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400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 rot="5400000">
            <a:off x="5948076" y="3978281"/>
            <a:ext cx="582218" cy="12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6379610" y="3844268"/>
            <a:ext cx="987463" cy="23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Anywhere</a:t>
            </a:r>
          </a:p>
        </p:txBody>
      </p:sp>
      <p:sp>
        <p:nvSpPr>
          <p:cNvPr id="41" name="Oval 25"/>
          <p:cNvSpPr>
            <a:spLocks noChangeArrowheads="1"/>
          </p:cNvSpPr>
          <p:nvPr/>
        </p:nvSpPr>
        <p:spPr bwMode="auto">
          <a:xfrm>
            <a:off x="5071543" y="3844268"/>
            <a:ext cx="1051583" cy="23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Any Client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4786314" y="4500866"/>
            <a:ext cx="686163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ko-KR" altLang="en-US" sz="105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실무교육</a:t>
            </a:r>
            <a:endParaRPr lang="en-US" altLang="ko-KR" sz="105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6805372" y="4402121"/>
            <a:ext cx="0" cy="465517"/>
          </a:xfrm>
          <a:prstGeom prst="line">
            <a:avLst/>
          </a:prstGeom>
          <a:noFill/>
          <a:ln w="1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805372" y="4867638"/>
            <a:ext cx="146196" cy="0"/>
          </a:xfrm>
          <a:prstGeom prst="line">
            <a:avLst/>
          </a:prstGeom>
          <a:noFill/>
          <a:ln w="1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6914378" y="4749656"/>
            <a:ext cx="697636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SPS Service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4564745" y="5403689"/>
            <a:ext cx="1093106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ko-KR" altLang="en-US" sz="1050" dirty="0">
                <a:latin typeface="맑은 고딕"/>
                <a:ea typeface="맑은 고딕"/>
                <a:cs typeface="+mn-cs"/>
              </a:rPr>
              <a:t>이론</a:t>
            </a:r>
            <a:endParaRPr lang="en-US" altLang="ko-KR" sz="105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AutoShape 14"/>
          <p:cNvSpPr>
            <a:spLocks noChangeArrowheads="1"/>
          </p:cNvSpPr>
          <p:nvPr/>
        </p:nvSpPr>
        <p:spPr bwMode="auto">
          <a:xfrm>
            <a:off x="5620917" y="5571334"/>
            <a:ext cx="1227558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ko-KR" altLang="en-US" sz="1050" dirty="0">
                <a:latin typeface="맑은 고딕"/>
                <a:ea typeface="맑은 고딕"/>
                <a:cs typeface="+mn-cs"/>
              </a:rPr>
              <a:t>실무 프로젝트</a:t>
            </a:r>
            <a:endParaRPr lang="en-US" altLang="ko-KR" sz="105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AutoShape 17"/>
          <p:cNvSpPr>
            <a:spLocks noChangeArrowheads="1"/>
          </p:cNvSpPr>
          <p:nvPr/>
        </p:nvSpPr>
        <p:spPr bwMode="auto">
          <a:xfrm>
            <a:off x="6697236" y="5403689"/>
            <a:ext cx="1303764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ko-KR" altLang="en-US" sz="1050">
                <a:latin typeface="맑은 고딕"/>
                <a:ea typeface="맑은 고딕"/>
                <a:cs typeface="+mn-cs"/>
              </a:rPr>
              <a:t>실습</a:t>
            </a:r>
            <a:endParaRPr lang="en-US" altLang="ko-KR" sz="105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281"/>
          <p:cNvGrpSpPr>
            <a:grpSpLocks/>
          </p:cNvGrpSpPr>
          <p:nvPr/>
        </p:nvGrpSpPr>
        <p:grpSpPr bwMode="auto">
          <a:xfrm>
            <a:off x="5850151" y="4214519"/>
            <a:ext cx="785198" cy="785202"/>
            <a:chOff x="1528306" y="6788992"/>
            <a:chExt cx="972000" cy="972000"/>
          </a:xfrm>
        </p:grpSpPr>
        <p:sp>
          <p:nvSpPr>
            <p:cNvPr id="66" name="타원 65"/>
            <p:cNvSpPr/>
            <p:nvPr/>
          </p:nvSpPr>
          <p:spPr>
            <a:xfrm rot="5400000">
              <a:off x="1528306" y="6788992"/>
              <a:ext cx="972000" cy="972000"/>
            </a:xfrm>
            <a:prstGeom prst="ellipse">
              <a:avLst/>
            </a:prstGeom>
            <a:gradFill flip="none" rotWithShape="1">
              <a:gsLst>
                <a:gs pos="53000">
                  <a:schemeClr val="bg2">
                    <a:lumMod val="50000"/>
                  </a:schemeClr>
                </a:gs>
                <a:gs pos="66000">
                  <a:schemeClr val="bg2">
                    <a:lumMod val="7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rtl="0" latinLnBrk="1">
                <a:defRPr/>
              </a:pPr>
              <a:endParaRPr lang="en-US" altLang="ko-KR" sz="7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23" name="그룹 65"/>
            <p:cNvGrpSpPr/>
            <p:nvPr/>
          </p:nvGrpSpPr>
          <p:grpSpPr>
            <a:xfrm rot="5400000">
              <a:off x="1568058" y="6851910"/>
              <a:ext cx="867847" cy="867847"/>
              <a:chOff x="6114822" y="950310"/>
              <a:chExt cx="1368000" cy="1368000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25" name="그룹 66"/>
              <p:cNvGrpSpPr/>
              <p:nvPr/>
            </p:nvGrpSpPr>
            <p:grpSpPr>
              <a:xfrm>
                <a:off x="6114822" y="950310"/>
                <a:ext cx="1368000" cy="1368000"/>
                <a:chOff x="6114822" y="950310"/>
                <a:chExt cx="1368000" cy="1368000"/>
              </a:xfrm>
              <a:grpFill/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7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27" name="그룹 67"/>
              <p:cNvGrpSpPr/>
              <p:nvPr/>
            </p:nvGrpSpPr>
            <p:grpSpPr>
              <a:xfrm>
                <a:off x="6184146" y="1009457"/>
                <a:ext cx="1245342" cy="1245342"/>
                <a:chOff x="6114822" y="950310"/>
                <a:chExt cx="1368000" cy="1368000"/>
              </a:xfrm>
              <a:grpFill/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grp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latinLnBrk="1">
                    <a:defRPr/>
                  </a:pPr>
                  <a:endParaRPr lang="ko-KR" altLang="en-US" sz="8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</p:grpSp>
      <p:sp>
        <p:nvSpPr>
          <p:cNvPr id="51" name="타원 50"/>
          <p:cNvSpPr/>
          <p:nvPr/>
        </p:nvSpPr>
        <p:spPr bwMode="auto">
          <a:xfrm>
            <a:off x="5958976" y="4340565"/>
            <a:ext cx="560417" cy="561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400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5447291" y="4621414"/>
            <a:ext cx="465518" cy="0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 type="none"/>
            <a:tailEnd type="oval" w="med" len="med"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>
            <a:off x="6554019" y="4621414"/>
            <a:ext cx="406527" cy="0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 type="oval"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6224436" y="4972796"/>
            <a:ext cx="0" cy="233401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/>
            <a:tailEnd type="oval"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5103603" y="5206197"/>
            <a:ext cx="2240385" cy="12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 bwMode="auto">
          <a:xfrm rot="5400000">
            <a:off x="7257426" y="5292760"/>
            <a:ext cx="174409" cy="1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 bwMode="auto">
          <a:xfrm rot="5400000">
            <a:off x="5020887" y="5292760"/>
            <a:ext cx="174409" cy="1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 bwMode="auto">
          <a:xfrm rot="5400000">
            <a:off x="6060380" y="5365858"/>
            <a:ext cx="320605" cy="12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5989754" y="4513691"/>
            <a:ext cx="506555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105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CLIENT</a:t>
            </a:r>
          </a:p>
        </p:txBody>
      </p:sp>
      <p:sp>
        <p:nvSpPr>
          <p:cNvPr id="62" name="이등변 삼각형 61"/>
          <p:cNvSpPr/>
          <p:nvPr/>
        </p:nvSpPr>
        <p:spPr bwMode="auto">
          <a:xfrm rot="5400000">
            <a:off x="6082730" y="3932114"/>
            <a:ext cx="116699" cy="8720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400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이등변 삼각형 62"/>
          <p:cNvSpPr/>
          <p:nvPr/>
        </p:nvSpPr>
        <p:spPr bwMode="auto">
          <a:xfrm rot="16200000" flipH="1">
            <a:off x="6286634" y="3932114"/>
            <a:ext cx="116699" cy="8720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400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>
            <a:off x="6801674" y="4398273"/>
            <a:ext cx="144913" cy="0"/>
          </a:xfrm>
          <a:prstGeom prst="line">
            <a:avLst/>
          </a:prstGeom>
          <a:noFill/>
          <a:ln w="1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ko-KR" altLang="en-US" sz="1400"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6905400" y="4287985"/>
            <a:ext cx="1238499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기업 실무 교육</a:t>
            </a:r>
            <a:endParaRPr lang="en-US" altLang="ko-KR" sz="10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1" name="AutoShape 12"/>
          <p:cNvSpPr>
            <a:spLocks noChangeArrowheads="1"/>
          </p:cNvSpPr>
          <p:nvPr/>
        </p:nvSpPr>
        <p:spPr bwMode="auto">
          <a:xfrm>
            <a:off x="3696465" y="5403688"/>
            <a:ext cx="753616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700" dirty="0">
                <a:latin typeface="맑은 고딕"/>
                <a:ea typeface="맑은 고딕"/>
                <a:cs typeface="+mn-cs"/>
              </a:rPr>
              <a:t>CONSULTING 01</a:t>
            </a:r>
          </a:p>
        </p:txBody>
      </p:sp>
      <p:grpSp>
        <p:nvGrpSpPr>
          <p:cNvPr id="29" name="그룹 144"/>
          <p:cNvGrpSpPr/>
          <p:nvPr/>
        </p:nvGrpSpPr>
        <p:grpSpPr>
          <a:xfrm>
            <a:off x="1468550" y="5206196"/>
            <a:ext cx="753616" cy="590912"/>
            <a:chOff x="1343772" y="5206196"/>
            <a:chExt cx="753616" cy="590912"/>
          </a:xfrm>
        </p:grpSpPr>
        <p:cxnSp>
          <p:nvCxnSpPr>
            <p:cNvPr id="101" name="직선 연결선 100"/>
            <p:cNvCxnSpPr/>
            <p:nvPr/>
          </p:nvCxnSpPr>
          <p:spPr bwMode="auto">
            <a:xfrm rot="5400000">
              <a:off x="1570539" y="5351109"/>
              <a:ext cx="291110" cy="128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AutoShape 12"/>
            <p:cNvSpPr>
              <a:spLocks noChangeArrowheads="1"/>
            </p:cNvSpPr>
            <p:nvPr/>
          </p:nvSpPr>
          <p:spPr bwMode="auto">
            <a:xfrm>
              <a:off x="1343772" y="5563708"/>
              <a:ext cx="753616" cy="2334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rtl="0" eaLnBrk="0" hangingPunct="0">
                <a:defRPr/>
              </a:pPr>
              <a:r>
                <a:rPr lang="en-US" altLang="ko-KR" sz="700" dirty="0">
                  <a:latin typeface="맑은 고딕"/>
                  <a:ea typeface="맑은 고딕"/>
                  <a:cs typeface="+mn-cs"/>
                </a:rPr>
                <a:t>CONSULTING 01</a:t>
              </a:r>
            </a:p>
          </p:txBody>
        </p:sp>
      </p:grpSp>
      <p:grpSp>
        <p:nvGrpSpPr>
          <p:cNvPr id="30" name="그룹 145"/>
          <p:cNvGrpSpPr/>
          <p:nvPr/>
        </p:nvGrpSpPr>
        <p:grpSpPr>
          <a:xfrm>
            <a:off x="2968748" y="5206195"/>
            <a:ext cx="753616" cy="590913"/>
            <a:chOff x="3111624" y="5206195"/>
            <a:chExt cx="753616" cy="590913"/>
          </a:xfrm>
        </p:grpSpPr>
        <p:cxnSp>
          <p:nvCxnSpPr>
            <p:cNvPr id="104" name="직선 연결선 103"/>
            <p:cNvCxnSpPr/>
            <p:nvPr/>
          </p:nvCxnSpPr>
          <p:spPr bwMode="auto">
            <a:xfrm rot="5400000">
              <a:off x="3336431" y="5351109"/>
              <a:ext cx="291110" cy="12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AutoShape 12"/>
            <p:cNvSpPr>
              <a:spLocks noChangeArrowheads="1"/>
            </p:cNvSpPr>
            <p:nvPr/>
          </p:nvSpPr>
          <p:spPr bwMode="auto">
            <a:xfrm>
              <a:off x="3111624" y="5563708"/>
              <a:ext cx="753616" cy="2334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rtl="0" eaLnBrk="0" hangingPunct="0">
                <a:defRPr/>
              </a:pPr>
              <a:r>
                <a:rPr lang="en-US" altLang="ko-KR" sz="700" dirty="0">
                  <a:latin typeface="맑은 고딕"/>
                  <a:ea typeface="맑은 고딕"/>
                  <a:cs typeface="+mn-cs"/>
                </a:rPr>
                <a:t>CONSULTING 01</a:t>
              </a:r>
            </a:p>
          </p:txBody>
        </p:sp>
      </p:grpSp>
      <p:sp>
        <p:nvSpPr>
          <p:cNvPr id="144" name="AutoShape 12"/>
          <p:cNvSpPr>
            <a:spLocks noChangeArrowheads="1"/>
          </p:cNvSpPr>
          <p:nvPr/>
        </p:nvSpPr>
        <p:spPr bwMode="auto">
          <a:xfrm>
            <a:off x="2235312" y="5624492"/>
            <a:ext cx="753616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altLang="ko-KR" sz="700" dirty="0">
                <a:latin typeface="맑은 고딕"/>
                <a:ea typeface="맑은 고딕"/>
                <a:cs typeface="+mn-cs"/>
              </a:rPr>
              <a:t>CONSULTING 01</a:t>
            </a:r>
          </a:p>
        </p:txBody>
      </p:sp>
      <p:sp>
        <p:nvSpPr>
          <p:cNvPr id="147" name="AutoShape 7"/>
          <p:cNvSpPr>
            <a:spLocks noChangeArrowheads="1"/>
          </p:cNvSpPr>
          <p:nvPr/>
        </p:nvSpPr>
        <p:spPr bwMode="auto">
          <a:xfrm>
            <a:off x="3369774" y="4752475"/>
            <a:ext cx="697636" cy="2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System 02</a:t>
            </a: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6905400" y="4501345"/>
            <a:ext cx="1238499" cy="23340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대학 취업 교육</a:t>
            </a:r>
            <a:endParaRPr lang="en-US" altLang="ko-KR" sz="10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943352" y="2725947"/>
            <a:ext cx="914400" cy="36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b="1" kern="1200" dirty="0">
                <a:solidFill>
                  <a:prstClr val="black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LOGO</a:t>
            </a:r>
            <a:endParaRPr lang="ko-KR" altLang="en-US" b="1" kern="1200" dirty="0">
              <a:solidFill>
                <a:prstClr val="black"/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22</cp:revision>
  <dcterms:created xsi:type="dcterms:W3CDTF">2009-04-21T07:02:37Z</dcterms:created>
  <dcterms:modified xsi:type="dcterms:W3CDTF">2009-08-20T04:04:39Z</dcterms:modified>
</cp:coreProperties>
</file>