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881E81F7-BF0F-46B0-AB5C-AC2B1CB3C864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A8A05A9E-0F97-4195-989B-11A8F8029F53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34540" y="142852"/>
            <a:ext cx="16563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rtl="0" latinLnBrk="1"/>
            <a:r>
              <a:rPr lang="en-US" altLang="ko-KR" sz="80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PROPOSAL  INFORMATION</a:t>
            </a:r>
            <a:endParaRPr lang="ko-KR" altLang="en-US" sz="800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600047" y="304365"/>
            <a:ext cx="199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latinLnBrk="1"/>
            <a:r>
              <a:rPr lang="en-US" altLang="ko-KR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1.5  </a:t>
            </a:r>
            <a:r>
              <a:rPr lang="ko-KR" altLang="en-US" sz="140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주요 사업 실적</a:t>
            </a:r>
            <a:endParaRPr lang="ko-KR" altLang="en-US" sz="1400" b="1" kern="1200" dirty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684757" y="6385436"/>
            <a:ext cx="3257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300" kern="1200" dirty="0">
                <a:solidFill>
                  <a:prstClr val="black"/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300" kern="1200" dirty="0">
              <a:solidFill>
                <a:prstClr val="black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 rot="5400000">
            <a:off x="4425224" y="-3583070"/>
            <a:ext cx="288000" cy="8787600"/>
          </a:xfrm>
          <a:prstGeom prst="rect">
            <a:avLst/>
          </a:prstGeom>
          <a:solidFill>
            <a:srgbClr val="009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68" y="652046"/>
            <a:ext cx="309962" cy="3099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951548" y="958050"/>
            <a:ext cx="71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>
              <a:lnSpc>
                <a:spcPts val="1600"/>
              </a:lnSpc>
            </a:pP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P·PLUS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그동안 </a:t>
            </a:r>
            <a:endParaRPr lang="en-US" altLang="ko-KR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프레젠테이션 컨설팅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(PRESENTATION  CONSULTING) , 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비즈니스 문서의 논리적 구성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(DOCUMENT LOGICAL EDITING), </a:t>
            </a:r>
          </a:p>
          <a:p>
            <a:pPr algn="l" rtl="0" latinLnBrk="1">
              <a:lnSpc>
                <a:spcPts val="1600"/>
              </a:lnSpc>
            </a:pP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교육사업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(POWER LECTURE)</a:t>
            </a:r>
            <a:r>
              <a:rPr lang="ko-KR" altLang="en-US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있어 괄목할만한 실적을 거두어 왔습니다</a:t>
            </a:r>
            <a:r>
              <a:rPr lang="en-US" altLang="ko-KR" sz="1000" kern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kern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그림 9" descr="ci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0557" y="661968"/>
            <a:ext cx="253738" cy="2710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522498" y="1571612"/>
            <a:ext cx="8264344" cy="5104744"/>
            <a:chOff x="522498" y="1571612"/>
            <a:chExt cx="8264344" cy="5104744"/>
          </a:xfrm>
        </p:grpSpPr>
        <p:grpSp>
          <p:nvGrpSpPr>
            <p:cNvPr id="3" name="그룹 10"/>
            <p:cNvGrpSpPr/>
            <p:nvPr/>
          </p:nvGrpSpPr>
          <p:grpSpPr>
            <a:xfrm>
              <a:off x="1366815" y="5819100"/>
              <a:ext cx="104868" cy="857256"/>
              <a:chOff x="857232" y="3482174"/>
              <a:chExt cx="104868" cy="857256"/>
            </a:xfrm>
          </p:grpSpPr>
          <p:cxnSp>
            <p:nvCxnSpPr>
              <p:cNvPr id="70" name="직선 연결선 8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타원 9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11"/>
            <p:cNvGrpSpPr/>
            <p:nvPr/>
          </p:nvGrpSpPr>
          <p:grpSpPr>
            <a:xfrm>
              <a:off x="2968376" y="5819100"/>
              <a:ext cx="104868" cy="857256"/>
              <a:chOff x="857232" y="3482174"/>
              <a:chExt cx="104868" cy="857256"/>
            </a:xfrm>
          </p:grpSpPr>
          <p:cxnSp>
            <p:nvCxnSpPr>
              <p:cNvPr id="68" name="직선 연결선 67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14"/>
            <p:cNvGrpSpPr/>
            <p:nvPr/>
          </p:nvGrpSpPr>
          <p:grpSpPr>
            <a:xfrm>
              <a:off x="4640693" y="5819100"/>
              <a:ext cx="104868" cy="857256"/>
              <a:chOff x="857232" y="3482174"/>
              <a:chExt cx="104868" cy="857256"/>
            </a:xfrm>
          </p:grpSpPr>
          <p:cxnSp>
            <p:nvCxnSpPr>
              <p:cNvPr id="66" name="직선 연결선 65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17"/>
            <p:cNvGrpSpPr/>
            <p:nvPr/>
          </p:nvGrpSpPr>
          <p:grpSpPr>
            <a:xfrm>
              <a:off x="6250418" y="5819100"/>
              <a:ext cx="104868" cy="857256"/>
              <a:chOff x="857232" y="3482174"/>
              <a:chExt cx="104868" cy="857256"/>
            </a:xfrm>
          </p:grpSpPr>
          <p:cxnSp>
            <p:nvCxnSpPr>
              <p:cNvPr id="64" name="직선 연결선 63"/>
              <p:cNvCxnSpPr/>
              <p:nvPr/>
            </p:nvCxnSpPr>
            <p:spPr>
              <a:xfrm rot="5400000">
                <a:off x="481038" y="3910008"/>
                <a:ext cx="857256" cy="15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타원 64"/>
              <p:cNvSpPr/>
              <p:nvPr/>
            </p:nvSpPr>
            <p:spPr>
              <a:xfrm>
                <a:off x="857232" y="3833715"/>
                <a:ext cx="104868" cy="1048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1071538" y="5934752"/>
              <a:ext cx="6048000" cy="4780"/>
            </a:xfrm>
            <a:prstGeom prst="line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1290624" y="581093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890824" y="581093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557699" y="581093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167424" y="5810936"/>
              <a:ext cx="257100" cy="2571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34"/>
            <p:cNvGrpSpPr/>
            <p:nvPr/>
          </p:nvGrpSpPr>
          <p:grpSpPr>
            <a:xfrm>
              <a:off x="533136" y="1655606"/>
              <a:ext cx="609840" cy="4512517"/>
              <a:chOff x="596832" y="445318"/>
              <a:chExt cx="1117656" cy="8270086"/>
            </a:xfrm>
          </p:grpSpPr>
          <p:sp>
            <p:nvSpPr>
              <p:cNvPr id="43" name="원형 42"/>
              <p:cNvSpPr/>
              <p:nvPr/>
            </p:nvSpPr>
            <p:spPr>
              <a:xfrm>
                <a:off x="741983" y="2016815"/>
                <a:ext cx="822374" cy="822372"/>
              </a:xfrm>
              <a:prstGeom prst="pie">
                <a:avLst>
                  <a:gd name="adj1" fmla="val 14889504"/>
                  <a:gd name="adj2" fmla="val 10778910"/>
                </a:avLst>
              </a:prstGeom>
              <a:gradFill flip="none" rotWithShape="1">
                <a:gsLst>
                  <a:gs pos="0">
                    <a:srgbClr val="75C325">
                      <a:shade val="30000"/>
                      <a:satMod val="115000"/>
                    </a:srgbClr>
                  </a:gs>
                  <a:gs pos="50000">
                    <a:srgbClr val="75C325">
                      <a:shade val="67500"/>
                      <a:satMod val="115000"/>
                    </a:srgbClr>
                  </a:gs>
                  <a:gs pos="100000">
                    <a:srgbClr val="75C325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b="1" dirty="0"/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690494" y="1965326"/>
                <a:ext cx="925350" cy="925348"/>
              </a:xfrm>
              <a:prstGeom prst="arc">
                <a:avLst>
                  <a:gd name="adj1" fmla="val 14664102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원호 44"/>
              <p:cNvSpPr/>
              <p:nvPr/>
            </p:nvSpPr>
            <p:spPr>
              <a:xfrm>
                <a:off x="646044" y="1920876"/>
                <a:ext cx="1014252" cy="1014250"/>
              </a:xfrm>
              <a:prstGeom prst="arc">
                <a:avLst>
                  <a:gd name="adj1" fmla="val 1463673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원호 45"/>
              <p:cNvSpPr/>
              <p:nvPr/>
            </p:nvSpPr>
            <p:spPr>
              <a:xfrm>
                <a:off x="596832" y="1871663"/>
                <a:ext cx="1112674" cy="1112674"/>
              </a:xfrm>
              <a:prstGeom prst="arc">
                <a:avLst>
                  <a:gd name="adj1" fmla="val 1466184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 rot="16200000">
                <a:off x="730161" y="7869387"/>
                <a:ext cx="846018" cy="846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16200000">
                <a:off x="730161" y="445319"/>
                <a:ext cx="846018" cy="846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 rot="5400000">
                <a:off x="866282" y="1580984"/>
                <a:ext cx="579306" cy="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5400000" flipH="1" flipV="1">
                <a:off x="739022" y="3408566"/>
                <a:ext cx="833826" cy="185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1148994" y="4946512"/>
                <a:ext cx="13883" cy="8260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rot="16200000" flipV="1">
                <a:off x="672848" y="7384439"/>
                <a:ext cx="966176" cy="37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원형 52"/>
              <p:cNvSpPr/>
              <p:nvPr/>
            </p:nvSpPr>
            <p:spPr>
              <a:xfrm rot="16200000">
                <a:off x="744474" y="3968016"/>
                <a:ext cx="822374" cy="822372"/>
              </a:xfrm>
              <a:prstGeom prst="pie">
                <a:avLst>
                  <a:gd name="adj1" fmla="val 14713823"/>
                  <a:gd name="adj2" fmla="val 10956183"/>
                </a:avLst>
              </a:prstGeom>
              <a:gradFill flip="none" rotWithShape="1">
                <a:gsLst>
                  <a:gs pos="0">
                    <a:srgbClr val="A9D508">
                      <a:shade val="30000"/>
                      <a:satMod val="115000"/>
                    </a:srgbClr>
                  </a:gs>
                  <a:gs pos="50000">
                    <a:srgbClr val="A9D508">
                      <a:shade val="67500"/>
                      <a:satMod val="115000"/>
                    </a:srgbClr>
                  </a:gs>
                  <a:gs pos="100000">
                    <a:srgbClr val="A9D508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원호 53"/>
              <p:cNvSpPr/>
              <p:nvPr/>
            </p:nvSpPr>
            <p:spPr>
              <a:xfrm rot="16200000">
                <a:off x="692985" y="3916529"/>
                <a:ext cx="925350" cy="925348"/>
              </a:xfrm>
              <a:prstGeom prst="arc">
                <a:avLst>
                  <a:gd name="adj1" fmla="val 14664102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원호 54"/>
              <p:cNvSpPr/>
              <p:nvPr/>
            </p:nvSpPr>
            <p:spPr>
              <a:xfrm rot="16200000">
                <a:off x="648535" y="3872077"/>
                <a:ext cx="1014252" cy="1014250"/>
              </a:xfrm>
              <a:prstGeom prst="arc">
                <a:avLst>
                  <a:gd name="adj1" fmla="val 1463673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원호 55"/>
              <p:cNvSpPr/>
              <p:nvPr/>
            </p:nvSpPr>
            <p:spPr>
              <a:xfrm rot="16200000">
                <a:off x="599323" y="3822866"/>
                <a:ext cx="1112674" cy="1112674"/>
              </a:xfrm>
              <a:prstGeom prst="arc">
                <a:avLst>
                  <a:gd name="adj1" fmla="val 1466184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원형 56"/>
              <p:cNvSpPr/>
              <p:nvPr/>
            </p:nvSpPr>
            <p:spPr>
              <a:xfrm rot="5400000" flipH="1">
                <a:off x="746963" y="5919219"/>
                <a:ext cx="822374" cy="822372"/>
              </a:xfrm>
              <a:prstGeom prst="pie">
                <a:avLst>
                  <a:gd name="adj1" fmla="val 14588807"/>
                  <a:gd name="adj2" fmla="val 10860384"/>
                </a:avLst>
              </a:prstGeom>
              <a:gradFill flip="none" rotWithShape="1">
                <a:gsLst>
                  <a:gs pos="0">
                    <a:srgbClr val="C0DD00">
                      <a:shade val="30000"/>
                      <a:satMod val="115000"/>
                    </a:srgbClr>
                  </a:gs>
                  <a:gs pos="50000">
                    <a:srgbClr val="C0DD00">
                      <a:shade val="67500"/>
                      <a:satMod val="115000"/>
                    </a:srgbClr>
                  </a:gs>
                  <a:gs pos="100000">
                    <a:srgbClr val="C0DD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원호 57"/>
              <p:cNvSpPr/>
              <p:nvPr/>
            </p:nvSpPr>
            <p:spPr>
              <a:xfrm rot="5400000" flipH="1">
                <a:off x="695476" y="5867732"/>
                <a:ext cx="925350" cy="925348"/>
              </a:xfrm>
              <a:prstGeom prst="arc">
                <a:avLst>
                  <a:gd name="adj1" fmla="val 14664102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원호 58"/>
              <p:cNvSpPr/>
              <p:nvPr/>
            </p:nvSpPr>
            <p:spPr>
              <a:xfrm rot="5400000" flipH="1">
                <a:off x="651024" y="5823280"/>
                <a:ext cx="1014252" cy="1014250"/>
              </a:xfrm>
              <a:prstGeom prst="arc">
                <a:avLst>
                  <a:gd name="adj1" fmla="val 1463673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원호 59"/>
              <p:cNvSpPr/>
              <p:nvPr/>
            </p:nvSpPr>
            <p:spPr>
              <a:xfrm rot="5400000" flipH="1">
                <a:off x="601814" y="5774069"/>
                <a:ext cx="1112674" cy="1112674"/>
              </a:xfrm>
              <a:prstGeom prst="arc">
                <a:avLst>
                  <a:gd name="adj1" fmla="val 14661845"/>
                  <a:gd name="adj2" fmla="val 10715473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Picture 18" descr="circle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8921" y="1870760"/>
                <a:ext cx="1101292" cy="1191528"/>
              </a:xfrm>
              <a:prstGeom prst="rect">
                <a:avLst/>
              </a:prstGeom>
              <a:noFill/>
            </p:spPr>
          </p:pic>
          <p:pic>
            <p:nvPicPr>
              <p:cNvPr id="62" name="Picture 18" descr="circle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8921" y="3819303"/>
                <a:ext cx="1101292" cy="1191528"/>
              </a:xfrm>
              <a:prstGeom prst="rect">
                <a:avLst/>
              </a:prstGeom>
              <a:noFill/>
            </p:spPr>
          </p:pic>
          <p:pic>
            <p:nvPicPr>
              <p:cNvPr id="63" name="Picture 18" descr="circle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598921" y="5756960"/>
                <a:ext cx="1101292" cy="1191528"/>
              </a:xfrm>
              <a:prstGeom prst="rect">
                <a:avLst/>
              </a:prstGeom>
              <a:noFill/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522498" y="1571612"/>
              <a:ext cx="610408" cy="610408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en-US" altLang="ko-KR" sz="1050" dirty="0" smtClean="0"/>
                <a:t>portfolio</a:t>
              </a:r>
              <a:endParaRPr lang="ko-KR" altLang="en-US" sz="1050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849060" y="2239036"/>
              <a:ext cx="828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651206" y="2065542"/>
              <a:ext cx="27765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srgbClr val="75C32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sz="1200" b="1" dirty="0" smtClean="0">
                  <a:solidFill>
                    <a:srgbClr val="75C325"/>
                  </a:solidFill>
                  <a:latin typeface="Times New Roman" pitchFamily="18" charset="0"/>
                  <a:cs typeface="Times New Roman" pitchFamily="18" charset="0"/>
                </a:rPr>
                <a:t>RESENTATION </a:t>
              </a:r>
              <a:r>
                <a:rPr lang="en-US" altLang="ko-KR" sz="1600" b="1" dirty="0" smtClean="0">
                  <a:solidFill>
                    <a:srgbClr val="75C325"/>
                  </a:solidFill>
                  <a:latin typeface="Times New Roman" pitchFamily="18" charset="0"/>
                  <a:cs typeface="Times New Roman" pitchFamily="18" charset="0"/>
                </a:rPr>
                <a:t> C</a:t>
              </a:r>
              <a:r>
                <a:rPr lang="en-US" altLang="ko-KR" sz="1200" b="1" dirty="0" smtClean="0">
                  <a:solidFill>
                    <a:srgbClr val="75C325"/>
                  </a:solidFill>
                  <a:latin typeface="Times New Roman" pitchFamily="18" charset="0"/>
                  <a:cs typeface="Times New Roman" pitchFamily="18" charset="0"/>
                </a:rPr>
                <a:t>ONSULTING</a:t>
              </a:r>
              <a:endParaRPr lang="ko-KR" altLang="en-US" sz="1600" b="1" dirty="0">
                <a:solidFill>
                  <a:srgbClr val="75C32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59714" y="2310474"/>
              <a:ext cx="2714644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050" dirty="0" smtClean="0">
                  <a:solidFill>
                    <a:srgbClr val="002060"/>
                  </a:solidFill>
                  <a:latin typeface="+mn-ea"/>
                  <a:cs typeface="Times New Roman" pitchFamily="18" charset="0"/>
                </a:rPr>
                <a:t>To be a Respected Leader </a:t>
              </a:r>
            </a:p>
            <a:p>
              <a:pPr lvl="0"/>
              <a:r>
                <a:rPr lang="en-US" altLang="ko-KR" sz="1050" dirty="0" smtClean="0">
                  <a:solidFill>
                    <a:srgbClr val="002060"/>
                  </a:solidFill>
                  <a:latin typeface="+mn-ea"/>
                  <a:cs typeface="Times New Roman" pitchFamily="18" charset="0"/>
                </a:rPr>
                <a:t>in the World Presentation Company</a:t>
              </a:r>
              <a:endParaRPr lang="ko-KR" altLang="en-US" sz="1050" dirty="0">
                <a:solidFill>
                  <a:srgbClr val="00206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651206" y="3163240"/>
              <a:ext cx="2928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sz="12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OCUMENT</a:t>
              </a:r>
              <a:r>
                <a:rPr lang="en-US" altLang="ko-KR" sz="16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 L</a:t>
              </a:r>
              <a:r>
                <a:rPr lang="en-US" altLang="ko-KR" sz="12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OGICAL</a:t>
              </a:r>
              <a:r>
                <a:rPr lang="en-US" altLang="ko-KR" sz="16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 E</a:t>
              </a:r>
              <a:r>
                <a:rPr lang="en-US" altLang="ko-KR" sz="1200" b="1" dirty="0" smtClean="0">
                  <a:solidFill>
                    <a:srgbClr val="A9D508"/>
                  </a:solidFill>
                  <a:latin typeface="Times New Roman" pitchFamily="18" charset="0"/>
                  <a:cs typeface="Times New Roman" pitchFamily="18" charset="0"/>
                </a:rPr>
                <a:t>DITING</a:t>
              </a:r>
              <a:endParaRPr lang="en-US" altLang="ko-KR" sz="1600" b="1" dirty="0" smtClean="0">
                <a:solidFill>
                  <a:srgbClr val="A9D508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59714" y="3414350"/>
              <a:ext cx="250033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srgbClr val="002060"/>
                  </a:solidFill>
                  <a:latin typeface="+mn-ea"/>
                  <a:cs typeface="Times New Roman" pitchFamily="18" charset="0"/>
                </a:rPr>
                <a:t>Excellence in Document</a:t>
              </a:r>
              <a:endParaRPr lang="ko-KR" altLang="en-US" sz="1100" dirty="0">
                <a:solidFill>
                  <a:srgbClr val="002060"/>
                </a:solidFill>
                <a:latin typeface="+mn-ea"/>
                <a:cs typeface="Times New Roman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51206" y="4192354"/>
              <a:ext cx="19288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srgbClr val="C0DD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sz="1200" b="1" dirty="0" smtClean="0">
                  <a:solidFill>
                    <a:srgbClr val="C0DD00"/>
                  </a:solidFill>
                  <a:latin typeface="Times New Roman" pitchFamily="18" charset="0"/>
                  <a:cs typeface="Times New Roman" pitchFamily="18" charset="0"/>
                </a:rPr>
                <a:t>OWER</a:t>
              </a:r>
              <a:r>
                <a:rPr lang="en-US" altLang="ko-KR" sz="1600" b="1" dirty="0" smtClean="0">
                  <a:solidFill>
                    <a:srgbClr val="C0DD00"/>
                  </a:solidFill>
                  <a:latin typeface="Times New Roman" pitchFamily="18" charset="0"/>
                  <a:cs typeface="Times New Roman" pitchFamily="18" charset="0"/>
                </a:rPr>
                <a:t> L</a:t>
              </a:r>
              <a:r>
                <a:rPr lang="en-US" altLang="ko-KR" sz="1200" b="1" dirty="0" smtClean="0">
                  <a:solidFill>
                    <a:srgbClr val="C0DD00"/>
                  </a:solidFill>
                  <a:latin typeface="Times New Roman" pitchFamily="18" charset="0"/>
                  <a:cs typeface="Times New Roman" pitchFamily="18" charset="0"/>
                </a:rPr>
                <a:t>ECTURE</a:t>
              </a:r>
              <a:endParaRPr lang="en-US" altLang="ko-KR" sz="1600" b="1" dirty="0" smtClean="0">
                <a:solidFill>
                  <a:srgbClr val="C0DD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59714" y="4437286"/>
              <a:ext cx="260510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100" dirty="0" smtClean="0">
                  <a:solidFill>
                    <a:srgbClr val="002060"/>
                  </a:solidFill>
                  <a:latin typeface="+mn-ea"/>
                  <a:cs typeface="Times New Roman" pitchFamily="18" charset="0"/>
                </a:rPr>
                <a:t>Always in the line of audiences</a:t>
              </a:r>
              <a:endParaRPr lang="ko-KR" altLang="en-US" sz="1100" dirty="0">
                <a:solidFill>
                  <a:srgbClr val="002060"/>
                </a:solidFill>
                <a:latin typeface="+mn-ea"/>
                <a:cs typeface="Times New Roman" pitchFamily="18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49060" y="3324886"/>
              <a:ext cx="828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849060" y="4361751"/>
              <a:ext cx="828000" cy="15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117"/>
            <p:cNvGrpSpPr/>
            <p:nvPr/>
          </p:nvGrpSpPr>
          <p:grpSpPr>
            <a:xfrm>
              <a:off x="4857751" y="2022694"/>
              <a:ext cx="3929091" cy="943024"/>
              <a:chOff x="4857751" y="2143116"/>
              <a:chExt cx="3929091" cy="943024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857753" y="2143116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한국도로공사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한국도로공사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업무보고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857753" y="2357430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ABS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채권관리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채권매뉴얼 시스템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4857751" y="2571744"/>
                <a:ext cx="3852049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SK C&amp;C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통계청 통계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DB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시스템 구축</a:t>
                </a: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857752" y="2786058"/>
                <a:ext cx="3929090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넥스원퓨처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국방과학연구소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- 70MM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로켓 유도무기 구동장치</a:t>
                </a:r>
              </a:p>
            </p:txBody>
          </p:sp>
        </p:grpSp>
        <p:grpSp>
          <p:nvGrpSpPr>
            <p:cNvPr id="14" name="그룹 118"/>
            <p:cNvGrpSpPr/>
            <p:nvPr/>
          </p:nvGrpSpPr>
          <p:grpSpPr>
            <a:xfrm>
              <a:off x="4857751" y="3165702"/>
              <a:ext cx="3929091" cy="943024"/>
              <a:chOff x="4857751" y="2143116"/>
              <a:chExt cx="3929091" cy="943024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4857753" y="2143116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한국도로공사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한국도로공사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업무보고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857753" y="2357430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ABS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채권관리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채권매뉴얼 시스템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857751" y="2571744"/>
                <a:ext cx="3852049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SK C&amp;C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통계청 통계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DB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시스템 구축</a:t>
                </a: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857752" y="2786058"/>
                <a:ext cx="3929090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넥스원퓨처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국방과학연구소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- 70MM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로켓 유도무기 구동장치</a:t>
                </a:r>
              </a:p>
            </p:txBody>
          </p:sp>
        </p:grpSp>
        <p:grpSp>
          <p:nvGrpSpPr>
            <p:cNvPr id="25" name="그룹 123"/>
            <p:cNvGrpSpPr/>
            <p:nvPr/>
          </p:nvGrpSpPr>
          <p:grpSpPr>
            <a:xfrm>
              <a:off x="4857751" y="4237272"/>
              <a:ext cx="3929091" cy="943024"/>
              <a:chOff x="4857751" y="2143116"/>
              <a:chExt cx="3929091" cy="94302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857753" y="2143116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한국도로공사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한국도로공사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2007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업무보고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4857753" y="2357430"/>
                <a:ext cx="3775008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기업은행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ABS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채권관리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/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채권매뉴얼 시스템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4857751" y="2571744"/>
                <a:ext cx="3852049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SK C&amp;C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통계청 통계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DB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시스템 구축</a:t>
                </a: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857752" y="2786058"/>
                <a:ext cx="3929090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 넥스원퓨처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국방과학연구소 </a:t>
                </a:r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- 70MM </a:t>
                </a:r>
                <a:r>
                  <a:rPr lang="ko-KR" alt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로켓 유도무기 구동장치</a:t>
                </a: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643042" y="5637881"/>
              <a:ext cx="11430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2006~2007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84063" y="5637881"/>
              <a:ext cx="11430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2008~2009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908756" y="5637881"/>
              <a:ext cx="11430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>
                      <a:lumMod val="50000"/>
                    </a:schemeClr>
                  </a:solidFill>
                  <a:latin typeface="Constantia" pitchFamily="18" charset="0"/>
                </a:rPr>
                <a:t>2010~2011</a:t>
              </a:r>
              <a:endParaRPr lang="ko-KR" altLang="en-US" sz="1050" dirty="0">
                <a:solidFill>
                  <a:schemeClr val="bg1">
                    <a:lumMod val="50000"/>
                  </a:schemeClr>
                </a:solidFill>
                <a:latin typeface="Constantia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25</cp:revision>
  <dcterms:created xsi:type="dcterms:W3CDTF">2009-04-21T07:02:37Z</dcterms:created>
  <dcterms:modified xsi:type="dcterms:W3CDTF">2009-04-21T07:29:33Z</dcterms:modified>
</cp:coreProperties>
</file>