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634540" y="142852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rtl="0" latinLnBrk="1"/>
            <a:r>
              <a:rPr lang="en-US" altLang="ko-KR" sz="8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PROPOSAL  INFORMATION</a:t>
            </a:r>
            <a:endParaRPr lang="ko-KR" altLang="en-US" sz="8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0047" y="304365"/>
            <a:ext cx="199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1.5  </a:t>
            </a:r>
            <a:r>
              <a: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주요 사업 실적</a:t>
            </a:r>
            <a:endParaRPr lang="ko-KR" altLang="en-US" sz="14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84757" y="6385436"/>
            <a:ext cx="3257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 rot="5400000">
            <a:off x="4425224" y="-3583070"/>
            <a:ext cx="288000" cy="8787600"/>
          </a:xfrm>
          <a:prstGeom prst="rect">
            <a:avLst/>
          </a:prstGeom>
          <a:solidFill>
            <a:srgbClr val="00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68" y="652046"/>
            <a:ext cx="309962" cy="3099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951548" y="958050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그동안 </a:t>
            </a:r>
            <a:endParaRPr lang="en-US" altLang="ko-KR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프레젠테이션 컨설팅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(PRESENTATION  CONSULTING) , 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비즈니스 문서의 논리적 구성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(DOCUMENT LOGICAL EDITING), </a:t>
            </a: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교육사업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(POWER LECTURE)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있어 괄목할만한 실적을 거두어 왔습니다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그림 9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557" y="661968"/>
            <a:ext cx="253738" cy="271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857224" y="1712868"/>
            <a:ext cx="7615148" cy="4859404"/>
            <a:chOff x="519084" y="924566"/>
            <a:chExt cx="8410635" cy="5576268"/>
          </a:xfrm>
        </p:grpSpPr>
        <p:grpSp>
          <p:nvGrpSpPr>
            <p:cNvPr id="3" name="그룹 63"/>
            <p:cNvGrpSpPr/>
            <p:nvPr/>
          </p:nvGrpSpPr>
          <p:grpSpPr>
            <a:xfrm>
              <a:off x="690553" y="1377350"/>
              <a:ext cx="4259143" cy="5123484"/>
              <a:chOff x="2455997" y="598617"/>
              <a:chExt cx="4259143" cy="5123484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2455997" y="598617"/>
                <a:ext cx="1623022" cy="1623022"/>
              </a:xfrm>
              <a:prstGeom prst="ellipse">
                <a:avLst/>
              </a:prstGeom>
              <a:solidFill>
                <a:schemeClr val="bg1"/>
              </a:solidFill>
              <a:ln w="98425" cmpd="thinThick">
                <a:solidFill>
                  <a:srgbClr val="FB9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PRESENTATION  CONSULTING</a:t>
                </a: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092118" y="2428868"/>
                <a:ext cx="1623022" cy="1623022"/>
              </a:xfrm>
              <a:prstGeom prst="ellipse">
                <a:avLst/>
              </a:prstGeom>
              <a:solidFill>
                <a:schemeClr val="bg1"/>
              </a:solidFill>
              <a:ln w="98425" cmpd="thinThick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DOCUMENT LOGICAL EDITING</a:t>
                </a: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098939" y="4099079"/>
                <a:ext cx="1623022" cy="1623022"/>
              </a:xfrm>
              <a:prstGeom prst="ellipse">
                <a:avLst/>
              </a:prstGeom>
              <a:solidFill>
                <a:schemeClr val="bg1"/>
              </a:solidFill>
              <a:ln w="98425" cmpd="thinThick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POWER LECTURE</a:t>
                </a:r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4000496" y="1765296"/>
                <a:ext cx="72000" cy="72000"/>
              </a:xfrm>
              <a:prstGeom prst="ellipse">
                <a:avLst/>
              </a:prstGeom>
              <a:solidFill>
                <a:srgbClr val="FB9E1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7" name="타원 46"/>
              <p:cNvSpPr/>
              <p:nvPr/>
            </p:nvSpPr>
            <p:spPr>
              <a:xfrm flipV="1">
                <a:off x="3254334" y="2234060"/>
                <a:ext cx="72000" cy="72000"/>
              </a:xfrm>
              <a:prstGeom prst="ellipse">
                <a:avLst/>
              </a:prstGeom>
              <a:solidFill>
                <a:srgbClr val="FB9E1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8" name="타원 47"/>
              <p:cNvSpPr/>
              <p:nvPr/>
            </p:nvSpPr>
            <p:spPr>
              <a:xfrm flipV="1">
                <a:off x="5214380" y="2643182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9" name="타원 48"/>
              <p:cNvSpPr/>
              <p:nvPr/>
            </p:nvSpPr>
            <p:spPr>
              <a:xfrm flipV="1">
                <a:off x="5214942" y="372502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0" name="타원 49"/>
              <p:cNvSpPr/>
              <p:nvPr/>
            </p:nvSpPr>
            <p:spPr>
              <a:xfrm flipV="1">
                <a:off x="4429124" y="4214256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타원 50"/>
              <p:cNvSpPr/>
              <p:nvPr/>
            </p:nvSpPr>
            <p:spPr>
              <a:xfrm flipV="1">
                <a:off x="3817004" y="4010778"/>
                <a:ext cx="72000" cy="72000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52" name="직선 연결선 51"/>
              <p:cNvCxnSpPr>
                <a:stCxn id="46" idx="7"/>
                <a:endCxn id="48" idx="3"/>
              </p:cNvCxnSpPr>
              <p:nvPr/>
            </p:nvCxnSpPr>
            <p:spPr>
              <a:xfrm rot="16200000" flipH="1">
                <a:off x="4229951" y="1658753"/>
                <a:ext cx="826974" cy="116297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9" idx="1"/>
                <a:endCxn id="50" idx="5"/>
              </p:cNvCxnSpPr>
              <p:nvPr/>
            </p:nvCxnSpPr>
            <p:spPr>
              <a:xfrm rot="5400000">
                <a:off x="4638874" y="3638188"/>
                <a:ext cx="438318" cy="73490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47" idx="7"/>
                <a:endCxn id="51" idx="4"/>
              </p:cNvCxnSpPr>
              <p:nvPr/>
            </p:nvCxnSpPr>
            <p:spPr>
              <a:xfrm rot="16200000" flipH="1">
                <a:off x="2726766" y="2884540"/>
                <a:ext cx="1715262" cy="53721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/>
            <p:cNvSpPr/>
            <p:nvPr/>
          </p:nvSpPr>
          <p:spPr>
            <a:xfrm rot="16200000">
              <a:off x="519084" y="1213077"/>
              <a:ext cx="1980000" cy="1980000"/>
            </a:xfrm>
            <a:prstGeom prst="rect">
              <a:avLst/>
            </a:prstGeom>
          </p:spPr>
          <p:txBody>
            <a:bodyPr wrap="square">
              <a:prstTxWarp prst="textCircle">
                <a:avLst/>
              </a:prstTxWarp>
              <a:spAutoFit/>
            </a:bodyPr>
            <a:lstStyle/>
            <a:p>
              <a:pPr lvl="0"/>
              <a:r>
                <a:rPr lang="en-US" altLang="ko-KR" sz="1050" dirty="0" smtClean="0">
                  <a:solidFill>
                    <a:srgbClr val="0D456F"/>
                  </a:solidFill>
                  <a:latin typeface="+mn-ea"/>
                  <a:cs typeface="Times New Roman" pitchFamily="18" charset="0"/>
                </a:rPr>
                <a:t>To be a Respected Leader in the World Presentation Company</a:t>
              </a:r>
              <a:endParaRPr lang="ko-KR" altLang="en-US" sz="1050" dirty="0">
                <a:solidFill>
                  <a:srgbClr val="0D456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00286" y="1534197"/>
              <a:ext cx="3775007" cy="313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한국도로공사 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한국도로공사 </a:t>
              </a:r>
              <a:r>
                <a:rPr lang="en-US" altLang="ko-KR" sz="900" dirty="0" smtClean="0"/>
                <a:t>2007 </a:t>
              </a:r>
              <a:r>
                <a:rPr lang="ko-KR" altLang="en-US" sz="900" dirty="0" smtClean="0"/>
                <a:t>업무보고</a:t>
              </a:r>
              <a:endParaRPr lang="ko-KR" altLang="en-US" sz="9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00286" y="1819950"/>
              <a:ext cx="3775007" cy="313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기업은행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기업은행 </a:t>
              </a:r>
              <a:r>
                <a:rPr lang="en-US" altLang="ko-KR" sz="900" dirty="0" smtClean="0"/>
                <a:t>ABS</a:t>
              </a:r>
              <a:r>
                <a:rPr lang="ko-KR" altLang="en-US" sz="900" dirty="0" smtClean="0"/>
                <a:t>채권관리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채권매뉴얼 시스템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00284" y="2105702"/>
              <a:ext cx="3852049" cy="313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SK C&amp;C</a:t>
              </a:r>
              <a:r>
                <a:rPr lang="ko-KR" altLang="en-US" sz="900" dirty="0" smtClean="0"/>
                <a:t> 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통계청 통계 </a:t>
              </a:r>
              <a:r>
                <a:rPr lang="en-US" altLang="ko-KR" sz="900" dirty="0" smtClean="0"/>
                <a:t>DB </a:t>
              </a:r>
              <a:r>
                <a:rPr lang="ko-KR" altLang="en-US" sz="900" dirty="0" smtClean="0"/>
                <a:t>시스템 구축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00285" y="2391455"/>
              <a:ext cx="3929090" cy="551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넥스원퓨처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국방과학연구소 </a:t>
              </a:r>
              <a:r>
                <a:rPr lang="en-US" altLang="ko-KR" sz="900" dirty="0" smtClean="0"/>
                <a:t>- 70MM </a:t>
              </a:r>
              <a:r>
                <a:rPr lang="ko-KR" altLang="en-US" sz="900" dirty="0" smtClean="0"/>
                <a:t>로켓 유도무기 구동장치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 rot="16360595">
              <a:off x="3143239" y="3082549"/>
              <a:ext cx="1980000" cy="1980000"/>
            </a:xfrm>
            <a:prstGeom prst="rect">
              <a:avLst/>
            </a:prstGeom>
          </p:spPr>
          <p:txBody>
            <a:bodyPr wrap="square">
              <a:prstTxWarp prst="textCircle">
                <a:avLst/>
              </a:prstTxWarp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srgbClr val="0D456F"/>
                  </a:solidFill>
                  <a:latin typeface="+mn-ea"/>
                  <a:cs typeface="Times New Roman" pitchFamily="18" charset="0"/>
                </a:rPr>
                <a:t>Excellence in Document</a:t>
              </a:r>
              <a:endParaRPr lang="ko-KR" altLang="en-US" sz="1050" dirty="0">
                <a:solidFill>
                  <a:srgbClr val="0D456F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000630" y="3429000"/>
              <a:ext cx="3775007" cy="313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한국도로공사 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한국도로공사 </a:t>
              </a:r>
              <a:r>
                <a:rPr lang="en-US" altLang="ko-KR" sz="900" dirty="0" smtClean="0"/>
                <a:t>2007 </a:t>
              </a:r>
              <a:r>
                <a:rPr lang="ko-KR" altLang="en-US" sz="900" dirty="0" smtClean="0"/>
                <a:t>업무보고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0630" y="3714753"/>
              <a:ext cx="3775007" cy="313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기업은행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기업은행 </a:t>
              </a:r>
              <a:r>
                <a:rPr lang="en-US" altLang="ko-KR" sz="900" dirty="0" smtClean="0"/>
                <a:t>ABS</a:t>
              </a:r>
              <a:r>
                <a:rPr lang="ko-KR" altLang="en-US" sz="900" dirty="0" smtClean="0"/>
                <a:t>채권관리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채권매뉴얼 시스템</a:t>
              </a:r>
              <a:endParaRPr lang="ko-KR" altLang="en-US" sz="9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000628" y="4000506"/>
              <a:ext cx="3852049" cy="313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SK C&amp;C</a:t>
              </a:r>
              <a:r>
                <a:rPr lang="ko-KR" altLang="en-US" sz="900" dirty="0" smtClean="0"/>
                <a:t> 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통계청 통계 </a:t>
              </a:r>
              <a:r>
                <a:rPr lang="en-US" altLang="ko-KR" sz="900" dirty="0" smtClean="0"/>
                <a:t>DB </a:t>
              </a:r>
              <a:r>
                <a:rPr lang="ko-KR" altLang="en-US" sz="900" dirty="0" smtClean="0"/>
                <a:t>시스템 구축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000629" y="4286259"/>
              <a:ext cx="3929090" cy="551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900" dirty="0" smtClean="0"/>
                <a:t> 넥스원퓨처 </a:t>
              </a:r>
              <a:r>
                <a:rPr lang="en-US" altLang="ko-KR" sz="900" dirty="0" smtClean="0"/>
                <a:t>: </a:t>
              </a:r>
              <a:r>
                <a:rPr lang="ko-KR" altLang="en-US" sz="900" dirty="0" smtClean="0"/>
                <a:t>국방과학연구소 </a:t>
              </a:r>
              <a:r>
                <a:rPr lang="en-US" altLang="ko-KR" sz="900" dirty="0" smtClean="0"/>
                <a:t>- 70MM </a:t>
              </a:r>
              <a:r>
                <a:rPr lang="ko-KR" altLang="en-US" sz="900" dirty="0" smtClean="0"/>
                <a:t>로켓 유도무기 구동장치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09889" y="5327114"/>
              <a:ext cx="3929090" cy="626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800" dirty="0" smtClean="0"/>
                <a:t> 삼성 </a:t>
              </a:r>
              <a:r>
                <a:rPr lang="en-US" altLang="ko-KR" sz="800" dirty="0" smtClean="0"/>
                <a:t>SDI / STX / </a:t>
              </a:r>
              <a:r>
                <a:rPr lang="ko-KR" altLang="en-US" sz="800" dirty="0" smtClean="0"/>
                <a:t>영남대학교 </a:t>
              </a:r>
              <a:r>
                <a:rPr lang="en-US" altLang="ko-KR" sz="800" dirty="0" smtClean="0"/>
                <a:t>/ </a:t>
              </a:r>
              <a:r>
                <a:rPr lang="ko-KR" altLang="en-US" sz="800" dirty="0" smtClean="0"/>
                <a:t>한남대학교 </a:t>
              </a:r>
              <a:r>
                <a:rPr lang="en-US" altLang="ko-KR" sz="800" dirty="0" smtClean="0"/>
                <a:t>/ </a:t>
              </a:r>
              <a:r>
                <a:rPr lang="ko-KR" altLang="en-US" sz="800" dirty="0" smtClean="0"/>
                <a:t>딜로이트 안진 회계법인 </a:t>
              </a:r>
              <a:endParaRPr lang="en-US" altLang="ko-KR" sz="800" dirty="0" smtClean="0"/>
            </a:p>
            <a:p>
              <a:pPr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문화관광부 </a:t>
              </a:r>
              <a:r>
                <a:rPr lang="en-US" altLang="ko-KR" sz="800" dirty="0" smtClean="0"/>
                <a:t>/ </a:t>
              </a:r>
              <a:r>
                <a:rPr lang="ko-KR" altLang="en-US" sz="800" dirty="0" smtClean="0"/>
                <a:t>한국표준협회 </a:t>
              </a:r>
              <a:r>
                <a:rPr lang="en-US" altLang="ko-KR" sz="800" dirty="0" smtClean="0"/>
                <a:t>/ </a:t>
              </a:r>
              <a:r>
                <a:rPr lang="ko-KR" altLang="en-US" sz="800" dirty="0" smtClean="0"/>
                <a:t>한국경제신문 </a:t>
              </a:r>
              <a:r>
                <a:rPr lang="en-US" altLang="ko-KR" sz="800" dirty="0" smtClean="0"/>
                <a:t>/ </a:t>
              </a:r>
              <a:r>
                <a:rPr lang="ko-KR" altLang="en-US" sz="800" dirty="0" smtClean="0"/>
                <a:t>한국경영연구원</a:t>
              </a:r>
              <a:endParaRPr lang="ko-KR" altLang="en-US" sz="800" dirty="0"/>
            </a:p>
          </p:txBody>
        </p:sp>
        <p:grpSp>
          <p:nvGrpSpPr>
            <p:cNvPr id="4" name="그룹 95"/>
            <p:cNvGrpSpPr/>
            <p:nvPr/>
          </p:nvGrpSpPr>
          <p:grpSpPr>
            <a:xfrm>
              <a:off x="2409810" y="924566"/>
              <a:ext cx="3357586" cy="529771"/>
              <a:chOff x="3776657" y="400977"/>
              <a:chExt cx="3357586" cy="529771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776657" y="400977"/>
                <a:ext cx="3357586" cy="529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006DBD"/>
                    </a:solidFill>
                    <a:latin typeface="Constantia" pitchFamily="18" charset="0"/>
                  </a:rPr>
                  <a:t>2010</a:t>
                </a:r>
                <a:r>
                  <a:rPr lang="en-US" altLang="ko-KR" sz="1600" dirty="0" smtClean="0">
                    <a:solidFill>
                      <a:srgbClr val="006DBD"/>
                    </a:solidFill>
                    <a:latin typeface="Constantia" pitchFamily="18" charset="0"/>
                  </a:rPr>
                  <a:t>  P·PLUS </a:t>
                </a:r>
                <a:r>
                  <a:rPr lang="en-US" altLang="ko-KR" sz="1600" dirty="0" smtClean="0">
                    <a:solidFill>
                      <a:srgbClr val="00BBF2"/>
                    </a:solidFill>
                    <a:latin typeface="Constantia" pitchFamily="18" charset="0"/>
                  </a:rPr>
                  <a:t>Portfolio</a:t>
                </a:r>
                <a:endParaRPr lang="ko-KR" altLang="en-US" sz="1600" dirty="0">
                  <a:solidFill>
                    <a:srgbClr val="00BBF2"/>
                  </a:solidFill>
                  <a:latin typeface="Constantia" pitchFamily="18" charset="0"/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 rot="5400000">
                <a:off x="5839123" y="699853"/>
                <a:ext cx="285752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2009-04-21T07:02:37Z</dcterms:created>
  <dcterms:modified xsi:type="dcterms:W3CDTF">2009-04-21T07:29:49Z</dcterms:modified>
</cp:coreProperties>
</file>