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50001" y="800082"/>
            <a:ext cx="8643998" cy="578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자유형 8"/>
          <p:cNvSpPr/>
          <p:nvPr userDrawn="1"/>
        </p:nvSpPr>
        <p:spPr>
          <a:xfrm flipV="1">
            <a:off x="257175" y="5575925"/>
            <a:ext cx="2966442" cy="10112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자유형 9"/>
          <p:cNvSpPr/>
          <p:nvPr userDrawn="1"/>
        </p:nvSpPr>
        <p:spPr>
          <a:xfrm flipV="1">
            <a:off x="254403" y="5426171"/>
            <a:ext cx="8022848" cy="1146101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자유형 10"/>
          <p:cNvSpPr/>
          <p:nvPr userDrawn="1"/>
        </p:nvSpPr>
        <p:spPr>
          <a:xfrm flipH="1" flipV="1">
            <a:off x="2212330" y="5000636"/>
            <a:ext cx="6674495" cy="157758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405707" y="571480"/>
            <a:ext cx="15811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0" latinLnBrk="1"/>
            <a:r>
              <a: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I. COMPANY PROFILE</a:t>
            </a:r>
          </a:p>
        </p:txBody>
      </p:sp>
      <p:grpSp>
        <p:nvGrpSpPr>
          <p:cNvPr id="2" name="그룹 12"/>
          <p:cNvGrpSpPr/>
          <p:nvPr userDrawn="1"/>
        </p:nvGrpSpPr>
        <p:grpSpPr>
          <a:xfrm>
            <a:off x="247650" y="657188"/>
            <a:ext cx="2637546" cy="142894"/>
            <a:chOff x="-32" y="642918"/>
            <a:chExt cx="2885228" cy="142876"/>
          </a:xfrm>
        </p:grpSpPr>
        <p:sp>
          <p:nvSpPr>
            <p:cNvPr id="14" name="직사각형 13"/>
            <p:cNvSpPr/>
            <p:nvPr/>
          </p:nvSpPr>
          <p:spPr>
            <a:xfrm>
              <a:off x="-32" y="642918"/>
              <a:ext cx="720000" cy="142876"/>
            </a:xfrm>
            <a:prstGeom prst="rect">
              <a:avLst/>
            </a:prstGeom>
            <a:solidFill>
              <a:srgbClr val="00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3584" y="642918"/>
              <a:ext cx="720000" cy="142876"/>
            </a:xfrm>
            <a:prstGeom prst="rect">
              <a:avLst/>
            </a:prstGeom>
            <a:solidFill>
              <a:srgbClr val="4BB0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37964" y="642918"/>
              <a:ext cx="720000" cy="142876"/>
            </a:xfrm>
            <a:prstGeom prst="rect">
              <a:avLst/>
            </a:prstGeom>
            <a:solidFill>
              <a:srgbClr val="9CC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65196" y="642918"/>
              <a:ext cx="720000" cy="142876"/>
            </a:xfrm>
            <a:prstGeom prst="rect">
              <a:avLst/>
            </a:prstGeom>
            <a:solidFill>
              <a:srgbClr val="E4E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52858" y="6676110"/>
            <a:ext cx="1340444" cy="110476"/>
          </a:xfrm>
          <a:prstGeom prst="rect">
            <a:avLst/>
          </a:prstGeom>
        </p:spPr>
      </p:pic>
      <p:sp>
        <p:nvSpPr>
          <p:cNvPr id="19" name="사다리꼴 18"/>
          <p:cNvSpPr/>
          <p:nvPr userDrawn="1"/>
        </p:nvSpPr>
        <p:spPr>
          <a:xfrm>
            <a:off x="2893207" y="6365788"/>
            <a:ext cx="3371880" cy="212608"/>
          </a:xfrm>
          <a:prstGeom prst="trapezoid">
            <a:avLst/>
          </a:prstGeom>
          <a:solidFill>
            <a:schemeClr val="bg1"/>
          </a:solidFill>
          <a:ln w="9525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45864" y="635022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65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26</a:t>
            </a:r>
            <a:endParaRPr lang="ko-KR" altLang="en-US" sz="1200" kern="1200" dirty="0">
              <a:solidFill>
                <a:prstClr val="white">
                  <a:lumMod val="65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2844" y="328591"/>
            <a:ext cx="205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1.5 </a:t>
            </a:r>
            <a:r>
              <a:rPr lang="ko-KR" altLang="en-US" sz="1600" kern="1200" dirty="0">
                <a:solidFill>
                  <a:srgbClr val="0099DA"/>
                </a:solidFill>
                <a:latin typeface="HY동녘M" pitchFamily="18" charset="-127"/>
                <a:ea typeface="HY동녘M" pitchFamily="18" charset="-127"/>
                <a:cs typeface="+mn-cs"/>
              </a:rPr>
              <a:t>재 무 현 황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14595" y="885807"/>
            <a:ext cx="8472247" cy="684000"/>
          </a:xfrm>
          <a:prstGeom prst="roundRect">
            <a:avLst>
              <a:gd name="adj" fmla="val 96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428596" y="938195"/>
            <a:ext cx="82868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최근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동안 평균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154%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매출 성장을 통해 신용평가 등급 회사채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기업어음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A-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등급을 받는 등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 algn="ctr" rtl="0" latinLnBrk="1">
              <a:lnSpc>
                <a:spcPct val="1500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최고의 경영 건전성을 유지하고 있으며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본 프로젝트를 안정적으로 진행하는 근간이 됩니다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9927" y="1800543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fontAlgn="base" latinLnBrk="1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단위</a:t>
            </a:r>
            <a:r>
              <a:rPr kumimoji="1"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</a:t>
            </a:r>
            <a:r>
              <a:rPr kumimoji="1"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천원</a:t>
            </a:r>
            <a:r>
              <a:rPr kumimoji="1"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)</a:t>
            </a:r>
            <a:endParaRPr kumimoji="1" lang="ko-KR" altLang="en-US" sz="10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57158" y="1757351"/>
            <a:ext cx="1908000" cy="324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r>
              <a: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최근 </a:t>
            </a:r>
            <a:r>
              <a:rPr lang="en-US" altLang="ko-KR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r>
              <a: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개년 영업실적</a:t>
            </a:r>
          </a:p>
        </p:txBody>
      </p:sp>
      <p:graphicFrame>
        <p:nvGraphicFramePr>
          <p:cNvPr id="27" name="Group 5"/>
          <p:cNvGraphicFramePr>
            <a:graphicFrameLocks noGrp="1"/>
          </p:cNvGraphicFramePr>
          <p:nvPr/>
        </p:nvGraphicFramePr>
        <p:xfrm>
          <a:off x="357158" y="2062153"/>
          <a:ext cx="6286544" cy="2592000"/>
        </p:xfrm>
        <a:graphic>
          <a:graphicData uri="http://schemas.openxmlformats.org/drawingml/2006/table">
            <a:tbl>
              <a:tblPr/>
              <a:tblGrid>
                <a:gridCol w="955009"/>
                <a:gridCol w="955009"/>
                <a:gridCol w="1458842"/>
                <a:gridCol w="1458842"/>
                <a:gridCol w="1458842"/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   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본 급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12,800,000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12,800,000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23,434,000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    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89,973,000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97,948,000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87,983,000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929927" y="4947158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fontAlgn="base" latinLnBrk="1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단위</a:t>
            </a:r>
            <a:r>
              <a:rPr kumimoji="1"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:</a:t>
            </a:r>
            <a:r>
              <a:rPr kumimoji="1"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천원</a:t>
            </a:r>
            <a:r>
              <a:rPr kumimoji="1" lang="en-US" altLang="ko-KR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)</a:t>
            </a:r>
            <a:endParaRPr kumimoji="1" lang="ko-KR" altLang="en-US" sz="10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57158" y="4903966"/>
            <a:ext cx="1908000" cy="324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r>
              <a: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최근 </a:t>
            </a:r>
            <a:r>
              <a:rPr lang="en-US" altLang="ko-KR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r>
              <a:rPr lang="ko-KR" altLang="en-US" sz="11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개년 해당분야 실적</a:t>
            </a:r>
          </a:p>
        </p:txBody>
      </p:sp>
      <p:graphicFrame>
        <p:nvGraphicFramePr>
          <p:cNvPr id="31" name="Group 5"/>
          <p:cNvGraphicFramePr>
            <a:graphicFrameLocks noGrp="1"/>
          </p:cNvGraphicFramePr>
          <p:nvPr/>
        </p:nvGraphicFramePr>
        <p:xfrm>
          <a:off x="357158" y="5208768"/>
          <a:ext cx="6286544" cy="792000"/>
        </p:xfrm>
        <a:graphic>
          <a:graphicData uri="http://schemas.openxmlformats.org/drawingml/2006/table">
            <a:tbl>
              <a:tblPr/>
              <a:tblGrid>
                <a:gridCol w="1910018"/>
                <a:gridCol w="1458842"/>
                <a:gridCol w="1458842"/>
                <a:gridCol w="1458842"/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   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2009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실적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9,973,000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17,948,000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21,983,000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61"/>
          <p:cNvGrpSpPr/>
          <p:nvPr/>
        </p:nvGrpSpPr>
        <p:grpSpPr>
          <a:xfrm>
            <a:off x="6858016" y="2028815"/>
            <a:ext cx="1828786" cy="2628910"/>
            <a:chOff x="6858016" y="2028815"/>
            <a:chExt cx="1828786" cy="262891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6858016" y="2451820"/>
              <a:ext cx="1828786" cy="2205905"/>
            </a:xfrm>
            <a:prstGeom prst="roundRect">
              <a:avLst>
                <a:gd name="adj" fmla="val 2308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l" rtl="0" latinLnBrk="1">
                <a:buFont typeface="Arial" pitchFamily="34" charset="0"/>
                <a:buChar char="•"/>
                <a:defRPr/>
              </a:pPr>
              <a:endParaRPr lang="en-US" altLang="ko-KR" sz="8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6858016" y="2028815"/>
              <a:ext cx="1828786" cy="438151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r>
                <a:rPr lang="ko-KR" altLang="en-US" sz="105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회사채에 대한 </a:t>
              </a:r>
              <a:endParaRPr lang="en-US" altLang="ko-KR" sz="105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  <a:p>
              <a:pPr algn="ctr" rtl="0" latinLnBrk="1">
                <a:defRPr/>
              </a:pPr>
              <a:r>
                <a:rPr lang="ko-KR" altLang="en-US" sz="105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신용평가등급</a:t>
              </a:r>
            </a:p>
          </p:txBody>
        </p:sp>
        <p:sp>
          <p:nvSpPr>
            <p:cNvPr id="36" name="타원 35"/>
            <p:cNvSpPr/>
            <p:nvPr/>
          </p:nvSpPr>
          <p:spPr bwMode="auto">
            <a:xfrm flipV="1">
              <a:off x="7721610" y="2434510"/>
              <a:ext cx="76764" cy="681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직사각형 128"/>
            <p:cNvSpPr>
              <a:spLocks noChangeArrowheads="1"/>
            </p:cNvSpPr>
            <p:nvPr/>
          </p:nvSpPr>
          <p:spPr bwMode="auto">
            <a:xfrm>
              <a:off x="6858016" y="2515650"/>
              <a:ext cx="1828786" cy="324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srgbClr val="4A452A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A</a:t>
              </a:r>
              <a:endParaRPr lang="ko-KR" altLang="en-US" sz="1600" b="1" kern="1200" dirty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6858016" y="2888890"/>
              <a:ext cx="1828786" cy="438152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r>
                <a:rPr lang="ko-KR" altLang="en-US" sz="105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기업어음에 대한 </a:t>
              </a:r>
              <a:endParaRPr lang="en-US" altLang="ko-KR" sz="105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  <a:p>
              <a:pPr algn="ctr" rtl="0" latinLnBrk="1">
                <a:defRPr/>
              </a:pPr>
              <a:r>
                <a:rPr lang="ko-KR" altLang="en-US" sz="105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신용평가등급</a:t>
              </a:r>
            </a:p>
          </p:txBody>
        </p:sp>
        <p:sp>
          <p:nvSpPr>
            <p:cNvPr id="42" name="타원 41"/>
            <p:cNvSpPr/>
            <p:nvPr/>
          </p:nvSpPr>
          <p:spPr bwMode="auto">
            <a:xfrm flipV="1">
              <a:off x="7721610" y="3294586"/>
              <a:ext cx="76764" cy="68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직사각형 128"/>
            <p:cNvSpPr>
              <a:spLocks noChangeArrowheads="1"/>
            </p:cNvSpPr>
            <p:nvPr/>
          </p:nvSpPr>
          <p:spPr bwMode="auto">
            <a:xfrm>
              <a:off x="6858016" y="3375725"/>
              <a:ext cx="1828786" cy="324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srgbClr val="4A452A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A-</a:t>
              </a:r>
              <a:endParaRPr lang="ko-KR" altLang="en-US" sz="1600" b="1" kern="1200" dirty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6858016" y="3813877"/>
              <a:ext cx="1828786" cy="438151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r>
                <a:rPr lang="ko-KR" altLang="en-US" sz="105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경영상태 평가 적용율</a:t>
              </a:r>
            </a:p>
          </p:txBody>
        </p:sp>
        <p:sp>
          <p:nvSpPr>
            <p:cNvPr id="48" name="타원 47"/>
            <p:cNvSpPr/>
            <p:nvPr/>
          </p:nvSpPr>
          <p:spPr bwMode="auto">
            <a:xfrm flipV="1">
              <a:off x="7721610" y="4219573"/>
              <a:ext cx="76764" cy="6815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latinLnBrk="1">
                <a:defRPr/>
              </a:pPr>
              <a:endPara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9" name="직사각형 128"/>
            <p:cNvSpPr>
              <a:spLocks noChangeArrowheads="1"/>
            </p:cNvSpPr>
            <p:nvPr/>
          </p:nvSpPr>
          <p:spPr bwMode="auto">
            <a:xfrm>
              <a:off x="6858016" y="4300713"/>
              <a:ext cx="1828786" cy="324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 latinLnBrk="1"/>
              <a:r>
                <a:rPr lang="en-US" altLang="ko-KR" sz="1600" b="1" kern="1200" dirty="0">
                  <a:solidFill>
                    <a:srgbClr val="4A452A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94%</a:t>
              </a:r>
              <a:endParaRPr lang="ko-KR" altLang="en-US" sz="1600" b="1" kern="1200" dirty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 bwMode="auto">
          <a:xfrm>
            <a:off x="6858016" y="5600715"/>
            <a:ext cx="1828786" cy="396000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 rtl="0" latinLnBrk="1">
              <a:buFont typeface="Arial" pitchFamily="34" charset="0"/>
              <a:buChar char="•"/>
              <a:defRPr/>
            </a:pPr>
            <a:endParaRPr lang="en-US" altLang="ko-KR" sz="8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858016" y="5205464"/>
            <a:ext cx="1828786" cy="396000"/>
          </a:xfrm>
          <a:prstGeom prst="roundRect">
            <a:avLst>
              <a:gd name="adj" fmla="val 6508"/>
            </a:avLst>
          </a:prstGeom>
          <a:solidFill>
            <a:srgbClr val="C00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r>
              <a:rPr lang="en-US" altLang="ko-KR" sz="105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2009 </a:t>
            </a:r>
            <a:r>
              <a:rPr lang="en-US" altLang="ko-KR" sz="105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SI </a:t>
            </a:r>
            <a:r>
              <a:rPr lang="ko-KR" altLang="en-US" sz="105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분야 시장 점유율</a:t>
            </a:r>
          </a:p>
        </p:txBody>
      </p:sp>
      <p:sp>
        <p:nvSpPr>
          <p:cNvPr id="54" name="타원 53"/>
          <p:cNvSpPr/>
          <p:nvPr/>
        </p:nvSpPr>
        <p:spPr bwMode="auto">
          <a:xfrm flipV="1">
            <a:off x="7721610" y="5572140"/>
            <a:ext cx="76764" cy="711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latinLnBrk="1">
              <a:defRPr/>
            </a:pPr>
            <a:endParaRPr lang="ko-KR" altLang="en-US" sz="11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직사각형 128"/>
          <p:cNvSpPr>
            <a:spLocks noChangeArrowheads="1"/>
          </p:cNvSpPr>
          <p:nvPr/>
        </p:nvSpPr>
        <p:spPr bwMode="auto">
          <a:xfrm>
            <a:off x="6858016" y="5643578"/>
            <a:ext cx="18287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 latinLnBrk="1"/>
            <a:r>
              <a:rPr lang="en-US" altLang="ko-KR" sz="1600" b="1" kern="1200" dirty="0">
                <a:solidFill>
                  <a:srgbClr val="4A452A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46.3%</a:t>
            </a:r>
            <a:endParaRPr lang="ko-KR" altLang="en-US" sz="1600" b="1" kern="1200" dirty="0">
              <a:solidFill>
                <a:srgbClr val="4A452A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86</Words>
  <Application>Microsoft Office PowerPoint</Application>
  <PresentationFormat>화면 슬라이드 쇼(4:3)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32</cp:revision>
  <dcterms:created xsi:type="dcterms:W3CDTF">2009-04-21T07:02:37Z</dcterms:created>
  <dcterms:modified xsi:type="dcterms:W3CDTF">2009-08-20T04:36:01Z</dcterms:modified>
</cp:coreProperties>
</file>