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1.xlsx"/><Relationship Id="rId1" Type="http://schemas.openxmlformats.org/officeDocument/2006/relationships/image" Target="../media/image2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view3D>
      <c:rotX val="0"/>
      <c:rotY val="30"/>
      <c:depthPercent val="100"/>
      <c:perspective val="80"/>
    </c:view3D>
    <c:sideWall>
      <c:spPr>
        <a:ln>
          <a:solidFill>
            <a:schemeClr val="bg1">
              <a:lumMod val="85000"/>
            </a:schemeClr>
          </a:solidFill>
        </a:ln>
      </c:spPr>
    </c:sideWall>
    <c:backWall>
      <c:spPr>
        <a:ln>
          <a:solidFill>
            <a:schemeClr val="bg1">
              <a:lumMod val="85000"/>
            </a:schemeClr>
          </a:solidFill>
        </a:ln>
      </c:spPr>
    </c:backWall>
    <c:plotArea>
      <c:layout>
        <c:manualLayout>
          <c:layoutTarget val="inner"/>
          <c:xMode val="edge"/>
          <c:yMode val="edge"/>
          <c:x val="5.3758202099737584E-2"/>
          <c:y val="0"/>
          <c:w val="0.94624179790026242"/>
          <c:h val="1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New Order |Unit : Won|</c:v>
                </c:pt>
              </c:strCache>
            </c:strRef>
          </c:tx>
          <c:spPr>
            <a:ln>
              <a:solidFill>
                <a:schemeClr val="bg2">
                  <a:lumMod val="25000"/>
                </a:schemeClr>
              </a:solidFill>
            </a:ln>
          </c:spPr>
          <c:dPt>
            <c:idx val="0"/>
            <c:spPr>
              <a:noFill/>
              <a:ln w="25374">
                <a:solidFill>
                  <a:schemeClr val="bg2">
                    <a:lumMod val="25000"/>
                  </a:schemeClr>
                </a:solidFill>
              </a:ln>
              <a:effectLst>
                <a:outerShdw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spPr>
              <a:blipFill dpi="0" rotWithShape="1">
                <a:blip xmlns:r="http://schemas.openxmlformats.org/officeDocument/2006/relationships" r:embed="rId1">
                  <a:alphaModFix amt="46000"/>
                </a:blip>
                <a:srcRect/>
                <a:tile tx="0" ty="0" sx="100000" sy="100000" flip="none" algn="tl"/>
              </a:blipFill>
              <a:ln w="25374">
                <a:solidFill>
                  <a:schemeClr val="bg2">
                    <a:lumMod val="2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34889">
                <a:solidFill>
                  <a:schemeClr val="bg2">
                    <a:lumMod val="25000"/>
                  </a:schemeClr>
                </a:solidFill>
              </a:ln>
              <a:effectLst>
                <a:outerShdw blurRad="63500" dist="38100" sx="88000" sy="88000" algn="ctr" rotWithShape="0">
                  <a:prstClr val="black">
                    <a:alpha val="18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1.425732191700212E-2"/>
                  <c:y val="7.4529477898391386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1,565,000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2.1804636351108447E-2"/>
                  <c:y val="8.687290119809473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2,746,000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1.0795157563473465E-2"/>
                  <c:y val="9.590576149211464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3,970,000</a:t>
                    </a:r>
                    <a:endParaRPr lang="en-US" altLang="en-US" dirty="0"/>
                  </a:p>
                </c:rich>
              </c:tx>
              <c:showVal val="1"/>
            </c:dLbl>
            <c:spPr>
              <a:noFill/>
            </c:spPr>
            <c:txPr>
              <a:bodyPr rot="0"/>
              <a:lstStyle/>
              <a:p>
                <a:pPr>
                  <a:defRPr sz="1050" b="1">
                    <a:solidFill>
                      <a:schemeClr val="tx1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Constantia" pitchFamily="18" charset="0"/>
                  </a:defRPr>
                </a:pPr>
                <a:endParaRPr lang="ko-KR"/>
              </a:p>
            </c:txPr>
            <c:showVal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2465000000</c:v>
                </c:pt>
                <c:pt idx="1">
                  <c:v>3346000000</c:v>
                </c:pt>
                <c:pt idx="2">
                  <c:v>4970000000</c:v>
                </c:pt>
              </c:numCache>
            </c:numRef>
          </c:val>
        </c:ser>
        <c:dLbls>
          <c:showVal val="1"/>
        </c:dLbls>
        <c:gapWidth val="205"/>
        <c:gapDepth val="130"/>
        <c:shape val="box"/>
        <c:axId val="51508736"/>
        <c:axId val="51725440"/>
        <c:axId val="0"/>
      </c:bar3DChart>
      <c:catAx>
        <c:axId val="51508736"/>
        <c:scaling>
          <c:orientation val="minMax"/>
        </c:scaling>
        <c:delete val="1"/>
        <c:axPos val="b"/>
        <c:numFmt formatCode="General" sourceLinked="1"/>
        <c:tickLblPos val="nextTo"/>
        <c:crossAx val="51725440"/>
        <c:crosses val="autoZero"/>
        <c:auto val="1"/>
        <c:lblAlgn val="ctr"/>
        <c:lblOffset val="100"/>
      </c:catAx>
      <c:valAx>
        <c:axId val="517254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" sourceLinked="1"/>
        <c:tickLblPos val="nextTo"/>
        <c:crossAx val="51508736"/>
        <c:crossesAt val="1"/>
        <c:crossBetween val="between"/>
      </c:valAx>
      <c:spPr>
        <a:noFill/>
        <a:ln w="25387">
          <a:noFill/>
        </a:ln>
      </c:spPr>
    </c:plotArea>
    <c:plotVisOnly val="1"/>
    <c:dispBlanksAs val="gap"/>
  </c:chart>
  <c:spPr>
    <a:scene3d>
      <a:camera prst="orthographicFront"/>
      <a:lightRig rig="threePt" dir="t"/>
    </a:scene3d>
    <a:sp3d prstMaterial="legacyWireframe"/>
  </c:spPr>
  <c:txPr>
    <a:bodyPr/>
    <a:lstStyle/>
    <a:p>
      <a:pPr>
        <a:defRPr sz="1798"/>
      </a:pPr>
      <a:endParaRPr lang="ko-KR"/>
    </a:p>
  </c:txPr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0001" y="800082"/>
            <a:ext cx="8643998" cy="578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자유형 8"/>
          <p:cNvSpPr/>
          <p:nvPr userDrawn="1"/>
        </p:nvSpPr>
        <p:spPr>
          <a:xfrm flipV="1">
            <a:off x="257175" y="5575925"/>
            <a:ext cx="2966442" cy="10112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자유형 9"/>
          <p:cNvSpPr/>
          <p:nvPr userDrawn="1"/>
        </p:nvSpPr>
        <p:spPr>
          <a:xfrm flipV="1">
            <a:off x="254403" y="5426171"/>
            <a:ext cx="8022848" cy="1146101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 flipH="1" flipV="1">
            <a:off x="2212330" y="5000636"/>
            <a:ext cx="6674495" cy="15775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405707" y="571480"/>
            <a:ext cx="15811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I. COMPANY PROFILE</a:t>
            </a:r>
          </a:p>
        </p:txBody>
      </p:sp>
      <p:grpSp>
        <p:nvGrpSpPr>
          <p:cNvPr id="2" name="그룹 12"/>
          <p:cNvGrpSpPr/>
          <p:nvPr userDrawn="1"/>
        </p:nvGrpSpPr>
        <p:grpSpPr>
          <a:xfrm>
            <a:off x="247650" y="657188"/>
            <a:ext cx="2637546" cy="142894"/>
            <a:chOff x="-32" y="642918"/>
            <a:chExt cx="2885228" cy="142876"/>
          </a:xfrm>
        </p:grpSpPr>
        <p:sp>
          <p:nvSpPr>
            <p:cNvPr id="14" name="직사각형 13"/>
            <p:cNvSpPr/>
            <p:nvPr/>
          </p:nvSpPr>
          <p:spPr>
            <a:xfrm>
              <a:off x="-32" y="642918"/>
              <a:ext cx="720000" cy="142876"/>
            </a:xfrm>
            <a:prstGeom prst="rect">
              <a:avLst/>
            </a:prstGeom>
            <a:solidFill>
              <a:srgbClr val="00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3584" y="642918"/>
              <a:ext cx="720000" cy="142876"/>
            </a:xfrm>
            <a:prstGeom prst="rect">
              <a:avLst/>
            </a:prstGeom>
            <a:solidFill>
              <a:srgbClr val="4BB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7964" y="642918"/>
              <a:ext cx="720000" cy="142876"/>
            </a:xfrm>
            <a:prstGeom prst="rect">
              <a:avLst/>
            </a:prstGeom>
            <a:solidFill>
              <a:srgbClr val="9C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5196" y="642918"/>
              <a:ext cx="720000" cy="142876"/>
            </a:xfrm>
            <a:prstGeom prst="rect">
              <a:avLst/>
            </a:prstGeom>
            <a:solidFill>
              <a:srgbClr val="E4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52858" y="6676110"/>
            <a:ext cx="1340444" cy="110476"/>
          </a:xfrm>
          <a:prstGeom prst="rect">
            <a:avLst/>
          </a:prstGeom>
        </p:spPr>
      </p:pic>
      <p:sp>
        <p:nvSpPr>
          <p:cNvPr id="19" name="사다리꼴 18"/>
          <p:cNvSpPr/>
          <p:nvPr userDrawn="1"/>
        </p:nvSpPr>
        <p:spPr>
          <a:xfrm>
            <a:off x="2893207" y="6365788"/>
            <a:ext cx="3371880" cy="212608"/>
          </a:xfrm>
          <a:prstGeom prst="trapezoid">
            <a:avLst/>
          </a:prstGeom>
          <a:solidFill>
            <a:schemeClr val="bg1"/>
          </a:solidFill>
          <a:ln w="9525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45864" y="635022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65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26</a:t>
            </a:r>
            <a:endParaRPr lang="ko-KR" altLang="en-US" sz="1200" kern="1200" dirty="0">
              <a:solidFill>
                <a:prstClr val="white">
                  <a:lumMod val="65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2844" y="328591"/>
            <a:ext cx="205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1.5 </a:t>
            </a:r>
            <a:r>
              <a:rPr lang="ko-KR" altLang="en-US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재 무 현 황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4595" y="885807"/>
            <a:ext cx="8472247" cy="684000"/>
          </a:xfrm>
          <a:prstGeom prst="roundRect">
            <a:avLst>
              <a:gd name="adj" fmla="val 96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428596" y="938195"/>
            <a:ext cx="82868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최근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동안 평균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154%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매출 성장을 통해 신용평가 등급 회사채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기업어음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A-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등급을 받는 등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최고의 경영 건전성을 유지하고 있으며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본 프로젝트를 안정적으로 진행하는 근간이 됩니다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3996412" y="1818582"/>
            <a:ext cx="1743088" cy="2809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ko-KR" altLang="en-US" dirty="0" smtClean="0">
                <a:latin typeface="Constantia" pitchFamily="18" charset="0"/>
              </a:rPr>
              <a:t> 최근 </a:t>
            </a:r>
            <a:r>
              <a:rPr lang="en-US" altLang="ko-KR" dirty="0" smtClean="0">
                <a:latin typeface="Constantia" pitchFamily="18" charset="0"/>
              </a:rPr>
              <a:t>3</a:t>
            </a:r>
            <a:r>
              <a:rPr lang="ko-KR" altLang="en-US" dirty="0" smtClean="0">
                <a:latin typeface="Constantia" pitchFamily="18" charset="0"/>
              </a:rPr>
              <a:t>개년 영업실적</a:t>
            </a:r>
          </a:p>
        </p:txBody>
      </p:sp>
      <p:grpSp>
        <p:nvGrpSpPr>
          <p:cNvPr id="2" name="그룹 62"/>
          <p:cNvGrpSpPr/>
          <p:nvPr/>
        </p:nvGrpSpPr>
        <p:grpSpPr>
          <a:xfrm>
            <a:off x="-32" y="2618008"/>
            <a:ext cx="4071966" cy="3500462"/>
            <a:chOff x="214283" y="1714488"/>
            <a:chExt cx="4071966" cy="3500462"/>
          </a:xfrm>
        </p:grpSpPr>
        <p:graphicFrame>
          <p:nvGraphicFramePr>
            <p:cNvPr id="46" name="차트 45"/>
            <p:cNvGraphicFramePr>
              <a:graphicFrameLocks/>
            </p:cNvGraphicFramePr>
            <p:nvPr/>
          </p:nvGraphicFramePr>
          <p:xfrm>
            <a:off x="214283" y="1714488"/>
            <a:ext cx="4071966" cy="35004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직사각형 13"/>
            <p:cNvSpPr>
              <a:spLocks noChangeArrowheads="1"/>
            </p:cNvSpPr>
            <p:nvPr/>
          </p:nvSpPr>
          <p:spPr bwMode="auto">
            <a:xfrm>
              <a:off x="928662" y="4572008"/>
              <a:ext cx="5069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200" dirty="0" smtClean="0">
                  <a:latin typeface="Constantia" pitchFamily="18" charset="0"/>
                  <a:ea typeface="맑은 고딕" pitchFamily="50" charset="-127"/>
                </a:rPr>
                <a:t>2008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14"/>
            <p:cNvSpPr>
              <a:spLocks noChangeArrowheads="1"/>
            </p:cNvSpPr>
            <p:nvPr/>
          </p:nvSpPr>
          <p:spPr bwMode="auto">
            <a:xfrm>
              <a:off x="1714480" y="4714884"/>
              <a:ext cx="5100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200" dirty="0" smtClean="0">
                  <a:latin typeface="Constantia" pitchFamily="18" charset="0"/>
                  <a:ea typeface="맑은 고딕" pitchFamily="50" charset="-127"/>
                </a:rPr>
                <a:t>2009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15"/>
            <p:cNvSpPr>
              <a:spLocks noChangeArrowheads="1"/>
            </p:cNvSpPr>
            <p:nvPr/>
          </p:nvSpPr>
          <p:spPr bwMode="auto">
            <a:xfrm>
              <a:off x="2714612" y="4857760"/>
              <a:ext cx="4748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200" dirty="0" smtClean="0">
                  <a:latin typeface="Constantia" pitchFamily="18" charset="0"/>
                  <a:ea typeface="맑은 고딕" pitchFamily="50" charset="-127"/>
                </a:rPr>
                <a:t>2010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4" name="Group 5"/>
          <p:cNvGraphicFramePr>
            <a:graphicFrameLocks noGrp="1"/>
          </p:cNvGraphicFramePr>
          <p:nvPr/>
        </p:nvGraphicFramePr>
        <p:xfrm>
          <a:off x="4000496" y="2143116"/>
          <a:ext cx="4572032" cy="2592000"/>
        </p:xfrm>
        <a:graphic>
          <a:graphicData uri="http://schemas.openxmlformats.org/drawingml/2006/table">
            <a:tbl>
              <a:tblPr/>
              <a:tblGrid>
                <a:gridCol w="694552"/>
                <a:gridCol w="694552"/>
                <a:gridCol w="1060976"/>
                <a:gridCol w="1060976"/>
                <a:gridCol w="1060976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   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본 급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    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89,973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97,948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87,983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7565283" y="1898184"/>
            <a:ext cx="11256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en-US" altLang="en-US" sz="900" dirty="0" smtClean="0">
                <a:latin typeface="Constantia" pitchFamily="18" charset="0"/>
              </a:rPr>
              <a:t>|Unit : 1000 Won|</a:t>
            </a:r>
            <a:endParaRPr lang="en-US" altLang="en-US" sz="900" dirty="0">
              <a:latin typeface="Constantia" pitchFamily="18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1446" y="1825926"/>
            <a:ext cx="2930421" cy="2809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ko-KR" altLang="en-US" dirty="0" smtClean="0">
                <a:latin typeface="Constantia" pitchFamily="18" charset="0"/>
              </a:rPr>
              <a:t> 최근 </a:t>
            </a:r>
            <a:r>
              <a:rPr lang="en-US" altLang="ko-KR" dirty="0" smtClean="0">
                <a:latin typeface="Constantia" pitchFamily="18" charset="0"/>
              </a:rPr>
              <a:t>3</a:t>
            </a:r>
            <a:r>
              <a:rPr lang="ko-KR" altLang="en-US" dirty="0" smtClean="0">
                <a:latin typeface="Constantia" pitchFamily="18" charset="0"/>
              </a:rPr>
              <a:t>년 총 매출 증가추세</a:t>
            </a:r>
            <a:endParaRPr lang="en-US" altLang="en-US" dirty="0">
              <a:latin typeface="Constantia" pitchFamily="18" charset="0"/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1071538" y="2608490"/>
            <a:ext cx="1752606" cy="1943097"/>
            <a:chOff x="1071538" y="2857503"/>
            <a:chExt cx="1752606" cy="1943097"/>
          </a:xfrm>
        </p:grpSpPr>
        <p:grpSp>
          <p:nvGrpSpPr>
            <p:cNvPr id="4" name="그룹 98"/>
            <p:cNvGrpSpPr/>
            <p:nvPr/>
          </p:nvGrpSpPr>
          <p:grpSpPr>
            <a:xfrm>
              <a:off x="1117577" y="2928935"/>
              <a:ext cx="1679256" cy="1871665"/>
              <a:chOff x="1117577" y="2928935"/>
              <a:chExt cx="1679256" cy="1871665"/>
            </a:xfrm>
          </p:grpSpPr>
          <p:cxnSp>
            <p:nvCxnSpPr>
              <p:cNvPr id="89" name="직선 연결선 88"/>
              <p:cNvCxnSpPr/>
              <p:nvPr/>
            </p:nvCxnSpPr>
            <p:spPr>
              <a:xfrm rot="16200000" flipH="1">
                <a:off x="786595" y="4460412"/>
                <a:ext cx="671170" cy="92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rot="16200000" flipH="1">
                <a:off x="1535895" y="4071134"/>
                <a:ext cx="671170" cy="92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rot="16200000" flipH="1">
                <a:off x="2456645" y="3259917"/>
                <a:ext cx="671170" cy="92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91"/>
            <p:cNvGrpSpPr/>
            <p:nvPr/>
          </p:nvGrpSpPr>
          <p:grpSpPr>
            <a:xfrm>
              <a:off x="1071538" y="2857503"/>
              <a:ext cx="1752606" cy="1285877"/>
              <a:chOff x="1066779" y="2933700"/>
              <a:chExt cx="1752606" cy="1285877"/>
            </a:xfrm>
          </p:grpSpPr>
          <p:cxnSp>
            <p:nvCxnSpPr>
              <p:cNvPr id="93" name="직선 연결선 92"/>
              <p:cNvCxnSpPr/>
              <p:nvPr/>
            </p:nvCxnSpPr>
            <p:spPr>
              <a:xfrm flipV="1">
                <a:off x="1111250" y="3803650"/>
                <a:ext cx="742950" cy="3683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1847853" y="2947650"/>
                <a:ext cx="957582" cy="86235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80"/>
              <p:cNvGrpSpPr/>
              <p:nvPr/>
            </p:nvGrpSpPr>
            <p:grpSpPr>
              <a:xfrm>
                <a:off x="1066779" y="2933700"/>
                <a:ext cx="1752606" cy="1285877"/>
                <a:chOff x="1066779" y="2933700"/>
                <a:chExt cx="1752606" cy="1285877"/>
              </a:xfrm>
            </p:grpSpPr>
            <p:sp>
              <p:nvSpPr>
                <p:cNvPr id="96" name="타원 95"/>
                <p:cNvSpPr/>
                <p:nvPr/>
              </p:nvSpPr>
              <p:spPr>
                <a:xfrm>
                  <a:off x="1066779" y="4124321"/>
                  <a:ext cx="95256" cy="95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1809729" y="3752856"/>
                  <a:ext cx="95256" cy="95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2724129" y="2933700"/>
                  <a:ext cx="95256" cy="95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01" name="직사각형 100"/>
          <p:cNvSpPr/>
          <p:nvPr/>
        </p:nvSpPr>
        <p:spPr>
          <a:xfrm>
            <a:off x="564110" y="2624461"/>
            <a:ext cx="12218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</a:rPr>
              <a:t>평균 매출성장률</a:t>
            </a:r>
            <a:endParaRPr lang="ko-KR" altLang="en-US" sz="1100" b="1" dirty="0">
              <a:solidFill>
                <a:srgbClr val="4A4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7629" y="2738088"/>
            <a:ext cx="121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154%</a:t>
            </a:r>
            <a:endParaRPr lang="ko-KR" altLang="en-US" sz="3200" b="1" dirty="0">
              <a:solidFill>
                <a:srgbClr val="C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988248" y="4846256"/>
            <a:ext cx="2314592" cy="2809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ko-KR" altLang="en-US" dirty="0" smtClean="0">
                <a:latin typeface="Constantia" pitchFamily="18" charset="0"/>
              </a:rPr>
              <a:t> </a:t>
            </a:r>
            <a:r>
              <a:rPr lang="en-US" altLang="ko-KR" dirty="0" smtClean="0">
                <a:latin typeface="Constantia" pitchFamily="18" charset="0"/>
              </a:rPr>
              <a:t>2009 </a:t>
            </a:r>
            <a:r>
              <a:rPr lang="en-US" altLang="ko-KR" dirty="0" smtClean="0">
                <a:latin typeface="Constantia" pitchFamily="18" charset="0"/>
              </a:rPr>
              <a:t>SI </a:t>
            </a:r>
            <a:r>
              <a:rPr lang="ko-KR" altLang="en-US" dirty="0" smtClean="0">
                <a:latin typeface="Constantia" pitchFamily="18" charset="0"/>
              </a:rPr>
              <a:t>분야 시장점유율 국내 </a:t>
            </a:r>
            <a:r>
              <a:rPr lang="en-US" altLang="ko-KR" dirty="0" smtClean="0">
                <a:latin typeface="Constantia" pitchFamily="18" charset="0"/>
              </a:rPr>
              <a:t>1</a:t>
            </a:r>
            <a:r>
              <a:rPr lang="ko-KR" altLang="en-US" dirty="0" smtClean="0">
                <a:latin typeface="Constantia" pitchFamily="18" charset="0"/>
              </a:rPr>
              <a:t>위</a:t>
            </a:r>
          </a:p>
        </p:txBody>
      </p:sp>
      <p:grpSp>
        <p:nvGrpSpPr>
          <p:cNvPr id="7" name="그룹 148"/>
          <p:cNvGrpSpPr/>
          <p:nvPr/>
        </p:nvGrpSpPr>
        <p:grpSpPr>
          <a:xfrm>
            <a:off x="4612516" y="5190458"/>
            <a:ext cx="3388508" cy="1097792"/>
            <a:chOff x="3984538" y="5172400"/>
            <a:chExt cx="3048295" cy="987572"/>
          </a:xfrm>
        </p:grpSpPr>
        <p:grpSp>
          <p:nvGrpSpPr>
            <p:cNvPr id="8" name="그룹 147"/>
            <p:cNvGrpSpPr/>
            <p:nvPr/>
          </p:nvGrpSpPr>
          <p:grpSpPr>
            <a:xfrm>
              <a:off x="3984538" y="5172400"/>
              <a:ext cx="889197" cy="987572"/>
              <a:chOff x="3984538" y="5180564"/>
              <a:chExt cx="889197" cy="987572"/>
            </a:xfrm>
          </p:grpSpPr>
          <p:sp>
            <p:nvSpPr>
              <p:cNvPr id="129" name="원호 128"/>
              <p:cNvSpPr/>
              <p:nvPr/>
            </p:nvSpPr>
            <p:spPr>
              <a:xfrm>
                <a:off x="3984538" y="5278941"/>
                <a:ext cx="889197" cy="889195"/>
              </a:xfrm>
              <a:prstGeom prst="arc">
                <a:avLst>
                  <a:gd name="adj1" fmla="val 19565923"/>
                  <a:gd name="adj2" fmla="val 16512802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n w="38100">
                    <a:solidFill>
                      <a:srgbClr val="0070C0"/>
                    </a:solidFill>
                  </a:ln>
                </a:endParaRPr>
              </a:p>
            </p:txBody>
          </p:sp>
          <p:sp>
            <p:nvSpPr>
              <p:cNvPr id="134" name="원형 133"/>
              <p:cNvSpPr/>
              <p:nvPr/>
            </p:nvSpPr>
            <p:spPr>
              <a:xfrm>
                <a:off x="3984826" y="5279198"/>
                <a:ext cx="888682" cy="888681"/>
              </a:xfrm>
              <a:prstGeom prst="pie">
                <a:avLst>
                  <a:gd name="adj1" fmla="val 14078073"/>
                  <a:gd name="adj2" fmla="val 4263"/>
                </a:avLst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4460260" y="5180564"/>
                <a:ext cx="396587" cy="3965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4475131" y="5195435"/>
                <a:ext cx="366846" cy="3668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4244283" y="5725890"/>
                <a:ext cx="5437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4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31%</a:t>
                </a:r>
                <a:endParaRPr lang="ko-KR" altLang="en-US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452675" y="519547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05</a:t>
                </a:r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그룹 146"/>
            <p:cNvGrpSpPr/>
            <p:nvPr/>
          </p:nvGrpSpPr>
          <p:grpSpPr>
            <a:xfrm>
              <a:off x="5064087" y="5172400"/>
              <a:ext cx="889197" cy="987572"/>
              <a:chOff x="4936921" y="5180564"/>
              <a:chExt cx="889197" cy="987572"/>
            </a:xfrm>
          </p:grpSpPr>
          <p:sp>
            <p:nvSpPr>
              <p:cNvPr id="128" name="원호 127"/>
              <p:cNvSpPr/>
              <p:nvPr/>
            </p:nvSpPr>
            <p:spPr>
              <a:xfrm>
                <a:off x="4936921" y="5278941"/>
                <a:ext cx="889197" cy="889195"/>
              </a:xfrm>
              <a:prstGeom prst="arc">
                <a:avLst>
                  <a:gd name="adj1" fmla="val 19565923"/>
                  <a:gd name="adj2" fmla="val 16512802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n w="38100">
                    <a:solidFill>
                      <a:srgbClr val="0070C0"/>
                    </a:solidFill>
                  </a:ln>
                </a:endParaRPr>
              </a:p>
            </p:txBody>
          </p:sp>
          <p:sp>
            <p:nvSpPr>
              <p:cNvPr id="131" name="원형 130"/>
              <p:cNvSpPr/>
              <p:nvPr/>
            </p:nvSpPr>
            <p:spPr>
              <a:xfrm>
                <a:off x="4937209" y="5279198"/>
                <a:ext cx="888682" cy="888681"/>
              </a:xfrm>
              <a:prstGeom prst="pie">
                <a:avLst>
                  <a:gd name="adj1" fmla="val 12188769"/>
                  <a:gd name="adj2" fmla="val 4263"/>
                </a:avLst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5412643" y="5180564"/>
                <a:ext cx="396587" cy="3965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5427514" y="5195435"/>
                <a:ext cx="366846" cy="3668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172163" y="5725890"/>
                <a:ext cx="5437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4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43%</a:t>
                </a:r>
                <a:endParaRPr lang="ko-KR" altLang="en-US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395650" y="519547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06</a:t>
                </a:r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그룹 145"/>
            <p:cNvGrpSpPr/>
            <p:nvPr/>
          </p:nvGrpSpPr>
          <p:grpSpPr>
            <a:xfrm>
              <a:off x="6143636" y="5172400"/>
              <a:ext cx="889197" cy="987572"/>
              <a:chOff x="5976983" y="5180564"/>
              <a:chExt cx="889197" cy="987572"/>
            </a:xfrm>
          </p:grpSpPr>
          <p:sp>
            <p:nvSpPr>
              <p:cNvPr id="130" name="원호 129"/>
              <p:cNvSpPr/>
              <p:nvPr/>
            </p:nvSpPr>
            <p:spPr>
              <a:xfrm>
                <a:off x="5976983" y="5278941"/>
                <a:ext cx="889197" cy="889195"/>
              </a:xfrm>
              <a:prstGeom prst="arc">
                <a:avLst>
                  <a:gd name="adj1" fmla="val 19565923"/>
                  <a:gd name="adj2" fmla="val 16512802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n w="38100">
                    <a:solidFill>
                      <a:srgbClr val="0070C0"/>
                    </a:solidFill>
                  </a:ln>
                </a:endParaRPr>
              </a:p>
            </p:txBody>
          </p:sp>
          <p:sp>
            <p:nvSpPr>
              <p:cNvPr id="137" name="원형 136"/>
              <p:cNvSpPr/>
              <p:nvPr/>
            </p:nvSpPr>
            <p:spPr>
              <a:xfrm>
                <a:off x="5977271" y="5279198"/>
                <a:ext cx="888682" cy="888681"/>
              </a:xfrm>
              <a:prstGeom prst="pie">
                <a:avLst>
                  <a:gd name="adj1" fmla="val 8562466"/>
                  <a:gd name="adj2" fmla="val 4263"/>
                </a:avLst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6452705" y="5180564"/>
                <a:ext cx="396587" cy="3965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6467576" y="5195435"/>
                <a:ext cx="366846" cy="3668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308603" y="572589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4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63%</a:t>
                </a:r>
                <a:endParaRPr lang="ko-KR" altLang="en-US" sz="1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443400" y="519547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07</a:t>
                </a:r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0" name="직사각형 149"/>
          <p:cNvSpPr/>
          <p:nvPr/>
        </p:nvSpPr>
        <p:spPr>
          <a:xfrm>
            <a:off x="2550333" y="2357430"/>
            <a:ext cx="11256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050" b="1" i="0" u="none" strike="noStrike" kern="1200" baseline="0">
                <a:solidFill>
                  <a:prstClr val="black"/>
                </a:solidFill>
                <a:latin typeface="Constantia" pitchFamily="18" charset="0"/>
                <a:ea typeface="+mn-ea"/>
                <a:cs typeface="+mn-cs"/>
              </a:defRPr>
            </a:pPr>
            <a:r>
              <a:rPr lang="en-US" altLang="en-US" sz="900" dirty="0" smtClean="0">
                <a:latin typeface="Constantia" pitchFamily="18" charset="0"/>
              </a:rPr>
              <a:t>|Unit : 1000 Won|</a:t>
            </a:r>
            <a:endParaRPr lang="en-US" altLang="en-US" sz="9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2009-04-21T07:02:37Z</dcterms:created>
  <dcterms:modified xsi:type="dcterms:W3CDTF">2009-08-20T04:36:40Z</dcterms:modified>
</cp:coreProperties>
</file>