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50001" y="800082"/>
            <a:ext cx="8643998" cy="578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자유형 8"/>
          <p:cNvSpPr/>
          <p:nvPr userDrawn="1"/>
        </p:nvSpPr>
        <p:spPr>
          <a:xfrm flipV="1">
            <a:off x="257175" y="5575925"/>
            <a:ext cx="2966442" cy="101128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자유형 9"/>
          <p:cNvSpPr/>
          <p:nvPr userDrawn="1"/>
        </p:nvSpPr>
        <p:spPr>
          <a:xfrm flipV="1">
            <a:off x="254403" y="5426171"/>
            <a:ext cx="8022848" cy="1146101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 flipH="1" flipV="1">
            <a:off x="2212330" y="5000636"/>
            <a:ext cx="6674495" cy="157758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405707" y="571480"/>
            <a:ext cx="15811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50" kern="12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I. COMPANY PROFILE</a:t>
            </a:r>
          </a:p>
        </p:txBody>
      </p:sp>
      <p:grpSp>
        <p:nvGrpSpPr>
          <p:cNvPr id="2" name="그룹 12"/>
          <p:cNvGrpSpPr/>
          <p:nvPr userDrawn="1"/>
        </p:nvGrpSpPr>
        <p:grpSpPr>
          <a:xfrm>
            <a:off x="247650" y="657188"/>
            <a:ext cx="2637546" cy="142894"/>
            <a:chOff x="-32" y="642918"/>
            <a:chExt cx="2885228" cy="142876"/>
          </a:xfrm>
        </p:grpSpPr>
        <p:sp>
          <p:nvSpPr>
            <p:cNvPr id="14" name="직사각형 13"/>
            <p:cNvSpPr/>
            <p:nvPr/>
          </p:nvSpPr>
          <p:spPr>
            <a:xfrm>
              <a:off x="-32" y="642918"/>
              <a:ext cx="720000" cy="142876"/>
            </a:xfrm>
            <a:prstGeom prst="rect">
              <a:avLst/>
            </a:prstGeom>
            <a:solidFill>
              <a:srgbClr val="00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3584" y="642918"/>
              <a:ext cx="720000" cy="142876"/>
            </a:xfrm>
            <a:prstGeom prst="rect">
              <a:avLst/>
            </a:prstGeom>
            <a:solidFill>
              <a:srgbClr val="4BB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37964" y="642918"/>
              <a:ext cx="720000" cy="142876"/>
            </a:xfrm>
            <a:prstGeom prst="rect">
              <a:avLst/>
            </a:prstGeom>
            <a:solidFill>
              <a:srgbClr val="9CC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5196" y="642918"/>
              <a:ext cx="720000" cy="142876"/>
            </a:xfrm>
            <a:prstGeom prst="rect">
              <a:avLst/>
            </a:prstGeom>
            <a:solidFill>
              <a:srgbClr val="E4E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18" name="그림 17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52858" y="6676110"/>
            <a:ext cx="1340444" cy="110476"/>
          </a:xfrm>
          <a:prstGeom prst="rect">
            <a:avLst/>
          </a:prstGeom>
        </p:spPr>
      </p:pic>
      <p:sp>
        <p:nvSpPr>
          <p:cNvPr id="19" name="사다리꼴 18"/>
          <p:cNvSpPr/>
          <p:nvPr userDrawn="1"/>
        </p:nvSpPr>
        <p:spPr>
          <a:xfrm>
            <a:off x="2893207" y="6365788"/>
            <a:ext cx="3371880" cy="212608"/>
          </a:xfrm>
          <a:prstGeom prst="trapezoid">
            <a:avLst/>
          </a:prstGeom>
          <a:solidFill>
            <a:schemeClr val="bg1"/>
          </a:solidFill>
          <a:ln w="9525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45864" y="635022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prstClr val="white">
                    <a:lumMod val="65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26</a:t>
            </a:r>
            <a:endParaRPr lang="ko-KR" altLang="en-US" sz="1200" kern="1200" dirty="0">
              <a:solidFill>
                <a:prstClr val="white">
                  <a:lumMod val="65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42844" y="328591"/>
            <a:ext cx="205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0099DA"/>
                </a:solidFill>
                <a:latin typeface="HY동녘M" pitchFamily="18" charset="-127"/>
                <a:ea typeface="HY동녘M" pitchFamily="18" charset="-127"/>
                <a:cs typeface="+mn-cs"/>
              </a:rPr>
              <a:t>1.5 </a:t>
            </a:r>
            <a:r>
              <a:rPr lang="ko-KR" altLang="en-US" sz="1600" kern="1200" dirty="0">
                <a:solidFill>
                  <a:srgbClr val="0099DA"/>
                </a:solidFill>
                <a:latin typeface="HY동녘M" pitchFamily="18" charset="-127"/>
                <a:ea typeface="HY동녘M" pitchFamily="18" charset="-127"/>
                <a:cs typeface="+mn-cs"/>
              </a:rPr>
              <a:t>재 무 현 황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4595" y="885807"/>
            <a:ext cx="8472247" cy="684000"/>
          </a:xfrm>
          <a:prstGeom prst="roundRect">
            <a:avLst>
              <a:gd name="adj" fmla="val 963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en-US" altLang="ko-KR" sz="1000" kern="1200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428596" y="938195"/>
            <a:ext cx="82868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rtl="0" latinLnBrk="1">
              <a:lnSpc>
                <a:spcPct val="1500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본사는 최근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동안 평균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154%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매출 성장을 통해 신용평가 등급 회사채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A,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기업어음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A-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등급을 받는 등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algn="ctr" rtl="0" latinLnBrk="1">
              <a:lnSpc>
                <a:spcPct val="1500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최고의 경영 건전성을 유지하고 있으며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이는 본 프로젝트를 안정적으로 진행하는 근간이 됩니다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roup 5"/>
          <p:cNvGraphicFramePr>
            <a:graphicFrameLocks noGrp="1"/>
          </p:cNvGraphicFramePr>
          <p:nvPr/>
        </p:nvGraphicFramePr>
        <p:xfrm>
          <a:off x="500034" y="4803804"/>
          <a:ext cx="6105918" cy="1296000"/>
        </p:xfrm>
        <a:graphic>
          <a:graphicData uri="http://schemas.openxmlformats.org/drawingml/2006/table">
            <a:tbl>
              <a:tblPr/>
              <a:tblGrid>
                <a:gridCol w="684000"/>
                <a:gridCol w="684000"/>
                <a:gridCol w="1579306"/>
                <a:gridCol w="1579306"/>
                <a:gridCol w="1579306"/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본 급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매출액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12,875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18,159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24,089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합    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89,973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97,948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87,983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3703548" y="2383775"/>
            <a:ext cx="11256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050" b="1" i="0" u="none" strike="noStrike" kern="1200" baseline="0">
                <a:solidFill>
                  <a:prstClr val="black"/>
                </a:solidFill>
                <a:latin typeface="Constantia" pitchFamily="18" charset="0"/>
                <a:ea typeface="+mn-ea"/>
                <a:cs typeface="+mn-cs"/>
              </a:defRPr>
            </a:pPr>
            <a:r>
              <a:rPr lang="en-US" altLang="en-US" sz="900" dirty="0" smtClean="0">
                <a:latin typeface="Constantia" pitchFamily="18" charset="0"/>
              </a:rPr>
              <a:t>|Unit : 1000 Won|</a:t>
            </a:r>
            <a:endParaRPr lang="en-US" altLang="en-US" sz="900" dirty="0">
              <a:latin typeface="Constantia" pitchFamily="18" charset="0"/>
            </a:endParaRPr>
          </a:p>
        </p:txBody>
      </p:sp>
      <p:grpSp>
        <p:nvGrpSpPr>
          <p:cNvPr id="2" name="그룹 81"/>
          <p:cNvGrpSpPr/>
          <p:nvPr/>
        </p:nvGrpSpPr>
        <p:grpSpPr>
          <a:xfrm>
            <a:off x="1876406" y="2462096"/>
            <a:ext cx="4727155" cy="2397271"/>
            <a:chOff x="2306395" y="1522270"/>
            <a:chExt cx="4727155" cy="2397271"/>
          </a:xfrm>
        </p:grpSpPr>
        <p:grpSp>
          <p:nvGrpSpPr>
            <p:cNvPr id="3" name="그룹 50"/>
            <p:cNvGrpSpPr/>
            <p:nvPr/>
          </p:nvGrpSpPr>
          <p:grpSpPr>
            <a:xfrm>
              <a:off x="2306395" y="3022127"/>
              <a:ext cx="1574380" cy="830709"/>
              <a:chOff x="1163395" y="6879771"/>
              <a:chExt cx="1574380" cy="830709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2" name="한쪽 모서리가 잘린 사각형 51"/>
              <p:cNvSpPr/>
              <p:nvPr/>
            </p:nvSpPr>
            <p:spPr>
              <a:xfrm>
                <a:off x="1194709" y="6879771"/>
                <a:ext cx="1543066" cy="771524"/>
              </a:xfrm>
              <a:prstGeom prst="snip1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한쪽 모서리가 잘린 사각형 52"/>
              <p:cNvSpPr/>
              <p:nvPr/>
            </p:nvSpPr>
            <p:spPr>
              <a:xfrm>
                <a:off x="1163395" y="6938956"/>
                <a:ext cx="1543066" cy="771524"/>
              </a:xfrm>
              <a:prstGeom prst="snip1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80"/>
            <p:cNvGrpSpPr/>
            <p:nvPr/>
          </p:nvGrpSpPr>
          <p:grpSpPr>
            <a:xfrm>
              <a:off x="2421102" y="1522270"/>
              <a:ext cx="4612448" cy="2397271"/>
              <a:chOff x="2421102" y="1522270"/>
              <a:chExt cx="4612448" cy="2397271"/>
            </a:xfrm>
          </p:grpSpPr>
          <p:grpSp>
            <p:nvGrpSpPr>
              <p:cNvPr id="5" name="그룹 56"/>
              <p:cNvGrpSpPr/>
              <p:nvPr/>
            </p:nvGrpSpPr>
            <p:grpSpPr>
              <a:xfrm>
                <a:off x="5448284" y="1532568"/>
                <a:ext cx="1585266" cy="2320269"/>
                <a:chOff x="4305284" y="5390212"/>
                <a:chExt cx="1585266" cy="2320269"/>
              </a:xfrm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sp>
              <p:nvSpPr>
                <p:cNvPr id="58" name="한쪽 모서리가 잘린 사각형 57"/>
                <p:cNvSpPr/>
                <p:nvPr/>
              </p:nvSpPr>
              <p:spPr>
                <a:xfrm>
                  <a:off x="4347484" y="5390212"/>
                  <a:ext cx="1543066" cy="2261084"/>
                </a:xfrm>
                <a:prstGeom prst="snip1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한쪽 모서리가 잘린 사각형 58"/>
                <p:cNvSpPr/>
                <p:nvPr/>
              </p:nvSpPr>
              <p:spPr>
                <a:xfrm>
                  <a:off x="4305284" y="5449397"/>
                  <a:ext cx="1543066" cy="2261084"/>
                </a:xfrm>
                <a:prstGeom prst="snip1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79"/>
              <p:cNvGrpSpPr/>
              <p:nvPr/>
            </p:nvGrpSpPr>
            <p:grpSpPr>
              <a:xfrm>
                <a:off x="2421102" y="1522270"/>
                <a:ext cx="4453407" cy="2397271"/>
                <a:chOff x="2421102" y="1522270"/>
                <a:chExt cx="4453407" cy="2397271"/>
              </a:xfrm>
            </p:grpSpPr>
            <p:grpSp>
              <p:nvGrpSpPr>
                <p:cNvPr id="7" name="그룹 78"/>
                <p:cNvGrpSpPr/>
                <p:nvPr/>
              </p:nvGrpSpPr>
              <p:grpSpPr>
                <a:xfrm>
                  <a:off x="2421102" y="1522270"/>
                  <a:ext cx="3751109" cy="2330566"/>
                  <a:chOff x="2421102" y="1522270"/>
                  <a:chExt cx="3751109" cy="2330566"/>
                </a:xfrm>
              </p:grpSpPr>
              <p:grpSp>
                <p:nvGrpSpPr>
                  <p:cNvPr id="8" name="그룹 53"/>
                  <p:cNvGrpSpPr/>
                  <p:nvPr/>
                </p:nvGrpSpPr>
                <p:grpSpPr>
                  <a:xfrm>
                    <a:off x="3876659" y="2450623"/>
                    <a:ext cx="1585266" cy="1402213"/>
                    <a:chOff x="2733659" y="6308267"/>
                    <a:chExt cx="1585266" cy="1402213"/>
                  </a:xfrm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</p:grpSpPr>
                <p:sp>
                  <p:nvSpPr>
                    <p:cNvPr id="55" name="한쪽 모서리가 잘린 사각형 54"/>
                    <p:cNvSpPr/>
                    <p:nvPr/>
                  </p:nvSpPr>
                  <p:spPr>
                    <a:xfrm>
                      <a:off x="2775859" y="6308267"/>
                      <a:ext cx="1543066" cy="1343028"/>
                    </a:xfrm>
                    <a:prstGeom prst="snip1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" name="한쪽 모서리가 잘린 사각형 55"/>
                    <p:cNvSpPr/>
                    <p:nvPr/>
                  </p:nvSpPr>
                  <p:spPr>
                    <a:xfrm>
                      <a:off x="2733659" y="6367452"/>
                      <a:ext cx="1543066" cy="1343028"/>
                    </a:xfrm>
                    <a:prstGeom prst="snip1Rect">
                      <a:avLst/>
                    </a:prstGeom>
                    <a:solidFill>
                      <a:srgbClr val="CCD55D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9" name="그룹 27"/>
                  <p:cNvGrpSpPr/>
                  <p:nvPr/>
                </p:nvGrpSpPr>
                <p:grpSpPr>
                  <a:xfrm>
                    <a:off x="2421102" y="1522270"/>
                    <a:ext cx="3751109" cy="1742401"/>
                    <a:chOff x="1116154" y="1820714"/>
                    <a:chExt cx="3751109" cy="1742401"/>
                  </a:xfrm>
                </p:grpSpPr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116154" y="3286116"/>
                      <a:ext cx="6078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b="1" i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12,875</a:t>
                      </a:r>
                      <a:endParaRPr lang="ko-KR" altLang="en-US" sz="1200" b="1" i="1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702056" y="2733662"/>
                      <a:ext cx="6078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b="1" i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18,159</a:t>
                      </a:r>
                      <a:endParaRPr lang="ko-KR" altLang="en-US" sz="1200" b="1" i="1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259404" y="1820714"/>
                      <a:ext cx="6078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b="1" i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24,089</a:t>
                      </a:r>
                      <a:endParaRPr lang="ko-KR" altLang="en-US" sz="1200" b="1" i="1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" name="그룹 28"/>
                <p:cNvGrpSpPr/>
                <p:nvPr/>
              </p:nvGrpSpPr>
              <p:grpSpPr>
                <a:xfrm>
                  <a:off x="3233728" y="3519431"/>
                  <a:ext cx="3640781" cy="400110"/>
                  <a:chOff x="2202684" y="3681349"/>
                  <a:chExt cx="3640781" cy="40011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202684" y="3681349"/>
                    <a:ext cx="540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b="1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‘</a:t>
                    </a:r>
                    <a:r>
                      <a:rPr lang="en-US" altLang="ko-KR" sz="2000" b="1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08</a:t>
                    </a:r>
                    <a:endParaRPr lang="ko-KR" altLang="en-US" sz="2000" b="1" dirty="0">
                      <a:latin typeface="Times New Roman" pitchFamily="18" charset="0"/>
                      <a:ea typeface="+mn-ea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745734" y="3681349"/>
                    <a:ext cx="540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b="1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‘</a:t>
                    </a:r>
                    <a:r>
                      <a:rPr lang="en-US" altLang="ko-KR" sz="2000" b="1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09</a:t>
                    </a:r>
                    <a:endParaRPr lang="ko-KR" altLang="en-US" sz="2000" b="1" dirty="0">
                      <a:latin typeface="Times New Roman" pitchFamily="18" charset="0"/>
                      <a:ea typeface="+mn-ea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5317359" y="3681349"/>
                    <a:ext cx="52610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b="1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rPr>
                      <a:t>‘10</a:t>
                    </a:r>
                    <a:endParaRPr lang="ko-KR" altLang="en-US" sz="2000" b="1" dirty="0">
                      <a:latin typeface="Times New Roman" pitchFamily="18" charset="0"/>
                      <a:ea typeface="+mn-ea"/>
                      <a:cs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84" name="직사각형 83"/>
          <p:cNvSpPr/>
          <p:nvPr/>
        </p:nvSpPr>
        <p:spPr>
          <a:xfrm>
            <a:off x="6738953" y="1671625"/>
            <a:ext cx="12218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4A452A"/>
                </a:solidFill>
                <a:latin typeface="맑은 고딕" pitchFamily="50" charset="-127"/>
                <a:ea typeface="맑은 고딕" pitchFamily="50" charset="-127"/>
              </a:rPr>
              <a:t>평균 매출성장률</a:t>
            </a:r>
            <a:endParaRPr lang="ko-KR" altLang="en-US" sz="1100" b="1" dirty="0">
              <a:solidFill>
                <a:srgbClr val="4A452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461952" y="1795451"/>
            <a:ext cx="121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154%</a:t>
            </a:r>
            <a:endParaRPr lang="ko-KR" altLang="en-US" sz="3200" b="1" dirty="0">
              <a:solidFill>
                <a:srgbClr val="C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1" name="그룹 85"/>
          <p:cNvGrpSpPr/>
          <p:nvPr/>
        </p:nvGrpSpPr>
        <p:grpSpPr>
          <a:xfrm>
            <a:off x="6858016" y="2428868"/>
            <a:ext cx="1828786" cy="2628910"/>
            <a:chOff x="6858016" y="2028815"/>
            <a:chExt cx="1828786" cy="2628910"/>
          </a:xfrm>
        </p:grpSpPr>
        <p:sp>
          <p:nvSpPr>
            <p:cNvPr id="87" name="모서리가 둥근 직사각형 86"/>
            <p:cNvSpPr/>
            <p:nvPr/>
          </p:nvSpPr>
          <p:spPr bwMode="auto">
            <a:xfrm>
              <a:off x="6858016" y="2451820"/>
              <a:ext cx="1828786" cy="2205905"/>
            </a:xfrm>
            <a:prstGeom prst="roundRect">
              <a:avLst>
                <a:gd name="adj" fmla="val 2308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endParaRPr kumimoji="0" lang="en-US" altLang="ko-KR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 bwMode="auto">
            <a:xfrm>
              <a:off x="6858016" y="2028815"/>
              <a:ext cx="1828786" cy="438151"/>
            </a:xfrm>
            <a:prstGeom prst="roundRect">
              <a:avLst>
                <a:gd name="adj" fmla="val 650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b="1" dirty="0">
                  <a:solidFill>
                    <a:schemeClr val="tx1"/>
                  </a:solidFill>
                </a:rPr>
                <a:t>회사채에 대한 </a:t>
              </a:r>
              <a:endParaRPr kumimoji="0" lang="en-US" altLang="ko-KR" sz="105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b="1" dirty="0">
                  <a:solidFill>
                    <a:schemeClr val="tx1"/>
                  </a:solidFill>
                </a:rPr>
                <a:t>신용평가등급</a:t>
              </a:r>
            </a:p>
          </p:txBody>
        </p:sp>
        <p:sp>
          <p:nvSpPr>
            <p:cNvPr id="92" name="타원 91"/>
            <p:cNvSpPr/>
            <p:nvPr/>
          </p:nvSpPr>
          <p:spPr bwMode="auto">
            <a:xfrm flipV="1">
              <a:off x="7721610" y="2434510"/>
              <a:ext cx="76764" cy="681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dirty="0"/>
            </a:p>
          </p:txBody>
        </p:sp>
        <p:sp>
          <p:nvSpPr>
            <p:cNvPr id="95" name="직사각형 128"/>
            <p:cNvSpPr>
              <a:spLocks noChangeArrowheads="1"/>
            </p:cNvSpPr>
            <p:nvPr/>
          </p:nvSpPr>
          <p:spPr bwMode="auto">
            <a:xfrm>
              <a:off x="6858016" y="2515650"/>
              <a:ext cx="18287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ko-KR" sz="16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 bwMode="auto">
            <a:xfrm>
              <a:off x="6858016" y="2888890"/>
              <a:ext cx="1828786" cy="438152"/>
            </a:xfrm>
            <a:prstGeom prst="roundRect">
              <a:avLst>
                <a:gd name="adj" fmla="val 650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b="1" dirty="0">
                  <a:solidFill>
                    <a:schemeClr val="tx1"/>
                  </a:solidFill>
                </a:rPr>
                <a:t>기업어음에 대한 </a:t>
              </a:r>
              <a:endParaRPr kumimoji="0" lang="en-US" altLang="ko-KR" sz="105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b="1" dirty="0">
                  <a:solidFill>
                    <a:schemeClr val="tx1"/>
                  </a:solidFill>
                </a:rPr>
                <a:t>신용평가등급</a:t>
              </a:r>
            </a:p>
          </p:txBody>
        </p:sp>
        <p:sp>
          <p:nvSpPr>
            <p:cNvPr id="100" name="타원 99"/>
            <p:cNvSpPr/>
            <p:nvPr/>
          </p:nvSpPr>
          <p:spPr bwMode="auto">
            <a:xfrm flipV="1">
              <a:off x="7721610" y="3294586"/>
              <a:ext cx="76764" cy="681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dirty="0"/>
            </a:p>
          </p:txBody>
        </p:sp>
        <p:sp>
          <p:nvSpPr>
            <p:cNvPr id="103" name="직사각형 128"/>
            <p:cNvSpPr>
              <a:spLocks noChangeArrowheads="1"/>
            </p:cNvSpPr>
            <p:nvPr/>
          </p:nvSpPr>
          <p:spPr bwMode="auto">
            <a:xfrm>
              <a:off x="6858016" y="3375725"/>
              <a:ext cx="18287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ko-KR" sz="16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A-</a:t>
              </a:r>
              <a:endParaRPr kumimoji="0" lang="ko-KR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 bwMode="auto">
            <a:xfrm>
              <a:off x="6858016" y="3813877"/>
              <a:ext cx="1828786" cy="438151"/>
            </a:xfrm>
            <a:prstGeom prst="roundRect">
              <a:avLst>
                <a:gd name="adj" fmla="val 650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b="1" dirty="0">
                  <a:solidFill>
                    <a:schemeClr val="tx1"/>
                  </a:solidFill>
                </a:rPr>
                <a:t>경영상태 평가 적용율</a:t>
              </a:r>
            </a:p>
          </p:txBody>
        </p:sp>
        <p:sp>
          <p:nvSpPr>
            <p:cNvPr id="105" name="타원 104"/>
            <p:cNvSpPr/>
            <p:nvPr/>
          </p:nvSpPr>
          <p:spPr bwMode="auto">
            <a:xfrm flipV="1">
              <a:off x="7721610" y="4219573"/>
              <a:ext cx="76764" cy="681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dirty="0"/>
            </a:p>
          </p:txBody>
        </p:sp>
        <p:sp>
          <p:nvSpPr>
            <p:cNvPr id="106" name="직사각형 128"/>
            <p:cNvSpPr>
              <a:spLocks noChangeArrowheads="1"/>
            </p:cNvSpPr>
            <p:nvPr/>
          </p:nvSpPr>
          <p:spPr bwMode="auto">
            <a:xfrm>
              <a:off x="6858016" y="4300713"/>
              <a:ext cx="18287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ko-KR" sz="16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94%</a:t>
              </a:r>
              <a:endParaRPr kumimoji="0" lang="ko-KR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8" name="모서리가 둥근 직사각형 107"/>
          <p:cNvSpPr/>
          <p:nvPr/>
        </p:nvSpPr>
        <p:spPr bwMode="auto">
          <a:xfrm>
            <a:off x="6858016" y="5719731"/>
            <a:ext cx="1828786" cy="396000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6858016" y="5324480"/>
            <a:ext cx="1828786" cy="396000"/>
          </a:xfrm>
          <a:prstGeom prst="roundRect">
            <a:avLst>
              <a:gd name="adj" fmla="val 6508"/>
            </a:avLst>
          </a:prstGeom>
          <a:solidFill>
            <a:srgbClr val="C0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 smtClean="0">
                <a:solidFill>
                  <a:schemeClr val="bg1"/>
                </a:solidFill>
              </a:rPr>
              <a:t>2009 </a:t>
            </a:r>
            <a:r>
              <a:rPr kumimoji="0" lang="en-US" altLang="ko-KR" sz="1050" b="1" dirty="0" smtClean="0">
                <a:solidFill>
                  <a:schemeClr val="bg1"/>
                </a:solidFill>
              </a:rPr>
              <a:t>SI </a:t>
            </a:r>
            <a:r>
              <a:rPr kumimoji="0" lang="ko-KR" altLang="en-US" sz="1050" b="1" dirty="0" smtClean="0">
                <a:solidFill>
                  <a:schemeClr val="bg1"/>
                </a:solidFill>
              </a:rPr>
              <a:t>분야 시장 점유율</a:t>
            </a:r>
            <a:endParaRPr kumimoji="0"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 bwMode="auto">
          <a:xfrm flipV="1">
            <a:off x="7721610" y="5691156"/>
            <a:ext cx="76764" cy="711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/>
          </a:p>
        </p:txBody>
      </p:sp>
      <p:sp>
        <p:nvSpPr>
          <p:cNvPr id="111" name="직사각형 128"/>
          <p:cNvSpPr>
            <a:spLocks noChangeArrowheads="1"/>
          </p:cNvSpPr>
          <p:nvPr/>
        </p:nvSpPr>
        <p:spPr bwMode="auto">
          <a:xfrm>
            <a:off x="6858016" y="5762594"/>
            <a:ext cx="18287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sz="1600" b="1" dirty="0" smtClean="0">
                <a:solidFill>
                  <a:srgbClr val="4A452A"/>
                </a:solidFill>
                <a:latin typeface="맑은 고딕" pitchFamily="50" charset="-127"/>
                <a:ea typeface="맑은 고딕" pitchFamily="50" charset="-127"/>
              </a:rPr>
              <a:t>46.3%</a:t>
            </a:r>
            <a:endParaRPr kumimoji="0" lang="ko-KR" altLang="en-US" sz="1600" b="1" dirty="0">
              <a:solidFill>
                <a:srgbClr val="4A452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21"/>
          <p:cNvGrpSpPr/>
          <p:nvPr/>
        </p:nvGrpSpPr>
        <p:grpSpPr>
          <a:xfrm>
            <a:off x="500034" y="2071678"/>
            <a:ext cx="6357982" cy="2643205"/>
            <a:chOff x="500034" y="2071678"/>
            <a:chExt cx="6357982" cy="2643205"/>
          </a:xfrm>
        </p:grpSpPr>
        <p:grpSp>
          <p:nvGrpSpPr>
            <p:cNvPr id="13" name="그룹 120"/>
            <p:cNvGrpSpPr/>
            <p:nvPr/>
          </p:nvGrpSpPr>
          <p:grpSpPr>
            <a:xfrm>
              <a:off x="500034" y="2071678"/>
              <a:ext cx="6357982" cy="2643205"/>
              <a:chOff x="500034" y="2071678"/>
              <a:chExt cx="6357982" cy="2643205"/>
            </a:xfrm>
          </p:grpSpPr>
          <p:cxnSp>
            <p:nvCxnSpPr>
              <p:cNvPr id="112" name="꺾인 연결선 111"/>
              <p:cNvCxnSpPr/>
              <p:nvPr/>
            </p:nvCxnSpPr>
            <p:spPr>
              <a:xfrm rot="10800000" flipV="1">
                <a:off x="500034" y="3800828"/>
                <a:ext cx="2723982" cy="914055"/>
              </a:xfrm>
              <a:prstGeom prst="bentConnector3">
                <a:avLst>
                  <a:gd name="adj1" fmla="val 54196"/>
                </a:avLst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꺾인 연결선 112"/>
              <p:cNvCxnSpPr/>
              <p:nvPr/>
            </p:nvCxnSpPr>
            <p:spPr>
              <a:xfrm rot="10800000" flipV="1">
                <a:off x="3214678" y="2071678"/>
                <a:ext cx="3643338" cy="1143008"/>
              </a:xfrm>
              <a:prstGeom prst="bentConnector3">
                <a:avLst>
                  <a:gd name="adj1" fmla="val 56274"/>
                </a:avLst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연결선 113"/>
            <p:cNvCxnSpPr/>
            <p:nvPr/>
          </p:nvCxnSpPr>
          <p:spPr>
            <a:xfrm rot="5400000">
              <a:off x="2918016" y="3506952"/>
              <a:ext cx="612000" cy="137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모서리가 둥근 직사각형 122"/>
          <p:cNvSpPr/>
          <p:nvPr/>
        </p:nvSpPr>
        <p:spPr>
          <a:xfrm>
            <a:off x="1785918" y="2071678"/>
            <a:ext cx="2930421" cy="3064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 sz="1050" b="1" i="0" u="none" strike="noStrike" kern="1200" baseline="0">
                <a:solidFill>
                  <a:prstClr val="black"/>
                </a:solidFill>
                <a:latin typeface="Constantia" pitchFamily="18" charset="0"/>
                <a:ea typeface="+mn-ea"/>
                <a:cs typeface="+mn-cs"/>
              </a:defRPr>
            </a:pPr>
            <a:r>
              <a:rPr lang="ko-KR" altLang="en-US" sz="1200" dirty="0" smtClean="0">
                <a:latin typeface="Constantia" pitchFamily="18" charset="0"/>
              </a:rPr>
              <a:t> 최근 </a:t>
            </a:r>
            <a:r>
              <a:rPr lang="en-US" altLang="ko-KR" sz="1200" dirty="0" smtClean="0">
                <a:latin typeface="Constantia" pitchFamily="18" charset="0"/>
              </a:rPr>
              <a:t>3</a:t>
            </a:r>
            <a:r>
              <a:rPr lang="ko-KR" altLang="en-US" sz="1200" dirty="0" smtClean="0">
                <a:latin typeface="Constantia" pitchFamily="18" charset="0"/>
              </a:rPr>
              <a:t>년 총 매출 증가추세</a:t>
            </a:r>
            <a:endParaRPr lang="en-US" altLang="en-US" sz="1200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34</cp:revision>
  <dcterms:created xsi:type="dcterms:W3CDTF">2009-04-21T07:02:37Z</dcterms:created>
  <dcterms:modified xsi:type="dcterms:W3CDTF">2009-08-20T04:39:27Z</dcterms:modified>
</cp:coreProperties>
</file>