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50001" y="800082"/>
            <a:ext cx="8643998" cy="578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자유형 8"/>
          <p:cNvSpPr/>
          <p:nvPr userDrawn="1"/>
        </p:nvSpPr>
        <p:spPr>
          <a:xfrm flipV="1">
            <a:off x="257175" y="5575925"/>
            <a:ext cx="2966442" cy="101128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자유형 9"/>
          <p:cNvSpPr/>
          <p:nvPr userDrawn="1"/>
        </p:nvSpPr>
        <p:spPr>
          <a:xfrm flipV="1">
            <a:off x="254403" y="5426171"/>
            <a:ext cx="8022848" cy="1146101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 flipH="1" flipV="1">
            <a:off x="2212330" y="5000636"/>
            <a:ext cx="6674495" cy="157758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405707" y="571480"/>
            <a:ext cx="15811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50" kern="12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I. COMPANY PROFILE</a:t>
            </a:r>
          </a:p>
        </p:txBody>
      </p:sp>
      <p:grpSp>
        <p:nvGrpSpPr>
          <p:cNvPr id="2" name="그룹 12"/>
          <p:cNvGrpSpPr/>
          <p:nvPr userDrawn="1"/>
        </p:nvGrpSpPr>
        <p:grpSpPr>
          <a:xfrm>
            <a:off x="247650" y="657188"/>
            <a:ext cx="2637546" cy="142894"/>
            <a:chOff x="-32" y="642918"/>
            <a:chExt cx="2885228" cy="142876"/>
          </a:xfrm>
        </p:grpSpPr>
        <p:sp>
          <p:nvSpPr>
            <p:cNvPr id="14" name="직사각형 13"/>
            <p:cNvSpPr/>
            <p:nvPr/>
          </p:nvSpPr>
          <p:spPr>
            <a:xfrm>
              <a:off x="-32" y="642918"/>
              <a:ext cx="720000" cy="142876"/>
            </a:xfrm>
            <a:prstGeom prst="rect">
              <a:avLst/>
            </a:prstGeom>
            <a:solidFill>
              <a:srgbClr val="00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3584" y="642918"/>
              <a:ext cx="720000" cy="142876"/>
            </a:xfrm>
            <a:prstGeom prst="rect">
              <a:avLst/>
            </a:prstGeom>
            <a:solidFill>
              <a:srgbClr val="4BB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37964" y="642918"/>
              <a:ext cx="720000" cy="142876"/>
            </a:xfrm>
            <a:prstGeom prst="rect">
              <a:avLst/>
            </a:prstGeom>
            <a:solidFill>
              <a:srgbClr val="9CC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5196" y="642918"/>
              <a:ext cx="720000" cy="142876"/>
            </a:xfrm>
            <a:prstGeom prst="rect">
              <a:avLst/>
            </a:prstGeom>
            <a:solidFill>
              <a:srgbClr val="E4E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18" name="그림 17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52858" y="6676110"/>
            <a:ext cx="1340444" cy="110476"/>
          </a:xfrm>
          <a:prstGeom prst="rect">
            <a:avLst/>
          </a:prstGeom>
        </p:spPr>
      </p:pic>
      <p:sp>
        <p:nvSpPr>
          <p:cNvPr id="19" name="사다리꼴 18"/>
          <p:cNvSpPr/>
          <p:nvPr userDrawn="1"/>
        </p:nvSpPr>
        <p:spPr>
          <a:xfrm>
            <a:off x="2893207" y="6365788"/>
            <a:ext cx="3371880" cy="212608"/>
          </a:xfrm>
          <a:prstGeom prst="trapezoid">
            <a:avLst/>
          </a:prstGeom>
          <a:solidFill>
            <a:schemeClr val="bg1"/>
          </a:solidFill>
          <a:ln w="9525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45864" y="635022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prstClr val="white">
                    <a:lumMod val="65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26</a:t>
            </a:r>
            <a:endParaRPr lang="ko-KR" altLang="en-US" sz="1200" kern="1200" dirty="0">
              <a:solidFill>
                <a:prstClr val="white">
                  <a:lumMod val="65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42844" y="328591"/>
            <a:ext cx="205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0099DA"/>
                </a:solidFill>
                <a:latin typeface="HY동녘M" pitchFamily="18" charset="-127"/>
                <a:ea typeface="HY동녘M" pitchFamily="18" charset="-127"/>
                <a:cs typeface="+mn-cs"/>
              </a:rPr>
              <a:t>1.5 </a:t>
            </a:r>
            <a:r>
              <a:rPr lang="ko-KR" altLang="en-US" sz="1600" kern="1200" dirty="0">
                <a:solidFill>
                  <a:srgbClr val="0099DA"/>
                </a:solidFill>
                <a:latin typeface="HY동녘M" pitchFamily="18" charset="-127"/>
                <a:ea typeface="HY동녘M" pitchFamily="18" charset="-127"/>
                <a:cs typeface="+mn-cs"/>
              </a:rPr>
              <a:t>재 무 현 황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4595" y="885807"/>
            <a:ext cx="8472247" cy="684000"/>
          </a:xfrm>
          <a:prstGeom prst="roundRect">
            <a:avLst>
              <a:gd name="adj" fmla="val 963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en-US" altLang="ko-KR" sz="1000" kern="1200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428596" y="938195"/>
            <a:ext cx="82868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rtl="0" latinLnBrk="1">
              <a:lnSpc>
                <a:spcPct val="1500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본사는 최근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동안 평균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154%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매출 성장을 통해 신용평가 등급 회사채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A,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기업어음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A-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등급을 받는 등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algn="ctr" rtl="0" latinLnBrk="1">
              <a:lnSpc>
                <a:spcPct val="1500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최고의 경영 건전성을 유지하고 있으며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이는 본 프로젝트를 안정적으로 진행하는 근간이 됩니다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5"/>
          <p:cNvGraphicFramePr>
            <a:graphicFrameLocks noGrp="1"/>
          </p:cNvGraphicFramePr>
          <p:nvPr/>
        </p:nvGraphicFramePr>
        <p:xfrm>
          <a:off x="357158" y="2062153"/>
          <a:ext cx="6286544" cy="2592000"/>
        </p:xfrm>
        <a:graphic>
          <a:graphicData uri="http://schemas.openxmlformats.org/drawingml/2006/table">
            <a:tbl>
              <a:tblPr/>
              <a:tblGrid>
                <a:gridCol w="955009"/>
                <a:gridCol w="955009"/>
                <a:gridCol w="1458842"/>
                <a:gridCol w="1458842"/>
                <a:gridCol w="1458842"/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    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본 급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12,800,000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매출액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합    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89,973,000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97,948,000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187,983,000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/>
        </p:nvGraphicFramePr>
        <p:xfrm>
          <a:off x="357158" y="5208768"/>
          <a:ext cx="6286544" cy="792000"/>
        </p:xfrm>
        <a:graphic>
          <a:graphicData uri="http://schemas.openxmlformats.org/drawingml/2006/table">
            <a:tbl>
              <a:tblPr/>
              <a:tblGrid>
                <a:gridCol w="1910018"/>
                <a:gridCol w="1458842"/>
                <a:gridCol w="1458842"/>
                <a:gridCol w="1458842"/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    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실적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9,973,000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17,948,000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21,983,000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357166" y="1684487"/>
            <a:ext cx="6272234" cy="387191"/>
          </a:xfrm>
          <a:prstGeom prst="round2Same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</a:rPr>
              <a:t>최근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개년 영업실적</a:t>
            </a: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357166" y="4818212"/>
            <a:ext cx="6272234" cy="396000"/>
          </a:xfrm>
          <a:prstGeom prst="round2Same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</a:rPr>
              <a:t>최근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개년 해당분야 실적</a:t>
            </a:r>
          </a:p>
        </p:txBody>
      </p:sp>
      <p:sp>
        <p:nvSpPr>
          <p:cNvPr id="36" name="자유형 35"/>
          <p:cNvSpPr/>
          <p:nvPr/>
        </p:nvSpPr>
        <p:spPr>
          <a:xfrm>
            <a:off x="857224" y="2805496"/>
            <a:ext cx="5176156" cy="1747462"/>
          </a:xfrm>
          <a:custGeom>
            <a:avLst/>
            <a:gdLst>
              <a:gd name="connsiteX0" fmla="*/ 0 w 8294914"/>
              <a:gd name="connsiteY0" fmla="*/ 2775857 h 2800350"/>
              <a:gd name="connsiteX1" fmla="*/ 5584371 w 8294914"/>
              <a:gd name="connsiteY1" fmla="*/ 947057 h 2800350"/>
              <a:gd name="connsiteX2" fmla="*/ 5110843 w 8294914"/>
              <a:gd name="connsiteY2" fmla="*/ 8164 h 2800350"/>
              <a:gd name="connsiteX3" fmla="*/ 8294914 w 8294914"/>
              <a:gd name="connsiteY3" fmla="*/ 0 h 2800350"/>
              <a:gd name="connsiteX4" fmla="*/ 6376307 w 8294914"/>
              <a:gd name="connsiteY4" fmla="*/ 2800350 h 2800350"/>
              <a:gd name="connsiteX5" fmla="*/ 6017079 w 8294914"/>
              <a:gd name="connsiteY5" fmla="*/ 1926772 h 2800350"/>
              <a:gd name="connsiteX6" fmla="*/ 0 w 8294914"/>
              <a:gd name="connsiteY6" fmla="*/ 2775857 h 2800350"/>
              <a:gd name="connsiteX0" fmla="*/ 0 w 8294914"/>
              <a:gd name="connsiteY0" fmla="*/ 2775857 h 2800350"/>
              <a:gd name="connsiteX1" fmla="*/ 5584371 w 8294914"/>
              <a:gd name="connsiteY1" fmla="*/ 947057 h 2800350"/>
              <a:gd name="connsiteX2" fmla="*/ 5110843 w 8294914"/>
              <a:gd name="connsiteY2" fmla="*/ 8164 h 2800350"/>
              <a:gd name="connsiteX3" fmla="*/ 8294914 w 8294914"/>
              <a:gd name="connsiteY3" fmla="*/ 0 h 2800350"/>
              <a:gd name="connsiteX4" fmla="*/ 6376307 w 8294914"/>
              <a:gd name="connsiteY4" fmla="*/ 2800350 h 2800350"/>
              <a:gd name="connsiteX5" fmla="*/ 6017079 w 8294914"/>
              <a:gd name="connsiteY5" fmla="*/ 1926772 h 2800350"/>
              <a:gd name="connsiteX6" fmla="*/ 0 w 8294914"/>
              <a:gd name="connsiteY6" fmla="*/ 2775857 h 2800350"/>
              <a:gd name="connsiteX0" fmla="*/ 0 w 8294914"/>
              <a:gd name="connsiteY0" fmla="*/ 2775857 h 2800350"/>
              <a:gd name="connsiteX1" fmla="*/ 5584371 w 8294914"/>
              <a:gd name="connsiteY1" fmla="*/ 947057 h 2800350"/>
              <a:gd name="connsiteX2" fmla="*/ 5110843 w 8294914"/>
              <a:gd name="connsiteY2" fmla="*/ 8164 h 2800350"/>
              <a:gd name="connsiteX3" fmla="*/ 8294914 w 8294914"/>
              <a:gd name="connsiteY3" fmla="*/ 0 h 2800350"/>
              <a:gd name="connsiteX4" fmla="*/ 6376307 w 8294914"/>
              <a:gd name="connsiteY4" fmla="*/ 2800350 h 2800350"/>
              <a:gd name="connsiteX5" fmla="*/ 6017079 w 8294914"/>
              <a:gd name="connsiteY5" fmla="*/ 1926772 h 2800350"/>
              <a:gd name="connsiteX6" fmla="*/ 0 w 8294914"/>
              <a:gd name="connsiteY6" fmla="*/ 2775857 h 2800350"/>
              <a:gd name="connsiteX0" fmla="*/ 0 w 8294914"/>
              <a:gd name="connsiteY0" fmla="*/ 2775857 h 2800350"/>
              <a:gd name="connsiteX1" fmla="*/ 5584371 w 8294914"/>
              <a:gd name="connsiteY1" fmla="*/ 947057 h 2800350"/>
              <a:gd name="connsiteX2" fmla="*/ 5110843 w 8294914"/>
              <a:gd name="connsiteY2" fmla="*/ 8164 h 2800350"/>
              <a:gd name="connsiteX3" fmla="*/ 8294914 w 8294914"/>
              <a:gd name="connsiteY3" fmla="*/ 0 h 2800350"/>
              <a:gd name="connsiteX4" fmla="*/ 6376307 w 8294914"/>
              <a:gd name="connsiteY4" fmla="*/ 2800350 h 2800350"/>
              <a:gd name="connsiteX5" fmla="*/ 6017079 w 8294914"/>
              <a:gd name="connsiteY5" fmla="*/ 1926772 h 2800350"/>
              <a:gd name="connsiteX6" fmla="*/ 6017079 w 8294914"/>
              <a:gd name="connsiteY6" fmla="*/ 1934936 h 2800350"/>
              <a:gd name="connsiteX7" fmla="*/ 0 w 8294914"/>
              <a:gd name="connsiteY7" fmla="*/ 2775857 h 2800350"/>
              <a:gd name="connsiteX0" fmla="*/ 0 w 8294914"/>
              <a:gd name="connsiteY0" fmla="*/ 2775857 h 2800350"/>
              <a:gd name="connsiteX1" fmla="*/ 5584371 w 8294914"/>
              <a:gd name="connsiteY1" fmla="*/ 947057 h 2800350"/>
              <a:gd name="connsiteX2" fmla="*/ 5110843 w 8294914"/>
              <a:gd name="connsiteY2" fmla="*/ 8164 h 2800350"/>
              <a:gd name="connsiteX3" fmla="*/ 8294914 w 8294914"/>
              <a:gd name="connsiteY3" fmla="*/ 0 h 2800350"/>
              <a:gd name="connsiteX4" fmla="*/ 6376307 w 8294914"/>
              <a:gd name="connsiteY4" fmla="*/ 2800350 h 2800350"/>
              <a:gd name="connsiteX5" fmla="*/ 6017079 w 8294914"/>
              <a:gd name="connsiteY5" fmla="*/ 1926772 h 2800350"/>
              <a:gd name="connsiteX6" fmla="*/ 6017079 w 8294914"/>
              <a:gd name="connsiteY6" fmla="*/ 1934936 h 2800350"/>
              <a:gd name="connsiteX7" fmla="*/ 0 w 8294914"/>
              <a:gd name="connsiteY7" fmla="*/ 2775857 h 2800350"/>
              <a:gd name="connsiteX0" fmla="*/ 0 w 8294914"/>
              <a:gd name="connsiteY0" fmla="*/ 2775857 h 2800350"/>
              <a:gd name="connsiteX1" fmla="*/ 5584371 w 8294914"/>
              <a:gd name="connsiteY1" fmla="*/ 947057 h 2800350"/>
              <a:gd name="connsiteX2" fmla="*/ 5110843 w 8294914"/>
              <a:gd name="connsiteY2" fmla="*/ 8164 h 2800350"/>
              <a:gd name="connsiteX3" fmla="*/ 8294914 w 8294914"/>
              <a:gd name="connsiteY3" fmla="*/ 0 h 2800350"/>
              <a:gd name="connsiteX4" fmla="*/ 6376307 w 8294914"/>
              <a:gd name="connsiteY4" fmla="*/ 2800350 h 2800350"/>
              <a:gd name="connsiteX5" fmla="*/ 6017079 w 8294914"/>
              <a:gd name="connsiteY5" fmla="*/ 1926772 h 2800350"/>
              <a:gd name="connsiteX6" fmla="*/ 6017079 w 8294914"/>
              <a:gd name="connsiteY6" fmla="*/ 1934936 h 2800350"/>
              <a:gd name="connsiteX7" fmla="*/ 0 w 8294914"/>
              <a:gd name="connsiteY7" fmla="*/ 2775857 h 2800350"/>
              <a:gd name="connsiteX0" fmla="*/ 0 w 8294914"/>
              <a:gd name="connsiteY0" fmla="*/ 2775857 h 2800350"/>
              <a:gd name="connsiteX1" fmla="*/ 5584371 w 8294914"/>
              <a:gd name="connsiteY1" fmla="*/ 947057 h 2800350"/>
              <a:gd name="connsiteX2" fmla="*/ 5110843 w 8294914"/>
              <a:gd name="connsiteY2" fmla="*/ 8164 h 2800350"/>
              <a:gd name="connsiteX3" fmla="*/ 8294914 w 8294914"/>
              <a:gd name="connsiteY3" fmla="*/ 0 h 2800350"/>
              <a:gd name="connsiteX4" fmla="*/ 6376307 w 8294914"/>
              <a:gd name="connsiteY4" fmla="*/ 2800350 h 2800350"/>
              <a:gd name="connsiteX5" fmla="*/ 6017079 w 8294914"/>
              <a:gd name="connsiteY5" fmla="*/ 1926772 h 2800350"/>
              <a:gd name="connsiteX6" fmla="*/ 6017079 w 8294914"/>
              <a:gd name="connsiteY6" fmla="*/ 1934936 h 2800350"/>
              <a:gd name="connsiteX7" fmla="*/ 0 w 8294914"/>
              <a:gd name="connsiteY7" fmla="*/ 2775857 h 2800350"/>
              <a:gd name="connsiteX0" fmla="*/ 0 w 8294914"/>
              <a:gd name="connsiteY0" fmla="*/ 2775857 h 2800350"/>
              <a:gd name="connsiteX1" fmla="*/ 5441463 w 8294914"/>
              <a:gd name="connsiteY1" fmla="*/ 732719 h 2800350"/>
              <a:gd name="connsiteX2" fmla="*/ 5110843 w 8294914"/>
              <a:gd name="connsiteY2" fmla="*/ 8164 h 2800350"/>
              <a:gd name="connsiteX3" fmla="*/ 8294914 w 8294914"/>
              <a:gd name="connsiteY3" fmla="*/ 0 h 2800350"/>
              <a:gd name="connsiteX4" fmla="*/ 6376307 w 8294914"/>
              <a:gd name="connsiteY4" fmla="*/ 2800350 h 2800350"/>
              <a:gd name="connsiteX5" fmla="*/ 6017079 w 8294914"/>
              <a:gd name="connsiteY5" fmla="*/ 1926772 h 2800350"/>
              <a:gd name="connsiteX6" fmla="*/ 6017079 w 8294914"/>
              <a:gd name="connsiteY6" fmla="*/ 1934936 h 2800350"/>
              <a:gd name="connsiteX7" fmla="*/ 0 w 8294914"/>
              <a:gd name="connsiteY7" fmla="*/ 2775857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94914" h="2800350">
                <a:moveTo>
                  <a:pt x="0" y="2775857"/>
                </a:moveTo>
                <a:cubicBezTo>
                  <a:pt x="1836980" y="2456076"/>
                  <a:pt x="3559598" y="1654594"/>
                  <a:pt x="5441463" y="732719"/>
                </a:cubicBezTo>
                <a:lnTo>
                  <a:pt x="5110843" y="8164"/>
                </a:lnTo>
                <a:lnTo>
                  <a:pt x="8294914" y="0"/>
                </a:lnTo>
                <a:lnTo>
                  <a:pt x="6376307" y="2800350"/>
                </a:lnTo>
                <a:lnTo>
                  <a:pt x="6017079" y="1926772"/>
                </a:lnTo>
                <a:lnTo>
                  <a:pt x="6017079" y="1934936"/>
                </a:lnTo>
                <a:cubicBezTo>
                  <a:pt x="3950155" y="2686717"/>
                  <a:pt x="1919983" y="2713929"/>
                  <a:pt x="0" y="2775857"/>
                </a:cubicBezTo>
                <a:close/>
              </a:path>
            </a:pathLst>
          </a:custGeom>
          <a:solidFill>
            <a:schemeClr val="accent5">
              <a:lumMod val="75000"/>
              <a:alpha val="1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56"/>
          <p:cNvGrpSpPr/>
          <p:nvPr/>
        </p:nvGrpSpPr>
        <p:grpSpPr>
          <a:xfrm>
            <a:off x="5181630" y="1821796"/>
            <a:ext cx="3562319" cy="4172478"/>
            <a:chOff x="5181630" y="1821796"/>
            <a:chExt cx="3562319" cy="4172478"/>
          </a:xfrm>
        </p:grpSpPr>
        <p:sp>
          <p:nvSpPr>
            <p:cNvPr id="56" name="직사각형 55"/>
            <p:cNvSpPr/>
            <p:nvPr/>
          </p:nvSpPr>
          <p:spPr>
            <a:xfrm>
              <a:off x="6858016" y="5286388"/>
              <a:ext cx="165782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46.3%</a:t>
              </a:r>
              <a:endParaRPr lang="ko-KR" altLang="en-US" sz="4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00694" y="1821796"/>
              <a:ext cx="112562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sz="1050" b="1" i="0" u="none" strike="noStrike" kern="1200" baseline="0">
                  <a:solidFill>
                    <a:prstClr val="black"/>
                  </a:solidFill>
                  <a:latin typeface="Constantia" pitchFamily="18" charset="0"/>
                  <a:ea typeface="+mn-ea"/>
                  <a:cs typeface="+mn-cs"/>
                </a:defRPr>
              </a:pPr>
              <a:r>
                <a:rPr lang="en-US" altLang="en-US" sz="900" dirty="0" smtClean="0">
                  <a:solidFill>
                    <a:schemeClr val="bg1"/>
                  </a:solidFill>
                  <a:latin typeface="Constantia" pitchFamily="18" charset="0"/>
                </a:rPr>
                <a:t>|Unit : 1000 Won|</a:t>
              </a:r>
              <a:endParaRPr lang="en-US" altLang="en-US" sz="900" dirty="0">
                <a:solidFill>
                  <a:schemeClr val="bg1"/>
                </a:solidFill>
                <a:latin typeface="Constantia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00694" y="4955521"/>
              <a:ext cx="1125629" cy="230832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>
                <a:defRPr sz="1050" b="1" i="0" u="none" strike="noStrike" kern="1200" baseline="0">
                  <a:solidFill>
                    <a:prstClr val="black"/>
                  </a:solidFill>
                  <a:latin typeface="Constantia" pitchFamily="18" charset="0"/>
                  <a:ea typeface="+mn-ea"/>
                  <a:cs typeface="+mn-cs"/>
                </a:defRPr>
              </a:pPr>
              <a:r>
                <a:rPr lang="en-US" altLang="en-US" sz="900" dirty="0" smtClean="0">
                  <a:solidFill>
                    <a:schemeClr val="bg1"/>
                  </a:solidFill>
                  <a:latin typeface="Constantia" pitchFamily="18" charset="0"/>
                </a:rPr>
                <a:t>|Unit : 1000 Won|</a:t>
              </a:r>
              <a:endParaRPr lang="en-US" altLang="en-US" sz="900" dirty="0">
                <a:solidFill>
                  <a:schemeClr val="bg1"/>
                </a:solidFill>
                <a:latin typeface="Constantia" pitchFamily="18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>
              <a:off x="5181630" y="2071678"/>
              <a:ext cx="3562319" cy="2571768"/>
            </a:xfrm>
            <a:prstGeom prst="roundRect">
              <a:avLst>
                <a:gd name="adj" fmla="val 3915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09256" y="2373460"/>
              <a:ext cx="54534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672277" y="2470240"/>
              <a:ext cx="201930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050" b="1" dirty="0" smtClean="0">
                  <a:solidFill>
                    <a:prstClr val="black"/>
                  </a:solidFill>
                </a:rPr>
                <a:t>회사채에 대한 신용평가등급</a:t>
              </a:r>
              <a:endParaRPr lang="ko-KR" alt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409256" y="3154510"/>
              <a:ext cx="7569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A-</a:t>
              </a:r>
              <a:endParaRPr lang="ko-KR" alt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2277" y="3251290"/>
              <a:ext cx="201930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b="1" dirty="0" smtClean="0"/>
                <a:t>기업어음에 대한 신용평가등급</a:t>
              </a:r>
              <a:endParaRPr lang="ko-KR" altLang="en-US" sz="105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068618" y="3935560"/>
              <a:ext cx="12266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94%</a:t>
              </a:r>
              <a:endParaRPr lang="ko-KR" alt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72277" y="4032340"/>
              <a:ext cx="201930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b="1" dirty="0" smtClean="0"/>
                <a:t>경영상태 평가 적용율</a:t>
              </a:r>
              <a:endParaRPr lang="ko-KR" altLang="en-US" sz="1050" b="1" dirty="0"/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5181630" y="5210175"/>
              <a:ext cx="3562319" cy="776296"/>
            </a:xfrm>
            <a:prstGeom prst="roundRect">
              <a:avLst>
                <a:gd name="adj" fmla="val 3915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672277" y="5214950"/>
              <a:ext cx="201930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b="1" dirty="0" smtClean="0"/>
                <a:t>2009 </a:t>
              </a:r>
              <a:r>
                <a:rPr lang="en-US" altLang="ko-KR" sz="1050" b="1" dirty="0" smtClean="0"/>
                <a:t>SI </a:t>
              </a:r>
              <a:r>
                <a:rPr lang="ko-KR" altLang="en-US" sz="1050" b="1" dirty="0" smtClean="0"/>
                <a:t>분야 시장 점유율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88</Words>
  <Application>Microsoft Office PowerPoint</Application>
  <PresentationFormat>화면 슬라이드 쇼(4:3)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35</cp:revision>
  <dcterms:created xsi:type="dcterms:W3CDTF">2009-04-21T07:02:37Z</dcterms:created>
  <dcterms:modified xsi:type="dcterms:W3CDTF">2009-08-20T04:41:45Z</dcterms:modified>
</cp:coreProperties>
</file>