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8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780" y="1343026"/>
            <a:ext cx="9110696" cy="55149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10800000">
            <a:off x="32" y="1352994"/>
            <a:ext cx="9144000" cy="1588"/>
          </a:xfrm>
          <a:prstGeom prst="line">
            <a:avLst/>
          </a:prstGeom>
          <a:ln>
            <a:solidFill>
              <a:srgbClr val="0095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3806" y="1390651"/>
            <a:ext cx="8710643" cy="521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" name="그룹 35"/>
          <p:cNvGrpSpPr/>
          <p:nvPr/>
        </p:nvGrpSpPr>
        <p:grpSpPr>
          <a:xfrm rot="16200000">
            <a:off x="4666709" y="2342601"/>
            <a:ext cx="2472746" cy="6053272"/>
            <a:chOff x="3144298" y="705889"/>
            <a:chExt cx="2472746" cy="6053272"/>
          </a:xfrm>
        </p:grpSpPr>
        <p:sp>
          <p:nvSpPr>
            <p:cNvPr id="23" name="타원 22"/>
            <p:cNvSpPr/>
            <p:nvPr/>
          </p:nvSpPr>
          <p:spPr>
            <a:xfrm>
              <a:off x="5115546" y="2705095"/>
              <a:ext cx="170834" cy="170834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130924" y="3809777"/>
              <a:ext cx="109764" cy="1097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643438" y="5785555"/>
              <a:ext cx="973606" cy="973606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26" name="직선 연결선 25"/>
            <p:cNvCxnSpPr>
              <a:endCxn id="23" idx="1"/>
            </p:cNvCxnSpPr>
            <p:nvPr/>
          </p:nvCxnSpPr>
          <p:spPr>
            <a:xfrm rot="16200000" flipH="1">
              <a:off x="3130319" y="719868"/>
              <a:ext cx="2024224" cy="1996266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3" idx="3"/>
              <a:endCxn id="24" idx="7"/>
            </p:cNvCxnSpPr>
            <p:nvPr/>
          </p:nvCxnSpPr>
          <p:spPr>
            <a:xfrm rot="5400000">
              <a:off x="4195119" y="2880406"/>
              <a:ext cx="974941" cy="915951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4" idx="5"/>
            </p:cNvCxnSpPr>
            <p:nvPr/>
          </p:nvCxnSpPr>
          <p:spPr>
            <a:xfrm rot="16200000" flipH="1">
              <a:off x="3653109" y="4474969"/>
              <a:ext cx="1873463" cy="730455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 rot="5400000">
            <a:off x="4536000" y="-2963265"/>
            <a:ext cx="72000" cy="8712000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6342" y="785022"/>
            <a:ext cx="7810500" cy="5027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 latinLnBrk="1">
              <a:lnSpc>
                <a:spcPts val="1600"/>
              </a:lnSpc>
            </a:pP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2015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세계 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top 10 IT Solution Business Leader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라는 회사의 비전은 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Solution Business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분야와</a:t>
            </a:r>
            <a:endParaRPr lang="en-US" altLang="ko-KR" sz="11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l" rtl="0" latinLnBrk="1">
              <a:lnSpc>
                <a:spcPts val="1600"/>
              </a:lnSpc>
            </a:pP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Digital Media Business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분야에서 최고의 솔루션을 만들고 각각의 사업전략과 목표를 달성해 나가는 기준이 됩니다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1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378979"/>
            <a:ext cx="84960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0" y="378979"/>
            <a:ext cx="252000" cy="288000"/>
          </a:xfrm>
          <a:prstGeom prst="rect">
            <a:avLst/>
          </a:prstGeom>
          <a:solidFill>
            <a:srgbClr val="008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934895" y="378979"/>
            <a:ext cx="2520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8759499" y="582947"/>
            <a:ext cx="396000" cy="1588"/>
          </a:xfrm>
          <a:prstGeom prst="line">
            <a:avLst/>
          </a:prstGeom>
          <a:ln w="38100"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47035" y="409554"/>
            <a:ext cx="340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200" kern="1200" dirty="0">
                <a:solidFill>
                  <a:srgbClr val="BCBCBC"/>
                </a:solidFill>
                <a:latin typeface="Constantia" pitchFamily="18" charset="0"/>
                <a:ea typeface="맑은 고딕"/>
                <a:cs typeface="+mn-cs"/>
              </a:rPr>
              <a:t>05</a:t>
            </a:r>
            <a:endParaRPr lang="ko-KR" altLang="en-US" sz="1200" kern="1200" dirty="0">
              <a:solidFill>
                <a:srgbClr val="BCBCBC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1947" y="71414"/>
            <a:ext cx="16419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000" kern="1200" dirty="0">
                <a:solidFill>
                  <a:srgbClr val="BCBCBC"/>
                </a:solidFill>
                <a:latin typeface="맑은 고딕"/>
                <a:ea typeface="맑은 고딕"/>
                <a:cs typeface="+mn-cs"/>
              </a:rPr>
              <a:t>1. </a:t>
            </a:r>
            <a:r>
              <a:rPr lang="ko-KR" altLang="en-US" sz="1000" kern="1200" dirty="0">
                <a:solidFill>
                  <a:srgbClr val="BCBCBC"/>
                </a:solidFill>
                <a:latin typeface="맑은 고딕"/>
                <a:ea typeface="맑은 고딕"/>
                <a:cs typeface="+mn-cs"/>
              </a:rPr>
              <a:t>제안목표 및 구축전략</a:t>
            </a:r>
            <a:endParaRPr lang="ko-KR" altLang="en-US" sz="1000" kern="1200" dirty="0">
              <a:solidFill>
                <a:srgbClr val="BCBCBC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5625" y="366074"/>
            <a:ext cx="2760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20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1.6 </a:t>
            </a:r>
            <a:r>
              <a:rPr lang="ko-KR" altLang="en-US" sz="20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사업 목표 및 비전</a:t>
            </a:r>
            <a:endParaRPr lang="ko-KR" altLang="en-US" sz="20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1" name="사다리꼴 20"/>
          <p:cNvSpPr/>
          <p:nvPr/>
        </p:nvSpPr>
        <p:spPr>
          <a:xfrm flipV="1">
            <a:off x="3081331" y="6610349"/>
            <a:ext cx="2967044" cy="180975"/>
          </a:xfrm>
          <a:prstGeom prst="trapezoid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22" name="그림 21" descr="log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01778" y="6657060"/>
            <a:ext cx="1340444" cy="1104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5"/>
          <p:cNvGrpSpPr/>
          <p:nvPr/>
        </p:nvGrpSpPr>
        <p:grpSpPr>
          <a:xfrm>
            <a:off x="1902587" y="1941201"/>
            <a:ext cx="6741379" cy="3988129"/>
            <a:chOff x="1428728" y="1941201"/>
            <a:chExt cx="6741379" cy="3988129"/>
          </a:xfrm>
        </p:grpSpPr>
        <p:sp>
          <p:nvSpPr>
            <p:cNvPr id="6" name="자유형 5"/>
            <p:cNvSpPr/>
            <p:nvPr/>
          </p:nvSpPr>
          <p:spPr>
            <a:xfrm>
              <a:off x="2249176" y="2406422"/>
              <a:ext cx="5039574" cy="2792399"/>
            </a:xfrm>
            <a:custGeom>
              <a:avLst/>
              <a:gdLst>
                <a:gd name="connsiteX0" fmla="*/ 0 w 3000396"/>
                <a:gd name="connsiteY0" fmla="*/ 586105 h 2643206"/>
                <a:gd name="connsiteX1" fmla="*/ 1500198 w 3000396"/>
                <a:gd name="connsiteY1" fmla="*/ 0 h 2643206"/>
                <a:gd name="connsiteX2" fmla="*/ 3000396 w 3000396"/>
                <a:gd name="connsiteY2" fmla="*/ 586105 h 2643206"/>
                <a:gd name="connsiteX3" fmla="*/ 2508721 w 3000396"/>
                <a:gd name="connsiteY3" fmla="*/ 586105 h 2643206"/>
                <a:gd name="connsiteX4" fmla="*/ 2508721 w 3000396"/>
                <a:gd name="connsiteY4" fmla="*/ 2643206 h 2643206"/>
                <a:gd name="connsiteX5" fmla="*/ 491675 w 3000396"/>
                <a:gd name="connsiteY5" fmla="*/ 2643206 h 2643206"/>
                <a:gd name="connsiteX6" fmla="*/ 491675 w 3000396"/>
                <a:gd name="connsiteY6" fmla="*/ 586105 h 2643206"/>
                <a:gd name="connsiteX7" fmla="*/ 0 w 3000396"/>
                <a:gd name="connsiteY7" fmla="*/ 586105 h 2643206"/>
                <a:gd name="connsiteX0" fmla="*/ 1008344 w 4008740"/>
                <a:gd name="connsiteY0" fmla="*/ 586105 h 2643206"/>
                <a:gd name="connsiteX1" fmla="*/ 2508542 w 4008740"/>
                <a:gd name="connsiteY1" fmla="*/ 0 h 2643206"/>
                <a:gd name="connsiteX2" fmla="*/ 4008740 w 4008740"/>
                <a:gd name="connsiteY2" fmla="*/ 586105 h 2643206"/>
                <a:gd name="connsiteX3" fmla="*/ 3517065 w 4008740"/>
                <a:gd name="connsiteY3" fmla="*/ 586105 h 2643206"/>
                <a:gd name="connsiteX4" fmla="*/ 3517065 w 4008740"/>
                <a:gd name="connsiteY4" fmla="*/ 2643206 h 2643206"/>
                <a:gd name="connsiteX5" fmla="*/ 1500019 w 4008740"/>
                <a:gd name="connsiteY5" fmla="*/ 2643206 h 2643206"/>
                <a:gd name="connsiteX6" fmla="*/ 105 w 4008740"/>
                <a:gd name="connsiteY6" fmla="*/ 2636979 h 2643206"/>
                <a:gd name="connsiteX7" fmla="*/ 1500019 w 4008740"/>
                <a:gd name="connsiteY7" fmla="*/ 586105 h 2643206"/>
                <a:gd name="connsiteX8" fmla="*/ 1008344 w 4008740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793" h="2643206">
                  <a:moveTo>
                    <a:pt x="1008344" y="586105"/>
                  </a:moveTo>
                  <a:lnTo>
                    <a:pt x="2508542" y="0"/>
                  </a:lnTo>
                  <a:lnTo>
                    <a:pt x="4008740" y="586105"/>
                  </a:lnTo>
                  <a:lnTo>
                    <a:pt x="3517065" y="586105"/>
                  </a:lnTo>
                  <a:cubicBezTo>
                    <a:pt x="3949807" y="1360630"/>
                    <a:pt x="4469550" y="1957506"/>
                    <a:pt x="4945793" y="2643206"/>
                  </a:cubicBezTo>
                  <a:lnTo>
                    <a:pt x="1500019" y="2643206"/>
                  </a:lnTo>
                  <a:cubicBezTo>
                    <a:pt x="1500124" y="2641130"/>
                    <a:pt x="0" y="2639055"/>
                    <a:pt x="105" y="2636979"/>
                  </a:cubicBezTo>
                  <a:cubicBezTo>
                    <a:pt x="528027" y="1906133"/>
                    <a:pt x="1114370" y="1347363"/>
                    <a:pt x="1500019" y="586105"/>
                  </a:cubicBezTo>
                  <a:lnTo>
                    <a:pt x="1008344" y="58610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  <a:alpha val="44000"/>
                  </a:srgbClr>
                </a:gs>
                <a:gs pos="100000">
                  <a:srgbClr val="C00000">
                    <a:shade val="100000"/>
                    <a:satMod val="115000"/>
                    <a:alpha val="0"/>
                  </a:srgbClr>
                </a:gs>
              </a:gsLst>
              <a:lin ang="5400000" scaled="1"/>
              <a:tileRect/>
            </a:gradFill>
            <a:ln w="19050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40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86238" y="1941201"/>
              <a:ext cx="5245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rtl="0" latinLnBrk="1"/>
              <a:r>
                <a:rPr lang="en-US" altLang="ko-KR" b="1" kern="1200" spc="50" dirty="0">
                  <a:ln w="11430"/>
                  <a:solidFill>
                    <a:srgbClr val="1F497D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맑은 고딕"/>
                  <a:ea typeface="맑은 고딕"/>
                  <a:cs typeface="+mn-cs"/>
                </a:rPr>
                <a:t>GLOBAL TOP10 IT Solution Business Leader</a:t>
              </a:r>
              <a:endParaRPr lang="ko-KR" altLang="en-US" b="1" kern="1200" spc="50" dirty="0">
                <a:ln w="11430"/>
                <a:solidFill>
                  <a:srgbClr val="1F497D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57686" y="243839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 latinLnBrk="1"/>
              <a:r>
                <a:rPr lang="en-US" altLang="ko-KR" sz="2800" b="1" kern="1200" dirty="0">
                  <a:solidFill>
                    <a:prstClr val="white">
                      <a:lumMod val="95000"/>
                    </a:prstClr>
                  </a:solidFill>
                  <a:latin typeface="Times New Roman" pitchFamily="18" charset="0"/>
                  <a:ea typeface="맑은 고딕"/>
                  <a:cs typeface="Times New Roman" pitchFamily="18" charset="0"/>
                </a:rPr>
                <a:t>2015</a:t>
              </a:r>
              <a:endParaRPr lang="ko-KR" altLang="en-US" sz="2800" b="1" kern="1200" dirty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8" name="직사각형 9"/>
            <p:cNvSpPr/>
            <p:nvPr/>
          </p:nvSpPr>
          <p:spPr>
            <a:xfrm flipV="1">
              <a:off x="1437354" y="4261370"/>
              <a:ext cx="2124251" cy="1571636"/>
            </a:xfrm>
            <a:prstGeom prst="round2SameRect">
              <a:avLst>
                <a:gd name="adj1" fmla="val 4337"/>
                <a:gd name="adj2" fmla="val 0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00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794544" y="4382753"/>
              <a:ext cx="1332416" cy="15465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rPr>
                <a:t> BZ SOLUTION 01</a:t>
              </a:r>
            </a:p>
            <a:p>
              <a:pPr algn="l" rtl="0" latinLnBrk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rPr>
                <a:t> BZ SOLUTION 01</a:t>
              </a:r>
            </a:p>
            <a:p>
              <a:pPr algn="l" rtl="0" latinLnBrk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rPr>
                <a:t> BZ SOLUTION 01</a:t>
              </a:r>
            </a:p>
            <a:p>
              <a:pPr algn="l" rtl="0" latinLnBrk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rPr>
                <a:t> BZ SOLUTION 01</a:t>
              </a:r>
            </a:p>
            <a:p>
              <a:pPr algn="l" rtl="0" latinLnBrk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rPr>
                <a:t> BZ SOLUTION 01</a:t>
              </a:r>
            </a:p>
            <a:p>
              <a:pPr algn="l" rtl="0" latinLnBrk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rPr>
                <a:t> BZ SOLUTION 01</a:t>
              </a:r>
            </a:p>
          </p:txBody>
        </p:sp>
        <p:sp>
          <p:nvSpPr>
            <p:cNvPr id="32" name="직사각형 9"/>
            <p:cNvSpPr/>
            <p:nvPr/>
          </p:nvSpPr>
          <p:spPr>
            <a:xfrm flipV="1">
              <a:off x="3735474" y="4261370"/>
              <a:ext cx="2124251" cy="1571636"/>
            </a:xfrm>
            <a:prstGeom prst="round2SameRect">
              <a:avLst>
                <a:gd name="adj1" fmla="val 4337"/>
                <a:gd name="adj2" fmla="val 0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00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9"/>
            <p:cNvSpPr/>
            <p:nvPr/>
          </p:nvSpPr>
          <p:spPr>
            <a:xfrm flipV="1">
              <a:off x="6045855" y="4261370"/>
              <a:ext cx="2124252" cy="1571636"/>
            </a:xfrm>
            <a:prstGeom prst="round2SameRect">
              <a:avLst>
                <a:gd name="adj1" fmla="val 4337"/>
                <a:gd name="adj2" fmla="val 0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00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874872" y="4382753"/>
              <a:ext cx="1853392" cy="15465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rPr>
                <a:t> Digital Media Solution 01</a:t>
              </a:r>
            </a:p>
            <a:p>
              <a:pPr algn="l" rtl="0" latinLnBrk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rPr>
                <a:t> Digital Media Solution 01</a:t>
              </a:r>
            </a:p>
            <a:p>
              <a:pPr algn="l" rtl="0" latinLnBrk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rPr>
                <a:t> Digital Media Solution 01</a:t>
              </a:r>
            </a:p>
            <a:p>
              <a:pPr algn="l" rtl="0" latinLnBrk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rPr>
                <a:t> Digital Media Solution 01</a:t>
              </a:r>
            </a:p>
            <a:p>
              <a:pPr algn="l" rtl="0" latinLnBrk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rPr>
                <a:t> Digital Media Solution 01</a:t>
              </a:r>
            </a:p>
            <a:p>
              <a:pPr algn="l" rtl="0" latinLnBrk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rPr>
                <a:t> Digital Media Solution 01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464228" y="4382753"/>
              <a:ext cx="1268296" cy="15465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rPr>
                <a:t> Hardware BZ 01</a:t>
              </a:r>
            </a:p>
            <a:p>
              <a:pPr algn="l" rtl="0" latinLnBrk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rPr>
                <a:t> Hardware BZ 01</a:t>
              </a:r>
            </a:p>
            <a:p>
              <a:pPr algn="l" rtl="0" latinLnBrk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rPr>
                <a:t> Hardware BZ 01</a:t>
              </a:r>
            </a:p>
            <a:p>
              <a:pPr algn="l" rtl="0" latinLnBrk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rPr>
                <a:t> Hardware BZ 01</a:t>
              </a:r>
            </a:p>
            <a:p>
              <a:pPr algn="l" rtl="0" latinLnBrk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rPr>
                <a:t> Hardware BZ 01</a:t>
              </a:r>
            </a:p>
            <a:p>
              <a:pPr algn="l" rtl="0" latinLnBrk="1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rPr>
                <a:t> Hardware BZ 01</a:t>
              </a: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428728" y="3156550"/>
              <a:ext cx="6740487" cy="603762"/>
            </a:xfrm>
            <a:prstGeom prst="roundRect">
              <a:avLst>
                <a:gd name="adj" fmla="val 11043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ko-KR" altLang="en-US" sz="1200" b="1" kern="1200" dirty="0">
                  <a:solidFill>
                    <a:srgbClr val="960000"/>
                  </a:solidFill>
                  <a:latin typeface="맑은 고딕"/>
                  <a:ea typeface="맑은 고딕"/>
                  <a:cs typeface="+mn-cs"/>
                </a:rPr>
                <a:t>매출 </a:t>
              </a:r>
              <a:r>
                <a:rPr lang="en-US" altLang="ko-KR" sz="1200" b="1" kern="1200" dirty="0">
                  <a:solidFill>
                    <a:srgbClr val="960000"/>
                  </a:solidFill>
                  <a:latin typeface="맑은 고딕"/>
                  <a:ea typeface="맑은 고딕"/>
                  <a:cs typeface="+mn-cs"/>
                </a:rPr>
                <a:t>: 2,433</a:t>
              </a:r>
              <a:r>
                <a:rPr lang="ko-KR" altLang="en-US" sz="1200" b="1" kern="1200" dirty="0">
                  <a:solidFill>
                    <a:srgbClr val="960000"/>
                  </a:solidFill>
                  <a:latin typeface="맑은 고딕"/>
                  <a:ea typeface="맑은 고딕"/>
                  <a:cs typeface="+mn-cs"/>
                </a:rPr>
                <a:t>억 </a:t>
              </a:r>
              <a:r>
                <a:rPr lang="en-US" altLang="ko-KR" sz="1200" b="1" kern="1200" dirty="0">
                  <a:solidFill>
                    <a:srgbClr val="960000"/>
                  </a:solidFill>
                  <a:latin typeface="맑은 고딕"/>
                  <a:ea typeface="맑은 고딕"/>
                  <a:cs typeface="+mn-cs"/>
                </a:rPr>
                <a:t>/ </a:t>
              </a:r>
              <a:r>
                <a:rPr lang="ko-KR" altLang="en-US" sz="1200" b="1" kern="1200" dirty="0">
                  <a:solidFill>
                    <a:srgbClr val="960000"/>
                  </a:solidFill>
                  <a:latin typeface="맑은 고딕"/>
                  <a:ea typeface="맑은 고딕"/>
                  <a:cs typeface="+mn-cs"/>
                </a:rPr>
                <a:t>경상이익 </a:t>
              </a:r>
              <a:r>
                <a:rPr lang="en-US" altLang="ko-KR" sz="1200" b="1" kern="1200" dirty="0">
                  <a:solidFill>
                    <a:srgbClr val="960000"/>
                  </a:solidFill>
                  <a:latin typeface="맑은 고딕"/>
                  <a:ea typeface="맑은 고딕"/>
                  <a:cs typeface="+mn-cs"/>
                </a:rPr>
                <a:t>: 32% / </a:t>
              </a:r>
              <a:r>
                <a:rPr lang="ko-KR" altLang="en-US" sz="1200" b="1" kern="1200" dirty="0">
                  <a:solidFill>
                    <a:srgbClr val="960000"/>
                  </a:solidFill>
                  <a:latin typeface="맑은 고딕"/>
                  <a:ea typeface="맑은 고딕"/>
                  <a:cs typeface="+mn-cs"/>
                </a:rPr>
                <a:t>년 평균 인력 </a:t>
              </a:r>
              <a:r>
                <a:rPr lang="en-US" altLang="ko-KR" sz="1200" b="1" kern="1200" dirty="0">
                  <a:solidFill>
                    <a:srgbClr val="960000"/>
                  </a:solidFill>
                  <a:latin typeface="맑은 고딕"/>
                  <a:ea typeface="맑은 고딕"/>
                  <a:cs typeface="+mn-cs"/>
                </a:rPr>
                <a:t>: 320</a:t>
              </a:r>
              <a:r>
                <a:rPr lang="ko-KR" altLang="en-US" sz="1200" b="1" kern="1200" dirty="0">
                  <a:solidFill>
                    <a:srgbClr val="960000"/>
                  </a:solidFill>
                  <a:latin typeface="맑은 고딕"/>
                  <a:ea typeface="맑은 고딕"/>
                  <a:cs typeface="+mn-cs"/>
                </a:rPr>
                <a:t>명</a:t>
              </a:r>
              <a:endParaRPr lang="ko-KR" altLang="en-US" sz="1200" b="1" kern="1200" dirty="0">
                <a:solidFill>
                  <a:srgbClr val="960000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직사각형 9"/>
            <p:cNvSpPr/>
            <p:nvPr/>
          </p:nvSpPr>
          <p:spPr>
            <a:xfrm>
              <a:off x="1437354" y="3881291"/>
              <a:ext cx="2124251" cy="404965"/>
            </a:xfrm>
            <a:prstGeom prst="round2SameRect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ko-KR" altLang="en-US" sz="1200" b="1" kern="1200" dirty="0">
                  <a:solidFill>
                    <a:srgbClr val="1F497D"/>
                  </a:solidFill>
                  <a:latin typeface="맑은 고딕"/>
                  <a:ea typeface="맑은 고딕"/>
                  <a:cs typeface="+mn-cs"/>
                </a:rPr>
                <a:t>세계 솔루션 비즈니스 리더</a:t>
              </a:r>
              <a:endParaRPr lang="ko-KR" altLang="en-US" sz="1200" b="1" kern="1200" dirty="0">
                <a:solidFill>
                  <a:srgbClr val="1F497D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4" name="직사각형 10"/>
            <p:cNvSpPr/>
            <p:nvPr/>
          </p:nvSpPr>
          <p:spPr>
            <a:xfrm>
              <a:off x="3739110" y="3881291"/>
              <a:ext cx="2124251" cy="404965"/>
            </a:xfrm>
            <a:prstGeom prst="round2SameRect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ko-KR" altLang="en-US" sz="1200" b="1" kern="1200" dirty="0">
                  <a:solidFill>
                    <a:srgbClr val="1F497D"/>
                  </a:solidFill>
                  <a:latin typeface="맑은 고딕"/>
                  <a:ea typeface="맑은 고딕"/>
                  <a:cs typeface="+mn-cs"/>
                </a:rPr>
                <a:t>세계 디지털 미디어 리더</a:t>
              </a:r>
              <a:endParaRPr lang="ko-KR" altLang="en-US" sz="1200" b="1" kern="1200" dirty="0">
                <a:solidFill>
                  <a:srgbClr val="1F497D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5" name="직사각형 11"/>
            <p:cNvSpPr/>
            <p:nvPr/>
          </p:nvSpPr>
          <p:spPr>
            <a:xfrm>
              <a:off x="6044500" y="3881291"/>
              <a:ext cx="2124252" cy="404965"/>
            </a:xfrm>
            <a:prstGeom prst="round2SameRect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ko-KR" altLang="en-US" sz="1200" b="1" kern="1200" dirty="0">
                  <a:solidFill>
                    <a:srgbClr val="1F497D"/>
                  </a:solidFill>
                  <a:latin typeface="맑은 고딕"/>
                  <a:ea typeface="맑은 고딕"/>
                  <a:cs typeface="+mn-cs"/>
                </a:rPr>
                <a:t>국내 하드웨어 분야 </a:t>
              </a:r>
              <a:r>
                <a:rPr lang="en-US" altLang="ko-KR" sz="1200" b="1" kern="1200" dirty="0">
                  <a:solidFill>
                    <a:srgbClr val="1F497D"/>
                  </a:solidFill>
                  <a:latin typeface="맑은 고딕"/>
                  <a:ea typeface="맑은 고딕"/>
                  <a:cs typeface="+mn-cs"/>
                </a:rPr>
                <a:t>TOP 5</a:t>
              </a:r>
              <a:endParaRPr lang="ko-KR" altLang="en-US" sz="1200" b="1" kern="1200" dirty="0">
                <a:solidFill>
                  <a:srgbClr val="1F497D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" name="그룹 84"/>
          <p:cNvGrpSpPr/>
          <p:nvPr/>
        </p:nvGrpSpPr>
        <p:grpSpPr>
          <a:xfrm>
            <a:off x="285720" y="1857364"/>
            <a:ext cx="1439564" cy="496402"/>
            <a:chOff x="302972" y="1857364"/>
            <a:chExt cx="1439564" cy="496402"/>
          </a:xfrm>
        </p:grpSpPr>
        <p:sp>
          <p:nvSpPr>
            <p:cNvPr id="48" name="모서리가 둥근 직사각형 4"/>
            <p:cNvSpPr/>
            <p:nvPr/>
          </p:nvSpPr>
          <p:spPr>
            <a:xfrm>
              <a:off x="302972" y="1927819"/>
              <a:ext cx="1439564" cy="36277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40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4" name="그룹 58"/>
            <p:cNvGrpSpPr/>
            <p:nvPr/>
          </p:nvGrpSpPr>
          <p:grpSpPr>
            <a:xfrm>
              <a:off x="460349" y="1857364"/>
              <a:ext cx="506016" cy="496402"/>
              <a:chOff x="1365916" y="2293183"/>
              <a:chExt cx="506016" cy="496402"/>
            </a:xfrm>
          </p:grpSpPr>
          <p:sp>
            <p:nvSpPr>
              <p:cNvPr id="49" name="타원 5"/>
              <p:cNvSpPr/>
              <p:nvPr/>
            </p:nvSpPr>
            <p:spPr>
              <a:xfrm>
                <a:off x="1375528" y="2293183"/>
                <a:ext cx="496404" cy="4964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r>
                  <a:rPr lang="en-US" altLang="ko-KR" sz="16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V</a:t>
                </a:r>
                <a:endParaRPr lang="ko-KR" altLang="en-US" sz="1600" b="1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 flipV="1">
                <a:off x="1365916" y="2522086"/>
                <a:ext cx="45882" cy="4588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4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937288" y="1993176"/>
              <a:ext cx="6671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05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VISION</a:t>
              </a:r>
              <a:endParaRPr lang="ko-KR" altLang="en-US" sz="105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285720" y="3211711"/>
            <a:ext cx="1439564" cy="496402"/>
            <a:chOff x="302972" y="3211711"/>
            <a:chExt cx="1439564" cy="496402"/>
          </a:xfrm>
        </p:grpSpPr>
        <p:sp>
          <p:nvSpPr>
            <p:cNvPr id="66" name="모서리가 둥근 직사각형 4"/>
            <p:cNvSpPr/>
            <p:nvPr/>
          </p:nvSpPr>
          <p:spPr>
            <a:xfrm>
              <a:off x="302972" y="3282166"/>
              <a:ext cx="1439564" cy="36277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40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7" name="그룹 67"/>
            <p:cNvGrpSpPr/>
            <p:nvPr/>
          </p:nvGrpSpPr>
          <p:grpSpPr>
            <a:xfrm>
              <a:off x="460349" y="3211711"/>
              <a:ext cx="506016" cy="496402"/>
              <a:chOff x="1365916" y="2293183"/>
              <a:chExt cx="506016" cy="496402"/>
            </a:xfrm>
          </p:grpSpPr>
          <p:sp>
            <p:nvSpPr>
              <p:cNvPr id="69" name="타원 5"/>
              <p:cNvSpPr/>
              <p:nvPr/>
            </p:nvSpPr>
            <p:spPr>
              <a:xfrm>
                <a:off x="1375528" y="2293183"/>
                <a:ext cx="496404" cy="4964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r>
                  <a:rPr lang="en-US" altLang="ko-KR" sz="16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F</a:t>
                </a:r>
                <a:endParaRPr lang="ko-KR" altLang="en-US" sz="1600" b="1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 flipV="1">
                <a:off x="1365916" y="2522086"/>
                <a:ext cx="45882" cy="4588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4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937288" y="3347523"/>
              <a:ext cx="76495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05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FINANCE</a:t>
              </a:r>
              <a:endParaRPr lang="ko-KR" altLang="en-US" sz="105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8" name="그룹 86"/>
          <p:cNvGrpSpPr/>
          <p:nvPr/>
        </p:nvGrpSpPr>
        <p:grpSpPr>
          <a:xfrm>
            <a:off x="285720" y="3824186"/>
            <a:ext cx="1452362" cy="496402"/>
            <a:chOff x="302972" y="3824186"/>
            <a:chExt cx="1452362" cy="496402"/>
          </a:xfrm>
        </p:grpSpPr>
        <p:sp>
          <p:nvSpPr>
            <p:cNvPr id="74" name="모서리가 둥근 직사각형 4"/>
            <p:cNvSpPr/>
            <p:nvPr/>
          </p:nvSpPr>
          <p:spPr>
            <a:xfrm>
              <a:off x="302972" y="3894641"/>
              <a:ext cx="1439564" cy="36277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40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74"/>
            <p:cNvGrpSpPr/>
            <p:nvPr/>
          </p:nvGrpSpPr>
          <p:grpSpPr>
            <a:xfrm>
              <a:off x="460349" y="3824186"/>
              <a:ext cx="506016" cy="496402"/>
              <a:chOff x="1365916" y="2293183"/>
              <a:chExt cx="506016" cy="496402"/>
            </a:xfrm>
          </p:grpSpPr>
          <p:sp>
            <p:nvSpPr>
              <p:cNvPr id="76" name="타원 5"/>
              <p:cNvSpPr/>
              <p:nvPr/>
            </p:nvSpPr>
            <p:spPr>
              <a:xfrm>
                <a:off x="1375528" y="2293183"/>
                <a:ext cx="496404" cy="4964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r>
                  <a:rPr lang="en-US" altLang="ko-KR" sz="16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G</a:t>
                </a:r>
                <a:endParaRPr lang="ko-KR" altLang="en-US" sz="1600" b="1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 flipV="1">
                <a:off x="1365916" y="2522086"/>
                <a:ext cx="45882" cy="4588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4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988777" y="3959998"/>
              <a:ext cx="7665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05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BZ GOAL</a:t>
              </a:r>
              <a:endParaRPr lang="ko-KR" altLang="en-US" sz="105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0" name="그룹 87"/>
          <p:cNvGrpSpPr/>
          <p:nvPr/>
        </p:nvGrpSpPr>
        <p:grpSpPr>
          <a:xfrm>
            <a:off x="285720" y="4902488"/>
            <a:ext cx="1453095" cy="496402"/>
            <a:chOff x="302972" y="4902488"/>
            <a:chExt cx="1453095" cy="496402"/>
          </a:xfrm>
        </p:grpSpPr>
        <p:sp>
          <p:nvSpPr>
            <p:cNvPr id="81" name="모서리가 둥근 직사각형 4"/>
            <p:cNvSpPr/>
            <p:nvPr/>
          </p:nvSpPr>
          <p:spPr>
            <a:xfrm>
              <a:off x="302972" y="4972943"/>
              <a:ext cx="1439564" cy="36277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40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11" name="그룹 81"/>
            <p:cNvGrpSpPr/>
            <p:nvPr/>
          </p:nvGrpSpPr>
          <p:grpSpPr>
            <a:xfrm>
              <a:off x="460349" y="4902488"/>
              <a:ext cx="506016" cy="496402"/>
              <a:chOff x="1365916" y="2293183"/>
              <a:chExt cx="506016" cy="496402"/>
            </a:xfrm>
          </p:grpSpPr>
          <p:sp>
            <p:nvSpPr>
              <p:cNvPr id="83" name="타원 5"/>
              <p:cNvSpPr/>
              <p:nvPr/>
            </p:nvSpPr>
            <p:spPr>
              <a:xfrm>
                <a:off x="1375528" y="2293183"/>
                <a:ext cx="496404" cy="4964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r>
                  <a:rPr lang="en-US" altLang="ko-KR" sz="16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S</a:t>
                </a:r>
                <a:endParaRPr lang="ko-KR" altLang="en-US" sz="1600" b="1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 flipV="1">
                <a:off x="1365916" y="2522086"/>
                <a:ext cx="45882" cy="4588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4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891728" y="5038300"/>
              <a:ext cx="8643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05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SOLUTION</a:t>
              </a:r>
              <a:endParaRPr lang="ko-KR" altLang="en-US" sz="105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123</Words>
  <Application>Microsoft Office PowerPoint</Application>
  <PresentationFormat>화면 슬라이드 쇼(4:3)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35</cp:revision>
  <dcterms:created xsi:type="dcterms:W3CDTF">2009-04-21T07:02:37Z</dcterms:created>
  <dcterms:modified xsi:type="dcterms:W3CDTF">2009-04-21T07:36:00Z</dcterms:modified>
</cp:coreProperties>
</file>