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80" y="1343026"/>
            <a:ext cx="9110696" cy="551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0800000">
            <a:off x="32" y="1352994"/>
            <a:ext cx="9144000" cy="1588"/>
          </a:xfrm>
          <a:prstGeom prst="line">
            <a:avLst/>
          </a:prstGeom>
          <a:ln>
            <a:solidFill>
              <a:srgbClr val="009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23806" y="1390651"/>
            <a:ext cx="8710643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35"/>
          <p:cNvGrpSpPr/>
          <p:nvPr/>
        </p:nvGrpSpPr>
        <p:grpSpPr>
          <a:xfrm rot="16200000">
            <a:off x="4666709" y="2342601"/>
            <a:ext cx="2472746" cy="6053272"/>
            <a:chOff x="3144298" y="705889"/>
            <a:chExt cx="2472746" cy="6053272"/>
          </a:xfrm>
        </p:grpSpPr>
        <p:sp>
          <p:nvSpPr>
            <p:cNvPr id="23" name="타원 22"/>
            <p:cNvSpPr/>
            <p:nvPr/>
          </p:nvSpPr>
          <p:spPr>
            <a:xfrm>
              <a:off x="5115546" y="2705095"/>
              <a:ext cx="170834" cy="170834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130924" y="3809777"/>
              <a:ext cx="109764" cy="1097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643438" y="5785555"/>
              <a:ext cx="973606" cy="973606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직선 연결선 25"/>
            <p:cNvCxnSpPr>
              <a:endCxn id="23" idx="1"/>
            </p:cNvCxnSpPr>
            <p:nvPr/>
          </p:nvCxnSpPr>
          <p:spPr>
            <a:xfrm rot="16200000" flipH="1">
              <a:off x="3130319" y="719868"/>
              <a:ext cx="2024224" cy="1996266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3"/>
              <a:endCxn id="24" idx="7"/>
            </p:cNvCxnSpPr>
            <p:nvPr/>
          </p:nvCxnSpPr>
          <p:spPr>
            <a:xfrm rot="5400000">
              <a:off x="4195119" y="2880406"/>
              <a:ext cx="974941" cy="91595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4" idx="5"/>
            </p:cNvCxnSpPr>
            <p:nvPr/>
          </p:nvCxnSpPr>
          <p:spPr>
            <a:xfrm rot="16200000" flipH="1">
              <a:off x="3653109" y="4474969"/>
              <a:ext cx="1873463" cy="730455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 rot="5400000">
            <a:off x="4536000" y="-2963265"/>
            <a:ext cx="72000" cy="871200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6342" y="785022"/>
            <a:ext cx="7810500" cy="502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2015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세계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top 10 IT Solution Business Leader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회사의 비전은 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Solution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분야와</a:t>
            </a:r>
            <a:endParaRPr lang="en-US" altLang="ko-KR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Digital Media Business </a:t>
            </a:r>
            <a:r>
              <a:rPr lang="ko-KR" altLang="en-US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분야에서 최고의 솔루션을 만들고 각각의 사업전략과 목표를 달성해 나가는 기준이 됩니다</a:t>
            </a:r>
            <a:r>
              <a: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1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378979"/>
            <a:ext cx="8496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378979"/>
            <a:ext cx="252000" cy="288000"/>
          </a:xfrm>
          <a:prstGeom prst="rect">
            <a:avLst/>
          </a:prstGeom>
          <a:solidFill>
            <a:srgbClr val="008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934895" y="378979"/>
            <a:ext cx="252000" cy="1588"/>
          </a:xfrm>
          <a:prstGeom prst="line">
            <a:avLst/>
          </a:prstGeom>
          <a:ln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8759499" y="582947"/>
            <a:ext cx="396000" cy="1588"/>
          </a:xfrm>
          <a:prstGeom prst="line">
            <a:avLst/>
          </a:prstGeom>
          <a:ln w="38100">
            <a:solidFill>
              <a:srgbClr val="008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47035" y="409554"/>
            <a:ext cx="3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200" kern="1200" dirty="0">
                <a:solidFill>
                  <a:srgbClr val="BCBCBC"/>
                </a:solidFill>
                <a:latin typeface="Constantia" pitchFamily="18" charset="0"/>
                <a:ea typeface="맑은 고딕"/>
                <a:cs typeface="+mn-cs"/>
              </a:rPr>
              <a:t>05</a:t>
            </a:r>
            <a:endParaRPr lang="ko-KR" altLang="en-US" sz="1200" kern="1200" dirty="0">
              <a:solidFill>
                <a:srgbClr val="BCBCBC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47" y="71414"/>
            <a:ext cx="1641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000" kern="1200" dirty="0">
                <a:solidFill>
                  <a:srgbClr val="BCBCBC"/>
                </a:solidFill>
                <a:latin typeface="맑은 고딕"/>
                <a:ea typeface="맑은 고딕"/>
                <a:cs typeface="+mn-cs"/>
              </a:rPr>
              <a:t>제안목표 및 구축전략</a:t>
            </a:r>
            <a:endParaRPr lang="ko-KR" altLang="en-US" sz="1000" kern="1200" dirty="0">
              <a:solidFill>
                <a:srgbClr val="BCBCBC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625" y="366074"/>
            <a:ext cx="276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1.6 </a:t>
            </a:r>
            <a:r>
              <a:rPr lang="ko-KR" altLang="en-US" sz="20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사업 목표 및 비전</a:t>
            </a:r>
            <a:endParaRPr lang="ko-KR" altLang="en-US" sz="20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사다리꼴 20"/>
          <p:cNvSpPr/>
          <p:nvPr/>
        </p:nvSpPr>
        <p:spPr>
          <a:xfrm flipV="1">
            <a:off x="3081331" y="6610349"/>
            <a:ext cx="2967044" cy="180975"/>
          </a:xfrm>
          <a:prstGeom prst="trapezoid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22" name="그림 21" descr="log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778" y="6657060"/>
            <a:ext cx="1340444" cy="1104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1"/>
          <p:cNvGrpSpPr/>
          <p:nvPr/>
        </p:nvGrpSpPr>
        <p:grpSpPr>
          <a:xfrm>
            <a:off x="1090893" y="2267216"/>
            <a:ext cx="6981569" cy="3376362"/>
            <a:chOff x="928662" y="2338654"/>
            <a:chExt cx="6981569" cy="3376362"/>
          </a:xfrm>
        </p:grpSpPr>
        <p:cxnSp>
          <p:nvCxnSpPr>
            <p:cNvPr id="4" name="Shape 3"/>
            <p:cNvCxnSpPr/>
            <p:nvPr/>
          </p:nvCxnSpPr>
          <p:spPr>
            <a:xfrm>
              <a:off x="2919328" y="2525795"/>
              <a:ext cx="135063" cy="5977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hape 4"/>
            <p:cNvCxnSpPr/>
            <p:nvPr/>
          </p:nvCxnSpPr>
          <p:spPr>
            <a:xfrm>
              <a:off x="4186046" y="3446252"/>
              <a:ext cx="135063" cy="5977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hape 5"/>
            <p:cNvCxnSpPr/>
            <p:nvPr/>
          </p:nvCxnSpPr>
          <p:spPr>
            <a:xfrm>
              <a:off x="6777326" y="3054169"/>
              <a:ext cx="135063" cy="5977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hape 21"/>
            <p:cNvCxnSpPr/>
            <p:nvPr/>
          </p:nvCxnSpPr>
          <p:spPr>
            <a:xfrm rot="16200000" flipH="1">
              <a:off x="5350940" y="5377452"/>
              <a:ext cx="412122" cy="154634"/>
            </a:xfrm>
            <a:prstGeom prst="bentConnector3">
              <a:avLst>
                <a:gd name="adj1" fmla="val -2329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1191588" y="3423518"/>
              <a:ext cx="1476000" cy="15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2943884" y="3891158"/>
              <a:ext cx="540000" cy="15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4613483" y="4937603"/>
              <a:ext cx="252000" cy="15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5728347" y="3688838"/>
              <a:ext cx="936000" cy="15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1205194" y="4168566"/>
              <a:ext cx="6572264" cy="62315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sz="2800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VISION </a:t>
              </a:r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2015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28662" y="2338654"/>
              <a:ext cx="2071702" cy="346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세계 솔루션 비즈니스 리더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5115" y="2433631"/>
              <a:ext cx="1167307" cy="68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BZ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BZ SOLUTION 01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214546" y="3267511"/>
              <a:ext cx="1954249" cy="346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세계 디지털 미디어 리더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610819" y="2867028"/>
              <a:ext cx="1148035" cy="346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회사가치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57673" y="3357562"/>
              <a:ext cx="1609736" cy="68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Digital Media Solution 01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900" dirty="0" smtClean="0"/>
                <a:t> Digital Media Solution 01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72132" y="5207185"/>
              <a:ext cx="13500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900" dirty="0" smtClean="0"/>
                <a:t> 매출 </a:t>
              </a:r>
              <a:r>
                <a:rPr lang="en-US" altLang="ko-KR" sz="900" dirty="0" smtClean="0"/>
                <a:t>: 2,433</a:t>
              </a:r>
              <a:r>
                <a:rPr lang="ko-KR" altLang="en-US" sz="900" dirty="0" smtClean="0"/>
                <a:t>억 </a:t>
              </a:r>
              <a:endParaRPr lang="en-US" altLang="ko-KR" sz="900" dirty="0" smtClean="0"/>
            </a:p>
            <a:p>
              <a:pPr>
                <a:buFont typeface="Arial" pitchFamily="34" charset="0"/>
                <a:buChar char="•"/>
              </a:pP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경상이익 </a:t>
              </a:r>
              <a:r>
                <a:rPr lang="en-US" altLang="ko-KR" sz="900" dirty="0" smtClean="0"/>
                <a:t>: 32%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년 평균 인력 </a:t>
              </a:r>
              <a:r>
                <a:rPr lang="en-US" altLang="ko-KR" sz="900" dirty="0" smtClean="0"/>
                <a:t>: 320</a:t>
              </a:r>
              <a:r>
                <a:rPr lang="ko-KR" altLang="en-US" sz="900" dirty="0" smtClean="0"/>
                <a:t>명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3606" y="3059374"/>
              <a:ext cx="101662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altLang="ko-KR" sz="900" dirty="0" smtClean="0">
                  <a:latin typeface="+mn-ea"/>
                </a:rPr>
                <a:t> 2,300</a:t>
              </a:r>
              <a:r>
                <a:rPr lang="ko-KR" altLang="en-US" sz="900" dirty="0" smtClean="0">
                  <a:latin typeface="+mn-ea"/>
                </a:rPr>
                <a:t>억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900" dirty="0" smtClean="0">
                  <a:latin typeface="+mn-ea"/>
                </a:rPr>
                <a:t> CONTENTS 04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900" dirty="0" smtClean="0">
                  <a:latin typeface="+mn-ea"/>
                </a:rPr>
                <a:t> CONTENTS 04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000495" y="5070432"/>
              <a:ext cx="1490947" cy="346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FINANCIAL GOAL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86050" y="4295367"/>
              <a:ext cx="4988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cs typeface="Arial Unicode MS" pitchFamily="50" charset="-127"/>
                </a:rPr>
                <a:t>“GLOBAL TOP10 IT Solution Business Leader ”</a:t>
              </a:r>
              <a:endParaRPr lang="ko-KR" altLang="en-US" dirty="0">
                <a:solidFill>
                  <a:prstClr val="white"/>
                </a:solidFill>
                <a:cs typeface="Arial Unicode MS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37</cp:revision>
  <dcterms:created xsi:type="dcterms:W3CDTF">2009-04-21T07:02:37Z</dcterms:created>
  <dcterms:modified xsi:type="dcterms:W3CDTF">2009-04-21T07:36:38Z</dcterms:modified>
</cp:coreProperties>
</file>