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91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3780" y="1343026"/>
            <a:ext cx="9110696" cy="55149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10800000">
            <a:off x="32" y="1352994"/>
            <a:ext cx="9144000" cy="1588"/>
          </a:xfrm>
          <a:prstGeom prst="line">
            <a:avLst/>
          </a:prstGeom>
          <a:ln>
            <a:solidFill>
              <a:srgbClr val="0095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23806" y="1390651"/>
            <a:ext cx="8710643" cy="5219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2" name="그룹 35"/>
          <p:cNvGrpSpPr/>
          <p:nvPr/>
        </p:nvGrpSpPr>
        <p:grpSpPr>
          <a:xfrm rot="16200000">
            <a:off x="4666709" y="2342601"/>
            <a:ext cx="2472746" cy="6053272"/>
            <a:chOff x="3144298" y="705889"/>
            <a:chExt cx="2472746" cy="6053272"/>
          </a:xfrm>
        </p:grpSpPr>
        <p:sp>
          <p:nvSpPr>
            <p:cNvPr id="23" name="타원 22"/>
            <p:cNvSpPr/>
            <p:nvPr/>
          </p:nvSpPr>
          <p:spPr>
            <a:xfrm>
              <a:off x="5115546" y="2705095"/>
              <a:ext cx="170834" cy="170834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4130924" y="3809777"/>
              <a:ext cx="109764" cy="10976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4643438" y="5785555"/>
              <a:ext cx="973606" cy="973606"/>
            </a:xfrm>
            <a:prstGeom prst="ellipse">
              <a:avLst/>
            </a:prstGeom>
            <a:solidFill>
              <a:schemeClr val="bg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26" name="직선 연결선 25"/>
            <p:cNvCxnSpPr>
              <a:endCxn id="23" idx="1"/>
            </p:cNvCxnSpPr>
            <p:nvPr/>
          </p:nvCxnSpPr>
          <p:spPr>
            <a:xfrm rot="16200000" flipH="1">
              <a:off x="3130319" y="719868"/>
              <a:ext cx="2024224" cy="1996266"/>
            </a:xfrm>
            <a:prstGeom prst="line">
              <a:avLst/>
            </a:prstGeom>
            <a:ln>
              <a:solidFill>
                <a:schemeClr val="bg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23" idx="3"/>
              <a:endCxn id="24" idx="7"/>
            </p:cNvCxnSpPr>
            <p:nvPr/>
          </p:nvCxnSpPr>
          <p:spPr>
            <a:xfrm rot="5400000">
              <a:off x="4195119" y="2880406"/>
              <a:ext cx="974941" cy="915951"/>
            </a:xfrm>
            <a:prstGeom prst="line">
              <a:avLst/>
            </a:prstGeom>
            <a:ln>
              <a:solidFill>
                <a:schemeClr val="bg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24" idx="5"/>
            </p:cNvCxnSpPr>
            <p:nvPr/>
          </p:nvCxnSpPr>
          <p:spPr>
            <a:xfrm rot="16200000" flipH="1">
              <a:off x="3653109" y="4474969"/>
              <a:ext cx="1873463" cy="730455"/>
            </a:xfrm>
            <a:prstGeom prst="line">
              <a:avLst/>
            </a:prstGeom>
            <a:ln>
              <a:solidFill>
                <a:schemeClr val="bg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/>
          <p:cNvSpPr/>
          <p:nvPr/>
        </p:nvSpPr>
        <p:spPr>
          <a:xfrm rot="5400000">
            <a:off x="4536000" y="-2963265"/>
            <a:ext cx="72000" cy="8712000"/>
          </a:xfrm>
          <a:prstGeom prst="rect">
            <a:avLst/>
          </a:prstGeom>
          <a:solidFill>
            <a:srgbClr val="009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6342" y="785022"/>
            <a:ext cx="7810500" cy="50270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 latinLnBrk="1">
              <a:lnSpc>
                <a:spcPts val="1600"/>
              </a:lnSpc>
            </a:pPr>
            <a:r>
              <a:rPr lang="en-US" altLang="ko-KR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2015</a:t>
            </a:r>
            <a:r>
              <a:rPr lang="ko-KR" altLang="en-US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년 세계 </a:t>
            </a:r>
            <a:r>
              <a:rPr lang="en-US" altLang="ko-KR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top 10 IT Solution Business Leader </a:t>
            </a:r>
            <a:r>
              <a:rPr lang="ko-KR" altLang="en-US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라는 회사의 비전은 </a:t>
            </a:r>
            <a:r>
              <a:rPr lang="en-US" altLang="ko-KR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Solution Business </a:t>
            </a:r>
            <a:r>
              <a:rPr lang="ko-KR" altLang="en-US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분야와</a:t>
            </a:r>
            <a:endParaRPr lang="en-US" altLang="ko-KR" sz="1100" kern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algn="l" rtl="0" latinLnBrk="1">
              <a:lnSpc>
                <a:spcPts val="1600"/>
              </a:lnSpc>
            </a:pPr>
            <a:r>
              <a:rPr lang="en-US" altLang="ko-KR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Digital Media Business </a:t>
            </a:r>
            <a:r>
              <a:rPr lang="ko-KR" altLang="en-US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분야에서 최고의 솔루션을 만들고 각각의 사업전략과 목표를 달성해 나가는 기준이 됩니다</a:t>
            </a:r>
            <a:r>
              <a:rPr lang="en-US" altLang="ko-KR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100" kern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378979"/>
            <a:ext cx="8496000" cy="1588"/>
          </a:xfrm>
          <a:prstGeom prst="line">
            <a:avLst/>
          </a:prstGeom>
          <a:ln>
            <a:solidFill>
              <a:srgbClr val="008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0" y="378979"/>
            <a:ext cx="252000" cy="288000"/>
          </a:xfrm>
          <a:prstGeom prst="rect">
            <a:avLst/>
          </a:prstGeom>
          <a:solidFill>
            <a:srgbClr val="008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8934895" y="378979"/>
            <a:ext cx="252000" cy="1588"/>
          </a:xfrm>
          <a:prstGeom prst="line">
            <a:avLst/>
          </a:prstGeom>
          <a:ln>
            <a:solidFill>
              <a:srgbClr val="008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5400000">
            <a:off x="8759499" y="582947"/>
            <a:ext cx="396000" cy="1588"/>
          </a:xfrm>
          <a:prstGeom prst="line">
            <a:avLst/>
          </a:prstGeom>
          <a:ln w="38100">
            <a:solidFill>
              <a:srgbClr val="008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547035" y="409554"/>
            <a:ext cx="340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200" kern="1200" dirty="0">
                <a:solidFill>
                  <a:srgbClr val="BCBCBC"/>
                </a:solidFill>
                <a:latin typeface="Constantia" pitchFamily="18" charset="0"/>
                <a:ea typeface="맑은 고딕"/>
                <a:cs typeface="+mn-cs"/>
              </a:rPr>
              <a:t>05</a:t>
            </a:r>
            <a:endParaRPr lang="ko-KR" altLang="en-US" sz="1200" kern="1200" dirty="0">
              <a:solidFill>
                <a:srgbClr val="BCBCBC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1947" y="71414"/>
            <a:ext cx="16419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en-US" altLang="ko-KR" sz="1000" kern="1200" dirty="0">
                <a:solidFill>
                  <a:srgbClr val="BCBCBC"/>
                </a:solidFill>
                <a:latin typeface="맑은 고딕"/>
                <a:ea typeface="맑은 고딕"/>
                <a:cs typeface="+mn-cs"/>
              </a:rPr>
              <a:t>1. </a:t>
            </a:r>
            <a:r>
              <a:rPr lang="ko-KR" altLang="en-US" sz="1000" kern="1200" dirty="0">
                <a:solidFill>
                  <a:srgbClr val="BCBCBC"/>
                </a:solidFill>
                <a:latin typeface="맑은 고딕"/>
                <a:ea typeface="맑은 고딕"/>
                <a:cs typeface="+mn-cs"/>
              </a:rPr>
              <a:t>제안목표 및 구축전략</a:t>
            </a:r>
            <a:endParaRPr lang="ko-KR" altLang="en-US" sz="1000" kern="1200" dirty="0">
              <a:solidFill>
                <a:srgbClr val="BCBCBC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5625" y="366074"/>
            <a:ext cx="27604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en-US" altLang="ko-KR" sz="20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1.6 </a:t>
            </a:r>
            <a:r>
              <a:rPr lang="ko-KR" altLang="en-US" sz="20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사업 목표 및 비전</a:t>
            </a:r>
            <a:endParaRPr lang="ko-KR" altLang="en-US" sz="200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1" name="사다리꼴 20"/>
          <p:cNvSpPr/>
          <p:nvPr/>
        </p:nvSpPr>
        <p:spPr>
          <a:xfrm flipV="1">
            <a:off x="3081331" y="6610349"/>
            <a:ext cx="2967044" cy="180975"/>
          </a:xfrm>
          <a:prstGeom prst="trapezoid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22" name="그림 21" descr="logo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01778" y="6657060"/>
            <a:ext cx="1340444" cy="1104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7"/>
          <p:cNvGrpSpPr/>
          <p:nvPr/>
        </p:nvGrpSpPr>
        <p:grpSpPr>
          <a:xfrm>
            <a:off x="1285852" y="1714488"/>
            <a:ext cx="6650450" cy="4500594"/>
            <a:chOff x="1285852" y="1643050"/>
            <a:chExt cx="6650450" cy="4500594"/>
          </a:xfrm>
        </p:grpSpPr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46310" y="3571876"/>
              <a:ext cx="1255836" cy="490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이등변 삼각형 4"/>
            <p:cNvSpPr/>
            <p:nvPr/>
          </p:nvSpPr>
          <p:spPr>
            <a:xfrm>
              <a:off x="1582472" y="2227473"/>
              <a:ext cx="6061364" cy="1571636"/>
            </a:xfrm>
            <a:prstGeom prst="triangl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  <a:alpha val="47000"/>
                  </a:srgbClr>
                </a:gs>
                <a:gs pos="100000">
                  <a:srgbClr val="0070C0">
                    <a:shade val="100000"/>
                    <a:satMod val="115000"/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이등변 삼각형 5"/>
            <p:cNvSpPr/>
            <p:nvPr/>
          </p:nvSpPr>
          <p:spPr>
            <a:xfrm>
              <a:off x="3163632" y="2227473"/>
              <a:ext cx="2899044" cy="1571636"/>
            </a:xfrm>
            <a:prstGeom prst="triangle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tint val="66000"/>
                    <a:satMod val="160000"/>
                    <a:alpha val="60000"/>
                  </a:schemeClr>
                </a:gs>
                <a:gs pos="50000">
                  <a:schemeClr val="tx2">
                    <a:lumMod val="60000"/>
                    <a:lumOff val="40000"/>
                    <a:tint val="44500"/>
                    <a:satMod val="160000"/>
                    <a:alpha val="53000"/>
                  </a:schemeClr>
                </a:gs>
                <a:gs pos="100000">
                  <a:schemeClr val="tx2">
                    <a:lumMod val="60000"/>
                    <a:lumOff val="40000"/>
                    <a:tint val="23500"/>
                    <a:satMod val="16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753292" y="3558592"/>
              <a:ext cx="2124000" cy="881044"/>
            </a:xfrm>
            <a:prstGeom prst="roundRect">
              <a:avLst>
                <a:gd name="adj" fmla="val 318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285852" y="3544646"/>
              <a:ext cx="2124000" cy="881044"/>
            </a:xfrm>
            <a:prstGeom prst="roundRect">
              <a:avLst>
                <a:gd name="adj" fmla="val 318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285854" y="3287638"/>
              <a:ext cx="2124000" cy="3689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278F97"/>
                  </a:solidFill>
                </a:rPr>
                <a:t>FINANCIAL GOAL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758576" y="3287638"/>
              <a:ext cx="2124000" cy="3689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rgbClr val="278F97"/>
                  </a:solidFill>
                </a:rPr>
                <a:t>회사가치</a:t>
              </a:r>
              <a:endParaRPr lang="ko-KR" altLang="en-US" sz="1200" b="1" dirty="0">
                <a:solidFill>
                  <a:srgbClr val="278F97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530460" y="4775054"/>
              <a:ext cx="2124000" cy="1363113"/>
            </a:xfrm>
            <a:prstGeom prst="roundRect">
              <a:avLst>
                <a:gd name="adj" fmla="val 318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53294" y="4782027"/>
              <a:ext cx="2124000" cy="1361617"/>
            </a:xfrm>
            <a:prstGeom prst="roundRect">
              <a:avLst>
                <a:gd name="adj" fmla="val 318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285854" y="4768081"/>
              <a:ext cx="2124000" cy="1361617"/>
            </a:xfrm>
            <a:prstGeom prst="roundRect">
              <a:avLst>
                <a:gd name="adj" fmla="val 318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1285856" y="4511074"/>
              <a:ext cx="2124000" cy="3689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rgbClr val="0070C0"/>
                  </a:solidFill>
                </a:rPr>
                <a:t>세계 솔루션 비즈니스 리더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522217" y="4511074"/>
              <a:ext cx="2124000" cy="3689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rgbClr val="0070C0"/>
                  </a:solidFill>
                </a:rPr>
                <a:t>세계 디지털 미디어 리더</a:t>
              </a: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758578" y="4511074"/>
              <a:ext cx="2124000" cy="3689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rgbClr val="0070C0"/>
                  </a:solidFill>
                </a:rPr>
                <a:t>국내 하드웨어 분야 </a:t>
              </a:r>
              <a:r>
                <a:rPr lang="en-US" altLang="ko-KR" sz="1200" b="1" dirty="0" smtClean="0">
                  <a:solidFill>
                    <a:srgbClr val="0070C0"/>
                  </a:solidFill>
                </a:rPr>
                <a:t>TOP 5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285854" y="3731727"/>
              <a:ext cx="2143140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100" dirty="0" smtClean="0"/>
                <a:t> 매출 </a:t>
              </a:r>
              <a:r>
                <a:rPr lang="en-US" altLang="ko-KR" sz="1100" dirty="0" smtClean="0"/>
                <a:t>: 2,433</a:t>
              </a:r>
              <a:r>
                <a:rPr lang="ko-KR" altLang="en-US" sz="1100" dirty="0" smtClean="0"/>
                <a:t>억 </a:t>
              </a:r>
              <a:endParaRPr lang="en-US" altLang="ko-KR" sz="1100" dirty="0" smtClean="0"/>
            </a:p>
            <a:p>
              <a:pPr>
                <a:buFont typeface="Arial" pitchFamily="34" charset="0"/>
                <a:buChar char="•"/>
              </a:pP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경상이익 </a:t>
              </a:r>
              <a:r>
                <a:rPr lang="en-US" altLang="ko-KR" sz="1100" dirty="0" smtClean="0"/>
                <a:t>: 32% 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년 평균 인력 </a:t>
              </a:r>
              <a:r>
                <a:rPr lang="en-US" altLang="ko-KR" sz="1100" dirty="0" smtClean="0"/>
                <a:t>: 320</a:t>
              </a:r>
              <a:r>
                <a:rPr lang="ko-KR" altLang="en-US" sz="1100" dirty="0" smtClean="0"/>
                <a:t>명</a:t>
              </a:r>
              <a:endParaRPr lang="ko-KR" altLang="en-US" sz="1100" dirty="0">
                <a:latin typeface="+mn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747668" y="3731727"/>
              <a:ext cx="2143140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altLang="ko-KR" sz="1100" dirty="0" smtClean="0">
                  <a:latin typeface="+mn-ea"/>
                </a:rPr>
                <a:t> 2,300</a:t>
              </a:r>
              <a:r>
                <a:rPr lang="ko-KR" altLang="en-US" sz="1100" dirty="0" smtClean="0">
                  <a:latin typeface="+mn-ea"/>
                </a:rPr>
                <a:t>억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100" dirty="0" smtClean="0">
                  <a:latin typeface="+mn-ea"/>
                </a:rPr>
                <a:t> CONTENTS 04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100" dirty="0" smtClean="0">
                  <a:latin typeface="+mn-ea"/>
                </a:rPr>
                <a:t> CONTENTS 04</a:t>
              </a:r>
              <a:endParaRPr lang="ko-KR" altLang="en-US" sz="1100" dirty="0">
                <a:latin typeface="+mn-ea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285854" y="4964210"/>
              <a:ext cx="2143140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fr-FR" altLang="ko-KR" sz="1100" dirty="0" smtClean="0">
                  <a:solidFill>
                    <a:prstClr val="black"/>
                  </a:solidFill>
                  <a:latin typeface="+mn-ea"/>
                </a:rPr>
                <a:t> BZ SOLUTION 01</a:t>
              </a:r>
            </a:p>
            <a:p>
              <a:pPr lvl="0" algn="ctr">
                <a:lnSpc>
                  <a:spcPct val="150000"/>
                </a:lnSpc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fr-FR" altLang="ko-KR" sz="1100" dirty="0" smtClean="0">
                  <a:solidFill>
                    <a:prstClr val="black"/>
                  </a:solidFill>
                  <a:latin typeface="+mn-ea"/>
                </a:rPr>
                <a:t> BZ SOLUTION 01</a:t>
              </a:r>
            </a:p>
            <a:p>
              <a:pPr lvl="0" algn="ctr">
                <a:lnSpc>
                  <a:spcPct val="150000"/>
                </a:lnSpc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fr-FR" altLang="ko-KR" sz="1100" dirty="0" smtClean="0">
                  <a:solidFill>
                    <a:prstClr val="black"/>
                  </a:solidFill>
                  <a:latin typeface="+mn-ea"/>
                </a:rPr>
                <a:t> BZ SOLUTION 01</a:t>
              </a:r>
            </a:p>
            <a:p>
              <a:pPr lvl="0" algn="ctr">
                <a:lnSpc>
                  <a:spcPct val="150000"/>
                </a:lnSpc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fr-FR" altLang="ko-KR" sz="1100" dirty="0" smtClean="0">
                  <a:solidFill>
                    <a:prstClr val="black"/>
                  </a:solidFill>
                  <a:latin typeface="+mn-ea"/>
                </a:rPr>
                <a:t> BZ SOLUTION 01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747668" y="4964210"/>
              <a:ext cx="2143140" cy="107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en-US" altLang="ko-KR" sz="1100" dirty="0" smtClean="0">
                  <a:solidFill>
                    <a:prstClr val="black"/>
                  </a:solidFill>
                  <a:latin typeface="+mn-ea"/>
                </a:rPr>
                <a:t> Hardware BZ 01</a:t>
              </a:r>
            </a:p>
            <a:p>
              <a:pPr lvl="0" algn="ctr">
                <a:lnSpc>
                  <a:spcPct val="150000"/>
                </a:lnSpc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en-US" altLang="ko-KR" sz="1100" dirty="0" smtClean="0">
                  <a:solidFill>
                    <a:prstClr val="black"/>
                  </a:solidFill>
                  <a:latin typeface="+mn-ea"/>
                </a:rPr>
                <a:t> Hardware BZ 01</a:t>
              </a:r>
            </a:p>
            <a:p>
              <a:pPr lvl="0" algn="ctr">
                <a:lnSpc>
                  <a:spcPct val="150000"/>
                </a:lnSpc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en-US" altLang="ko-KR" sz="1100" dirty="0" smtClean="0">
                  <a:solidFill>
                    <a:prstClr val="black"/>
                  </a:solidFill>
                  <a:latin typeface="+mn-ea"/>
                </a:rPr>
                <a:t> Hardware BZ 01</a:t>
              </a:r>
            </a:p>
            <a:p>
              <a:pPr lvl="0" algn="ctr">
                <a:lnSpc>
                  <a:spcPct val="150000"/>
                </a:lnSpc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en-US" altLang="ko-KR" sz="1100" dirty="0" smtClean="0">
                  <a:solidFill>
                    <a:prstClr val="black"/>
                  </a:solidFill>
                  <a:latin typeface="+mn-ea"/>
                </a:rPr>
                <a:t> Hardware BZ 01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522204" y="4964268"/>
              <a:ext cx="2143140" cy="107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es-ES" altLang="ko-KR" sz="1100" dirty="0" smtClean="0">
                  <a:solidFill>
                    <a:prstClr val="black"/>
                  </a:solidFill>
                  <a:latin typeface="+mn-ea"/>
                </a:rPr>
                <a:t> Digital Media Solution 01</a:t>
              </a:r>
            </a:p>
            <a:p>
              <a:pPr lvl="0" algn="ctr">
                <a:lnSpc>
                  <a:spcPct val="150000"/>
                </a:lnSpc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es-ES" altLang="ko-KR" sz="1100" dirty="0" smtClean="0">
                  <a:solidFill>
                    <a:prstClr val="black"/>
                  </a:solidFill>
                  <a:latin typeface="+mn-ea"/>
                </a:rPr>
                <a:t> Digital Media Solution 01</a:t>
              </a:r>
            </a:p>
            <a:p>
              <a:pPr lvl="0" algn="ctr">
                <a:lnSpc>
                  <a:spcPct val="150000"/>
                </a:lnSpc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es-ES" altLang="ko-KR" sz="1100" dirty="0" smtClean="0">
                  <a:solidFill>
                    <a:prstClr val="black"/>
                  </a:solidFill>
                  <a:latin typeface="+mn-ea"/>
                </a:rPr>
                <a:t> Digital Media Solution 01</a:t>
              </a:r>
            </a:p>
            <a:p>
              <a:pPr lvl="0" algn="ctr">
                <a:lnSpc>
                  <a:spcPct val="150000"/>
                </a:lnSpc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es-ES" altLang="ko-KR" sz="1100" dirty="0" smtClean="0">
                  <a:solidFill>
                    <a:prstClr val="black"/>
                  </a:solidFill>
                  <a:latin typeface="+mn-ea"/>
                </a:rPr>
                <a:t> Digital Media Solution 01</a:t>
              </a: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1316676" y="1643050"/>
              <a:ext cx="6619626" cy="56263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anchor="t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 algn="ctr"/>
              <a:r>
                <a:rPr lang="en-US" altLang="ko-KR" sz="2000" b="1" cap="all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  <a:latin typeface="맑은 고딕" pitchFamily="50" charset="-127"/>
                  <a:ea typeface="맑은 고딕" pitchFamily="50" charset="-127"/>
                </a:rPr>
                <a:t>“GLOBAL TOP10 IT Solution Business Leader ”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89186" y="2844225"/>
              <a:ext cx="10054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2015</a:t>
              </a:r>
              <a:endParaRPr lang="ko-KR" alt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103</Words>
  <Application>Microsoft Office PowerPoint</Application>
  <PresentationFormat>화면 슬라이드 쇼(4:3)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2_Office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38</cp:revision>
  <dcterms:created xsi:type="dcterms:W3CDTF">2009-04-21T07:02:37Z</dcterms:created>
  <dcterms:modified xsi:type="dcterms:W3CDTF">2009-04-21T07:36:56Z</dcterms:modified>
</cp:coreProperties>
</file>