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93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 userDrawn="1"/>
        </p:nvGrpSpPr>
        <p:grpSpPr>
          <a:xfrm>
            <a:off x="0" y="0"/>
            <a:ext cx="9153557" cy="6858000"/>
            <a:chOff x="0" y="0"/>
            <a:chExt cx="9153557" cy="6858000"/>
          </a:xfrm>
        </p:grpSpPr>
        <p:sp>
          <p:nvSpPr>
            <p:cNvPr id="8" name="한쪽 모서리가 둥근 사각형 7"/>
            <p:cNvSpPr/>
            <p:nvPr/>
          </p:nvSpPr>
          <p:spPr>
            <a:xfrm flipH="1">
              <a:off x="0" y="0"/>
              <a:ext cx="9144000" cy="6858000"/>
            </a:xfrm>
            <a:prstGeom prst="round1Rect">
              <a:avLst>
                <a:gd name="adj" fmla="val 0"/>
              </a:avLst>
            </a:prstGeom>
            <a:solidFill>
              <a:srgbClr val="F5F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630" y="285728"/>
              <a:ext cx="2839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 latinLnBrk="1"/>
              <a:r>
                <a:rPr lang="en-US" altLang="ko-KR" sz="1600" b="1" kern="1200" dirty="0">
                  <a:solidFill>
                    <a:srgbClr val="7D746A"/>
                  </a:solidFill>
                  <a:latin typeface="맑은 고딕"/>
                  <a:ea typeface="맑은 고딕"/>
                  <a:cs typeface="+mn-cs"/>
                </a:rPr>
                <a:t>8.</a:t>
              </a:r>
              <a:r>
                <a:rPr lang="ko-KR" altLang="en-US" sz="1600" b="1" kern="1200" dirty="0">
                  <a:solidFill>
                    <a:srgbClr val="7D746A"/>
                  </a:solidFill>
                  <a:latin typeface="맑은 고딕"/>
                  <a:ea typeface="맑은 고딕"/>
                  <a:cs typeface="+mn-cs"/>
                </a:rPr>
                <a:t> 국 내외 인증 및 수상현황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46750" y="301586"/>
              <a:ext cx="72000" cy="324000"/>
            </a:xfrm>
            <a:prstGeom prst="rect">
              <a:avLst/>
            </a:prstGeom>
            <a:solidFill>
              <a:srgbClr val="A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한쪽 모서리가 둥근 사각형 10"/>
            <p:cNvSpPr/>
            <p:nvPr/>
          </p:nvSpPr>
          <p:spPr>
            <a:xfrm flipH="1" flipV="1">
              <a:off x="356086" y="785794"/>
              <a:ext cx="8424000" cy="1093595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한쪽 모서리가 둥근 사각형 11"/>
            <p:cNvSpPr/>
            <p:nvPr/>
          </p:nvSpPr>
          <p:spPr>
            <a:xfrm flipH="1">
              <a:off x="348994" y="1870152"/>
              <a:ext cx="8424000" cy="4677297"/>
            </a:xfrm>
            <a:prstGeom prst="round1Rect">
              <a:avLst>
                <a:gd name="adj" fmla="val 43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43240" y="302161"/>
              <a:ext cx="16615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/>
              <a:r>
                <a:rPr lang="en-US" altLang="ko-KR" sz="1600" kern="1200" dirty="0">
                  <a:solidFill>
                    <a:srgbClr val="A40000"/>
                  </a:solidFill>
                  <a:latin typeface="Constantia" pitchFamily="18" charset="0"/>
                  <a:ea typeface="맑은 고딕"/>
                  <a:cs typeface="+mn-cs"/>
                </a:rPr>
                <a:t>Company Profile</a:t>
              </a:r>
              <a:endParaRPr lang="ko-KR" altLang="en-US" sz="1600" kern="1200" dirty="0">
                <a:solidFill>
                  <a:srgbClr val="A40000"/>
                </a:solidFill>
                <a:latin typeface="Constantia" pitchFamily="18" charset="0"/>
                <a:ea typeface="맑은 고딕"/>
                <a:cs typeface="+mn-cs"/>
              </a:endParaRPr>
            </a:p>
          </p:txBody>
        </p:sp>
        <p:grpSp>
          <p:nvGrpSpPr>
            <p:cNvPr id="3" name="그룹 54"/>
            <p:cNvGrpSpPr/>
            <p:nvPr/>
          </p:nvGrpSpPr>
          <p:grpSpPr>
            <a:xfrm>
              <a:off x="158658" y="6366584"/>
              <a:ext cx="349272" cy="349374"/>
              <a:chOff x="8563292" y="1715282"/>
              <a:chExt cx="428628" cy="428628"/>
            </a:xfrm>
          </p:grpSpPr>
          <p:cxnSp>
            <p:nvCxnSpPr>
              <p:cNvPr id="23" name="직선 연결선 22"/>
              <p:cNvCxnSpPr/>
              <p:nvPr/>
            </p:nvCxnSpPr>
            <p:spPr>
              <a:xfrm rot="54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108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직사각형 15"/>
            <p:cNvSpPr/>
            <p:nvPr/>
          </p:nvSpPr>
          <p:spPr>
            <a:xfrm>
              <a:off x="7581921" y="311606"/>
              <a:ext cx="1571636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r>
                <a:rPr lang="en-US" altLang="ko-KR" sz="900" kern="1200" dirty="0">
                  <a:solidFill>
                    <a:srgbClr val="1F497D">
                      <a:lumMod val="75000"/>
                    </a:srgbClr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100" kern="1200" dirty="0">
                  <a:solidFill>
                    <a:srgbClr val="1F497D">
                      <a:lumMod val="75000"/>
                    </a:srgbClr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en-US" altLang="ko-KR" sz="1100" kern="1200" dirty="0">
                  <a:solidFill>
                    <a:srgbClr val="1F497D">
                      <a:lumMod val="75000"/>
                    </a:srgbClr>
                  </a:solidFill>
                  <a:latin typeface="맑은 고딕"/>
                  <a:ea typeface="맑은 고딕"/>
                  <a:cs typeface="+mn-cs"/>
                </a:rPr>
                <a:t>1. </a:t>
              </a:r>
              <a:r>
                <a:rPr lang="ko-KR" altLang="en-US" sz="1100" kern="1200" dirty="0">
                  <a:solidFill>
                    <a:srgbClr val="1F497D">
                      <a:lumMod val="75000"/>
                    </a:srgbClr>
                  </a:solidFill>
                  <a:latin typeface="맑은 고딕"/>
                  <a:ea typeface="맑은 고딕"/>
                  <a:cs typeface="+mn-cs"/>
                </a:rPr>
                <a:t>회사일반개요</a:t>
              </a:r>
            </a:p>
          </p:txBody>
        </p:sp>
        <p:grpSp>
          <p:nvGrpSpPr>
            <p:cNvPr id="4" name="그룹 18"/>
            <p:cNvGrpSpPr/>
            <p:nvPr/>
          </p:nvGrpSpPr>
          <p:grpSpPr>
            <a:xfrm>
              <a:off x="8510615" y="6333503"/>
              <a:ext cx="439827" cy="381645"/>
              <a:chOff x="8501090" y="575333"/>
              <a:chExt cx="439827" cy="381645"/>
            </a:xfrm>
          </p:grpSpPr>
          <p:grpSp>
            <p:nvGrpSpPr>
              <p:cNvPr id="5" name="그룹 53"/>
              <p:cNvGrpSpPr/>
              <p:nvPr/>
            </p:nvGrpSpPr>
            <p:grpSpPr>
              <a:xfrm>
                <a:off x="8591645" y="607604"/>
                <a:ext cx="349272" cy="349374"/>
                <a:chOff x="8563292" y="1715282"/>
                <a:chExt cx="428628" cy="428628"/>
              </a:xfrm>
            </p:grpSpPr>
            <p:cxnSp>
              <p:nvCxnSpPr>
                <p:cNvPr id="21" name="직선 연결선 20"/>
                <p:cNvCxnSpPr/>
                <p:nvPr/>
              </p:nvCxnSpPr>
              <p:spPr>
                <a:xfrm rot="5400000">
                  <a:off x="8563292" y="1928802"/>
                  <a:ext cx="428628" cy="1588"/>
                </a:xfrm>
                <a:prstGeom prst="line">
                  <a:avLst/>
                </a:prstGeom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rot="10800000">
                  <a:off x="8563292" y="1928802"/>
                  <a:ext cx="428628" cy="1588"/>
                </a:xfrm>
                <a:prstGeom prst="line">
                  <a:avLst/>
                </a:prstGeom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8501090" y="575333"/>
                <a:ext cx="3770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1400" kern="1200" dirty="0">
                    <a:solidFill>
                      <a:prstClr val="white">
                        <a:lumMod val="50000"/>
                      </a:prstClr>
                    </a:solidFill>
                    <a:latin typeface="Constantia" pitchFamily="18" charset="0"/>
                    <a:ea typeface="맑은 고딕"/>
                    <a:cs typeface="+mn-cs"/>
                  </a:rPr>
                  <a:t>08</a:t>
                </a:r>
                <a:endParaRPr lang="ko-KR" altLang="en-US" sz="1400" kern="1200" dirty="0">
                  <a:solidFill>
                    <a:prstClr val="white">
                      <a:lumMod val="50000"/>
                    </a:prstClr>
                  </a:solidFill>
                  <a:latin typeface="Constantia" pitchFamily="18" charset="0"/>
                  <a:ea typeface="맑은 고딕"/>
                  <a:cs typeface="+mn-cs"/>
                </a:endParaRPr>
              </a:p>
            </p:txBody>
          </p:sp>
        </p:grpSp>
        <p:pic>
          <p:nvPicPr>
            <p:cNvPr id="18" name="그림 17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1778" y="6643713"/>
              <a:ext cx="1340444" cy="110476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 userDrawn="1"/>
        </p:nvSpPr>
        <p:spPr>
          <a:xfrm>
            <a:off x="742923" y="971448"/>
            <a:ext cx="76581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ts val="1600"/>
              </a:lnSpc>
            </a:pP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본사는 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Global Standard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입각한 관리 체계를 도입하여 자체 품질 및 운영등을 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ONE 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way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화하여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기관으로부터의 </a:t>
            </a:r>
            <a:endParaRPr lang="en-US" altLang="ko-KR" sz="1100" kern="12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l" rtl="0" latinLnBrk="1">
              <a:lnSpc>
                <a:spcPts val="1600"/>
              </a:lnSpc>
            </a:pP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우수벤처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인증 및 품질면에서도 국 내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 기관으로부터 인증을 받고 있으며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프로젝트 수행 기관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기업으로부터 </a:t>
            </a:r>
            <a:endParaRPr lang="en-US" altLang="ko-KR" sz="1100" kern="12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l" rtl="0" latinLnBrk="1">
              <a:lnSpc>
                <a:spcPts val="1600"/>
              </a:lnSpc>
            </a:pP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수행능력을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높이 평가 받고 있습니다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그림 95" descr="c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843214"/>
            <a:ext cx="463684" cy="495298"/>
          </a:xfrm>
          <a:prstGeom prst="rect">
            <a:avLst/>
          </a:prstGeom>
        </p:spPr>
      </p:pic>
      <p:grpSp>
        <p:nvGrpSpPr>
          <p:cNvPr id="2" name="그룹 94"/>
          <p:cNvGrpSpPr/>
          <p:nvPr/>
        </p:nvGrpSpPr>
        <p:grpSpPr>
          <a:xfrm>
            <a:off x="857224" y="2208870"/>
            <a:ext cx="1620144" cy="1962338"/>
            <a:chOff x="1158930" y="3314468"/>
            <a:chExt cx="1551160" cy="1878784"/>
          </a:xfrm>
        </p:grpSpPr>
        <p:sp>
          <p:nvSpPr>
            <p:cNvPr id="92" name="막힌 원호 4"/>
            <p:cNvSpPr/>
            <p:nvPr/>
          </p:nvSpPr>
          <p:spPr>
            <a:xfrm>
              <a:off x="1193097" y="3314468"/>
              <a:ext cx="1482796" cy="640713"/>
            </a:xfrm>
            <a:custGeom>
              <a:avLst/>
              <a:gdLst>
                <a:gd name="connsiteX0" fmla="*/ 214642 w 3256916"/>
                <a:gd name="connsiteY0" fmla="*/ 820373 h 3256910"/>
                <a:gd name="connsiteX1" fmla="*/ 1629331 w 3256916"/>
                <a:gd name="connsiteY1" fmla="*/ 0 h 3256910"/>
                <a:gd name="connsiteX2" fmla="*/ 3043140 w 3256916"/>
                <a:gd name="connsiteY2" fmla="*/ 821888 h 3256910"/>
                <a:gd name="connsiteX3" fmla="*/ 2614124 w 3256916"/>
                <a:gd name="connsiteY3" fmla="*/ 1066487 h 3256910"/>
                <a:gd name="connsiteX4" fmla="*/ 1629066 w 3256916"/>
                <a:gd name="connsiteY4" fmla="*/ 493845 h 3256910"/>
                <a:gd name="connsiteX5" fmla="*/ 643395 w 3256916"/>
                <a:gd name="connsiteY5" fmla="*/ 1065431 h 3256910"/>
                <a:gd name="connsiteX6" fmla="*/ 214642 w 3256916"/>
                <a:gd name="connsiteY6" fmla="*/ 820373 h 3256910"/>
                <a:gd name="connsiteX0" fmla="*/ 0 w 2828498"/>
                <a:gd name="connsiteY0" fmla="*/ 820686 h 1202414"/>
                <a:gd name="connsiteX1" fmla="*/ 1414689 w 2828498"/>
                <a:gd name="connsiteY1" fmla="*/ 313 h 1202414"/>
                <a:gd name="connsiteX2" fmla="*/ 2828498 w 2828498"/>
                <a:gd name="connsiteY2" fmla="*/ 822201 h 1202414"/>
                <a:gd name="connsiteX3" fmla="*/ 2399482 w 2828498"/>
                <a:gd name="connsiteY3" fmla="*/ 1066800 h 1202414"/>
                <a:gd name="connsiteX4" fmla="*/ 1414424 w 2828498"/>
                <a:gd name="connsiteY4" fmla="*/ 494158 h 1202414"/>
                <a:gd name="connsiteX5" fmla="*/ 428753 w 2828498"/>
                <a:gd name="connsiteY5" fmla="*/ 1065744 h 1202414"/>
                <a:gd name="connsiteX6" fmla="*/ 0 w 2828498"/>
                <a:gd name="connsiteY6" fmla="*/ 820686 h 1202414"/>
                <a:gd name="connsiteX0" fmla="*/ 0 w 2828498"/>
                <a:gd name="connsiteY0" fmla="*/ 820686 h 1222187"/>
                <a:gd name="connsiteX1" fmla="*/ 1414689 w 2828498"/>
                <a:gd name="connsiteY1" fmla="*/ 313 h 1222187"/>
                <a:gd name="connsiteX2" fmla="*/ 2828498 w 2828498"/>
                <a:gd name="connsiteY2" fmla="*/ 822201 h 1222187"/>
                <a:gd name="connsiteX3" fmla="*/ 2399482 w 2828498"/>
                <a:gd name="connsiteY3" fmla="*/ 1066800 h 1222187"/>
                <a:gd name="connsiteX4" fmla="*/ 1414424 w 2828498"/>
                <a:gd name="connsiteY4" fmla="*/ 494158 h 1222187"/>
                <a:gd name="connsiteX5" fmla="*/ 428753 w 2828498"/>
                <a:gd name="connsiteY5" fmla="*/ 1065744 h 1222187"/>
                <a:gd name="connsiteX6" fmla="*/ 0 w 2828498"/>
                <a:gd name="connsiteY6" fmla="*/ 820686 h 122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498" h="1222187">
                  <a:moveTo>
                    <a:pt x="0" y="820686"/>
                  </a:moveTo>
                  <a:cubicBezTo>
                    <a:pt x="290112" y="313109"/>
                    <a:pt x="830052" y="0"/>
                    <a:pt x="1414689" y="313"/>
                  </a:cubicBezTo>
                  <a:cubicBezTo>
                    <a:pt x="1999326" y="626"/>
                    <a:pt x="2538930" y="314314"/>
                    <a:pt x="2828498" y="822201"/>
                  </a:cubicBezTo>
                  <a:lnTo>
                    <a:pt x="2399482" y="1066800"/>
                  </a:lnTo>
                  <a:cubicBezTo>
                    <a:pt x="2197728" y="712935"/>
                    <a:pt x="1821764" y="494376"/>
                    <a:pt x="1414424" y="494158"/>
                  </a:cubicBezTo>
                  <a:cubicBezTo>
                    <a:pt x="1007084" y="493940"/>
                    <a:pt x="630886" y="712095"/>
                    <a:pt x="428753" y="1065744"/>
                  </a:cubicBezTo>
                  <a:cubicBezTo>
                    <a:pt x="28669" y="1222187"/>
                    <a:pt x="66728" y="1202414"/>
                    <a:pt x="0" y="82068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3" name="막힌 원호 4"/>
            <p:cNvSpPr/>
            <p:nvPr/>
          </p:nvSpPr>
          <p:spPr>
            <a:xfrm rot="7200000">
              <a:off x="1684154" y="4161953"/>
              <a:ext cx="1482796" cy="569077"/>
            </a:xfrm>
            <a:custGeom>
              <a:avLst/>
              <a:gdLst>
                <a:gd name="connsiteX0" fmla="*/ 214642 w 3256916"/>
                <a:gd name="connsiteY0" fmla="*/ 820373 h 3256910"/>
                <a:gd name="connsiteX1" fmla="*/ 1629331 w 3256916"/>
                <a:gd name="connsiteY1" fmla="*/ 0 h 3256910"/>
                <a:gd name="connsiteX2" fmla="*/ 3043140 w 3256916"/>
                <a:gd name="connsiteY2" fmla="*/ 821888 h 3256910"/>
                <a:gd name="connsiteX3" fmla="*/ 2614124 w 3256916"/>
                <a:gd name="connsiteY3" fmla="*/ 1066487 h 3256910"/>
                <a:gd name="connsiteX4" fmla="*/ 1629066 w 3256916"/>
                <a:gd name="connsiteY4" fmla="*/ 493845 h 3256910"/>
                <a:gd name="connsiteX5" fmla="*/ 643395 w 3256916"/>
                <a:gd name="connsiteY5" fmla="*/ 1065431 h 3256910"/>
                <a:gd name="connsiteX6" fmla="*/ 214642 w 3256916"/>
                <a:gd name="connsiteY6" fmla="*/ 820373 h 3256910"/>
                <a:gd name="connsiteX0" fmla="*/ 0 w 2828498"/>
                <a:gd name="connsiteY0" fmla="*/ 820686 h 1202414"/>
                <a:gd name="connsiteX1" fmla="*/ 1414689 w 2828498"/>
                <a:gd name="connsiteY1" fmla="*/ 313 h 1202414"/>
                <a:gd name="connsiteX2" fmla="*/ 2828498 w 2828498"/>
                <a:gd name="connsiteY2" fmla="*/ 822201 h 1202414"/>
                <a:gd name="connsiteX3" fmla="*/ 2399482 w 2828498"/>
                <a:gd name="connsiteY3" fmla="*/ 1066800 h 1202414"/>
                <a:gd name="connsiteX4" fmla="*/ 1414424 w 2828498"/>
                <a:gd name="connsiteY4" fmla="*/ 494158 h 1202414"/>
                <a:gd name="connsiteX5" fmla="*/ 428753 w 2828498"/>
                <a:gd name="connsiteY5" fmla="*/ 1065744 h 1202414"/>
                <a:gd name="connsiteX6" fmla="*/ 0 w 2828498"/>
                <a:gd name="connsiteY6" fmla="*/ 820686 h 1202414"/>
                <a:gd name="connsiteX0" fmla="*/ 0 w 2828498"/>
                <a:gd name="connsiteY0" fmla="*/ 820686 h 1222187"/>
                <a:gd name="connsiteX1" fmla="*/ 1414689 w 2828498"/>
                <a:gd name="connsiteY1" fmla="*/ 313 h 1222187"/>
                <a:gd name="connsiteX2" fmla="*/ 2828498 w 2828498"/>
                <a:gd name="connsiteY2" fmla="*/ 822201 h 1222187"/>
                <a:gd name="connsiteX3" fmla="*/ 2399482 w 2828498"/>
                <a:gd name="connsiteY3" fmla="*/ 1066800 h 1222187"/>
                <a:gd name="connsiteX4" fmla="*/ 1414424 w 2828498"/>
                <a:gd name="connsiteY4" fmla="*/ 494158 h 1222187"/>
                <a:gd name="connsiteX5" fmla="*/ 428753 w 2828498"/>
                <a:gd name="connsiteY5" fmla="*/ 1065744 h 1222187"/>
                <a:gd name="connsiteX6" fmla="*/ 0 w 2828498"/>
                <a:gd name="connsiteY6" fmla="*/ 820686 h 1222187"/>
                <a:gd name="connsiteX0" fmla="*/ 0 w 2828498"/>
                <a:gd name="connsiteY0" fmla="*/ 820686 h 1202413"/>
                <a:gd name="connsiteX1" fmla="*/ 1414689 w 2828498"/>
                <a:gd name="connsiteY1" fmla="*/ 313 h 1202413"/>
                <a:gd name="connsiteX2" fmla="*/ 2828498 w 2828498"/>
                <a:gd name="connsiteY2" fmla="*/ 822201 h 1202413"/>
                <a:gd name="connsiteX3" fmla="*/ 2399482 w 2828498"/>
                <a:gd name="connsiteY3" fmla="*/ 1066800 h 1202413"/>
                <a:gd name="connsiteX4" fmla="*/ 1414424 w 2828498"/>
                <a:gd name="connsiteY4" fmla="*/ 494158 h 1202413"/>
                <a:gd name="connsiteX5" fmla="*/ 428753 w 2828498"/>
                <a:gd name="connsiteY5" fmla="*/ 1065744 h 1202413"/>
                <a:gd name="connsiteX6" fmla="*/ 0 w 2828498"/>
                <a:gd name="connsiteY6" fmla="*/ 820686 h 1202413"/>
                <a:gd name="connsiteX0" fmla="*/ 0 w 2828498"/>
                <a:gd name="connsiteY0" fmla="*/ 820686 h 1085540"/>
                <a:gd name="connsiteX1" fmla="*/ 1414689 w 2828498"/>
                <a:gd name="connsiteY1" fmla="*/ 313 h 1085540"/>
                <a:gd name="connsiteX2" fmla="*/ 2828498 w 2828498"/>
                <a:gd name="connsiteY2" fmla="*/ 822201 h 1085540"/>
                <a:gd name="connsiteX3" fmla="*/ 2399482 w 2828498"/>
                <a:gd name="connsiteY3" fmla="*/ 1066800 h 1085540"/>
                <a:gd name="connsiteX4" fmla="*/ 1414424 w 2828498"/>
                <a:gd name="connsiteY4" fmla="*/ 494158 h 1085540"/>
                <a:gd name="connsiteX5" fmla="*/ 428753 w 2828498"/>
                <a:gd name="connsiteY5" fmla="*/ 1065744 h 1085540"/>
                <a:gd name="connsiteX6" fmla="*/ 0 w 2828498"/>
                <a:gd name="connsiteY6" fmla="*/ 820686 h 108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498" h="1085540">
                  <a:moveTo>
                    <a:pt x="0" y="820686"/>
                  </a:moveTo>
                  <a:cubicBezTo>
                    <a:pt x="290112" y="313109"/>
                    <a:pt x="830052" y="0"/>
                    <a:pt x="1414689" y="313"/>
                  </a:cubicBezTo>
                  <a:cubicBezTo>
                    <a:pt x="1999326" y="626"/>
                    <a:pt x="2538930" y="314314"/>
                    <a:pt x="2828498" y="822201"/>
                  </a:cubicBezTo>
                  <a:lnTo>
                    <a:pt x="2399482" y="1066800"/>
                  </a:lnTo>
                  <a:cubicBezTo>
                    <a:pt x="2197728" y="712935"/>
                    <a:pt x="1821764" y="494376"/>
                    <a:pt x="1414424" y="494158"/>
                  </a:cubicBezTo>
                  <a:cubicBezTo>
                    <a:pt x="1007084" y="493940"/>
                    <a:pt x="630886" y="712095"/>
                    <a:pt x="428753" y="1065744"/>
                  </a:cubicBezTo>
                  <a:cubicBezTo>
                    <a:pt x="428816" y="1085540"/>
                    <a:pt x="36234" y="852836"/>
                    <a:pt x="0" y="820686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4" name="막힌 원호 4"/>
            <p:cNvSpPr/>
            <p:nvPr/>
          </p:nvSpPr>
          <p:spPr>
            <a:xfrm rot="14400000">
              <a:off x="697159" y="4172227"/>
              <a:ext cx="1482796" cy="559254"/>
            </a:xfrm>
            <a:custGeom>
              <a:avLst/>
              <a:gdLst>
                <a:gd name="connsiteX0" fmla="*/ 214642 w 3256916"/>
                <a:gd name="connsiteY0" fmla="*/ 820373 h 3256910"/>
                <a:gd name="connsiteX1" fmla="*/ 1629331 w 3256916"/>
                <a:gd name="connsiteY1" fmla="*/ 0 h 3256910"/>
                <a:gd name="connsiteX2" fmla="*/ 3043140 w 3256916"/>
                <a:gd name="connsiteY2" fmla="*/ 821888 h 3256910"/>
                <a:gd name="connsiteX3" fmla="*/ 2614124 w 3256916"/>
                <a:gd name="connsiteY3" fmla="*/ 1066487 h 3256910"/>
                <a:gd name="connsiteX4" fmla="*/ 1629066 w 3256916"/>
                <a:gd name="connsiteY4" fmla="*/ 493845 h 3256910"/>
                <a:gd name="connsiteX5" fmla="*/ 643395 w 3256916"/>
                <a:gd name="connsiteY5" fmla="*/ 1065431 h 3256910"/>
                <a:gd name="connsiteX6" fmla="*/ 214642 w 3256916"/>
                <a:gd name="connsiteY6" fmla="*/ 820373 h 3256910"/>
                <a:gd name="connsiteX0" fmla="*/ 0 w 2828498"/>
                <a:gd name="connsiteY0" fmla="*/ 820686 h 1202414"/>
                <a:gd name="connsiteX1" fmla="*/ 1414689 w 2828498"/>
                <a:gd name="connsiteY1" fmla="*/ 313 h 1202414"/>
                <a:gd name="connsiteX2" fmla="*/ 2828498 w 2828498"/>
                <a:gd name="connsiteY2" fmla="*/ 822201 h 1202414"/>
                <a:gd name="connsiteX3" fmla="*/ 2399482 w 2828498"/>
                <a:gd name="connsiteY3" fmla="*/ 1066800 h 1202414"/>
                <a:gd name="connsiteX4" fmla="*/ 1414424 w 2828498"/>
                <a:gd name="connsiteY4" fmla="*/ 494158 h 1202414"/>
                <a:gd name="connsiteX5" fmla="*/ 428753 w 2828498"/>
                <a:gd name="connsiteY5" fmla="*/ 1065744 h 1202414"/>
                <a:gd name="connsiteX6" fmla="*/ 0 w 2828498"/>
                <a:gd name="connsiteY6" fmla="*/ 820686 h 1202414"/>
                <a:gd name="connsiteX0" fmla="*/ 0 w 2828498"/>
                <a:gd name="connsiteY0" fmla="*/ 820686 h 1222187"/>
                <a:gd name="connsiteX1" fmla="*/ 1414689 w 2828498"/>
                <a:gd name="connsiteY1" fmla="*/ 313 h 1222187"/>
                <a:gd name="connsiteX2" fmla="*/ 2828498 w 2828498"/>
                <a:gd name="connsiteY2" fmla="*/ 822201 h 1222187"/>
                <a:gd name="connsiteX3" fmla="*/ 2399482 w 2828498"/>
                <a:gd name="connsiteY3" fmla="*/ 1066800 h 1222187"/>
                <a:gd name="connsiteX4" fmla="*/ 1414424 w 2828498"/>
                <a:gd name="connsiteY4" fmla="*/ 494158 h 1222187"/>
                <a:gd name="connsiteX5" fmla="*/ 428753 w 2828498"/>
                <a:gd name="connsiteY5" fmla="*/ 1065744 h 1222187"/>
                <a:gd name="connsiteX6" fmla="*/ 0 w 2828498"/>
                <a:gd name="connsiteY6" fmla="*/ 820686 h 1222187"/>
                <a:gd name="connsiteX0" fmla="*/ 0 w 2828498"/>
                <a:gd name="connsiteY0" fmla="*/ 820686 h 1202413"/>
                <a:gd name="connsiteX1" fmla="*/ 1414689 w 2828498"/>
                <a:gd name="connsiteY1" fmla="*/ 313 h 1202413"/>
                <a:gd name="connsiteX2" fmla="*/ 2828498 w 2828498"/>
                <a:gd name="connsiteY2" fmla="*/ 822201 h 1202413"/>
                <a:gd name="connsiteX3" fmla="*/ 2399482 w 2828498"/>
                <a:gd name="connsiteY3" fmla="*/ 1066800 h 1202413"/>
                <a:gd name="connsiteX4" fmla="*/ 1414424 w 2828498"/>
                <a:gd name="connsiteY4" fmla="*/ 494158 h 1202413"/>
                <a:gd name="connsiteX5" fmla="*/ 428753 w 2828498"/>
                <a:gd name="connsiteY5" fmla="*/ 1065744 h 1202413"/>
                <a:gd name="connsiteX6" fmla="*/ 0 w 2828498"/>
                <a:gd name="connsiteY6" fmla="*/ 820686 h 1202413"/>
                <a:gd name="connsiteX0" fmla="*/ 0 w 2828498"/>
                <a:gd name="connsiteY0" fmla="*/ 820686 h 1066800"/>
                <a:gd name="connsiteX1" fmla="*/ 1414689 w 2828498"/>
                <a:gd name="connsiteY1" fmla="*/ 313 h 1066800"/>
                <a:gd name="connsiteX2" fmla="*/ 2828498 w 2828498"/>
                <a:gd name="connsiteY2" fmla="*/ 822201 h 1066800"/>
                <a:gd name="connsiteX3" fmla="*/ 2399482 w 2828498"/>
                <a:gd name="connsiteY3" fmla="*/ 1066800 h 1066800"/>
                <a:gd name="connsiteX4" fmla="*/ 1414424 w 2828498"/>
                <a:gd name="connsiteY4" fmla="*/ 494158 h 1066800"/>
                <a:gd name="connsiteX5" fmla="*/ 428753 w 2828498"/>
                <a:gd name="connsiteY5" fmla="*/ 1065744 h 1066800"/>
                <a:gd name="connsiteX6" fmla="*/ 0 w 2828498"/>
                <a:gd name="connsiteY6" fmla="*/ 820686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498" h="1066800">
                  <a:moveTo>
                    <a:pt x="0" y="820686"/>
                  </a:moveTo>
                  <a:cubicBezTo>
                    <a:pt x="290112" y="313109"/>
                    <a:pt x="830052" y="0"/>
                    <a:pt x="1414689" y="313"/>
                  </a:cubicBezTo>
                  <a:cubicBezTo>
                    <a:pt x="1999326" y="626"/>
                    <a:pt x="2538930" y="314314"/>
                    <a:pt x="2828498" y="822201"/>
                  </a:cubicBezTo>
                  <a:lnTo>
                    <a:pt x="2399482" y="1066800"/>
                  </a:lnTo>
                  <a:cubicBezTo>
                    <a:pt x="2197728" y="712935"/>
                    <a:pt x="1821764" y="494376"/>
                    <a:pt x="1414424" y="494158"/>
                  </a:cubicBezTo>
                  <a:cubicBezTo>
                    <a:pt x="1007084" y="493940"/>
                    <a:pt x="630886" y="712095"/>
                    <a:pt x="428753" y="1065744"/>
                  </a:cubicBezTo>
                  <a:cubicBezTo>
                    <a:pt x="224880" y="936884"/>
                    <a:pt x="167204" y="907295"/>
                    <a:pt x="0" y="820686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1543284" y="3242153"/>
          <a:ext cx="6429419" cy="271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355"/>
                <a:gridCol w="1859489"/>
                <a:gridCol w="1134603"/>
                <a:gridCol w="1827972"/>
              </a:tblGrid>
              <a:tr h="27135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dirty="0" smtClean="0"/>
                        <a:t>인증내용</a:t>
                      </a:r>
                      <a:endParaRPr kumimoji="1" lang="ko-KR" altLang="en-US" sz="900" b="1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dirty="0" smtClean="0"/>
                        <a:t>인증일자</a:t>
                      </a:r>
                      <a:endParaRPr kumimoji="1" lang="ko-KR" altLang="en-US" sz="900" b="1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dirty="0" smtClean="0"/>
                        <a:t>인증기관</a:t>
                      </a:r>
                      <a:endParaRPr kumimoji="1" lang="ko-KR" altLang="en-US" sz="900" b="1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35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dirty="0" smtClean="0"/>
                        <a:t>우수벤처인증</a:t>
                      </a:r>
                      <a:endParaRPr kumimoji="1" lang="ko-KR" altLang="en-US" sz="900" b="1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dirty="0" smtClean="0"/>
                        <a:t>벤처기업확인서</a:t>
                      </a:r>
                      <a:endParaRPr kumimoji="1" lang="en-US" altLang="ko-KR" sz="90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 smtClean="0"/>
                        <a:t>2002.6</a:t>
                      </a:r>
                      <a:endParaRPr kumimoji="1" lang="en-US" altLang="ko-KR" sz="90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중소기업청</a:t>
                      </a:r>
                      <a:endParaRPr lang="en-US" altLang="ko-KR" sz="9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13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이노비즈기업확인서</a:t>
                      </a:r>
                      <a:endParaRPr lang="en-US" altLang="ko-KR" sz="9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 smtClean="0"/>
                        <a:t>2003.12</a:t>
                      </a:r>
                      <a:endParaRPr kumimoji="1" lang="en-US" altLang="ko-KR" sz="90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중소기업청</a:t>
                      </a:r>
                      <a:endParaRPr lang="en-US" altLang="ko-KR" sz="9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13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기업부설연구소인정서</a:t>
                      </a:r>
                      <a:endParaRPr lang="ko-KR" altLang="en-US" sz="9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 smtClean="0"/>
                        <a:t>2004.7</a:t>
                      </a:r>
                      <a:endParaRPr kumimoji="1" lang="en-US" altLang="ko-KR" sz="90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한국산업기술진흥협회</a:t>
                      </a:r>
                      <a:endParaRPr lang="ko-KR" altLang="en-US" sz="9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135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dirty="0" smtClean="0"/>
                        <a:t>품질 인증</a:t>
                      </a:r>
                    </a:p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dirty="0" smtClean="0"/>
                        <a:t>우량기술기업선정서</a:t>
                      </a:r>
                      <a:endParaRPr kumimoji="1" lang="ko-KR" altLang="en-US" sz="90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 smtClean="0"/>
                        <a:t>2004.11</a:t>
                      </a:r>
                      <a:endParaRPr kumimoji="1" lang="en-US" altLang="ko-KR" sz="90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기술보증기금</a:t>
                      </a:r>
                      <a:endParaRPr lang="ko-KR" altLang="en-US" sz="9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13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ISO 9001:2000 </a:t>
                      </a:r>
                      <a:r>
                        <a:rPr lang="ko-KR" altLang="en-US" sz="900" dirty="0" smtClean="0"/>
                        <a:t>인증서</a:t>
                      </a:r>
                      <a:endParaRPr lang="en-US" altLang="ko-KR" sz="9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 smtClean="0"/>
                        <a:t>2005.6</a:t>
                      </a:r>
                      <a:endParaRPr kumimoji="1" lang="en-US" altLang="ko-KR" sz="90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KAB</a:t>
                      </a:r>
                      <a:endParaRPr lang="en-US" altLang="ko-KR" sz="9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13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CQ</a:t>
                      </a:r>
                      <a:r>
                        <a:rPr lang="ko-KR" altLang="en-US" sz="900" dirty="0" smtClean="0"/>
                        <a:t>인증</a:t>
                      </a:r>
                      <a:endParaRPr lang="ko-KR" altLang="en-US" sz="9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 smtClean="0"/>
                        <a:t>2005.7</a:t>
                      </a:r>
                      <a:endParaRPr kumimoji="1" lang="en-US" altLang="ko-KR" sz="90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한국텔레마케팅협회</a:t>
                      </a:r>
                      <a:endParaRPr lang="ko-KR" altLang="en-US" sz="9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135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dirty="0" smtClean="0"/>
                        <a:t>수행능력 인정</a:t>
                      </a:r>
                      <a:endParaRPr kumimoji="1" lang="ko-KR" altLang="en-US" sz="900" b="1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dirty="0" smtClean="0"/>
                        <a:t>'</a:t>
                      </a:r>
                      <a:r>
                        <a:rPr lang="ko-KR" altLang="en-US" sz="900" kern="0" dirty="0" smtClean="0"/>
                        <a:t>최우수 </a:t>
                      </a:r>
                      <a:r>
                        <a:rPr lang="en-US" altLang="ko-KR" sz="900" kern="0" dirty="0" smtClean="0"/>
                        <a:t>Quality Team'</a:t>
                      </a:r>
                      <a:r>
                        <a:rPr lang="ko-KR" altLang="en-US" sz="900" kern="0" dirty="0" smtClean="0"/>
                        <a:t>상</a:t>
                      </a:r>
                      <a:endParaRPr lang="en-US" altLang="ko-KR" sz="900" kern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 smtClean="0"/>
                        <a:t>2006.2</a:t>
                      </a:r>
                      <a:endParaRPr kumimoji="1" lang="en-US" altLang="ko-KR" sz="90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000 </a:t>
                      </a:r>
                      <a:r>
                        <a:rPr lang="ko-KR" altLang="en-US" sz="900" dirty="0" smtClean="0"/>
                        <a:t>기업</a:t>
                      </a:r>
                      <a:endParaRPr lang="en-US" altLang="ko-KR" sz="9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13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2007 AWARD</a:t>
                      </a:r>
                      <a:endParaRPr lang="en-US" altLang="ko-KR" sz="9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 smtClean="0"/>
                        <a:t>2006.7</a:t>
                      </a:r>
                      <a:endParaRPr kumimoji="1" lang="en-US" altLang="ko-KR" sz="90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000 </a:t>
                      </a:r>
                      <a:r>
                        <a:rPr lang="ko-KR" altLang="en-US" sz="900" dirty="0" smtClean="0"/>
                        <a:t>기업</a:t>
                      </a:r>
                      <a:endParaRPr lang="en-US" altLang="ko-KR" sz="9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13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수행 감사패</a:t>
                      </a:r>
                      <a:endParaRPr lang="en-US" altLang="ko-KR" sz="9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 smtClean="0"/>
                        <a:t>2007.10</a:t>
                      </a:r>
                      <a:endParaRPr kumimoji="1" lang="en-US" altLang="ko-KR" sz="900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000 </a:t>
                      </a:r>
                      <a:r>
                        <a:rPr lang="ko-KR" altLang="en-US" sz="900" dirty="0" smtClean="0"/>
                        <a:t>기업</a:t>
                      </a:r>
                      <a:endParaRPr lang="en-US" altLang="ko-KR" sz="9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0" name="직선 연결선 79"/>
          <p:cNvCxnSpPr/>
          <p:nvPr/>
        </p:nvCxnSpPr>
        <p:spPr>
          <a:xfrm>
            <a:off x="1569162" y="3518088"/>
            <a:ext cx="6408000" cy="11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rot="16200000">
            <a:off x="18693" y="4761791"/>
            <a:ext cx="3046796" cy="266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 rot="16200000">
            <a:off x="1489097" y="5912661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 rot="16200000">
            <a:off x="1489097" y="5109228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 rot="16200000">
            <a:off x="1489097" y="4267734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 rot="16200000">
            <a:off x="1489097" y="3457753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1560536" y="3251568"/>
            <a:ext cx="6408000" cy="11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50"/>
          <p:cNvPicPr>
            <a:picLocks noChangeAspect="1" noChangeArrowheads="1"/>
          </p:cNvPicPr>
          <p:nvPr/>
        </p:nvPicPr>
        <p:blipFill>
          <a:blip r:embed="rId3">
            <a:lum/>
          </a:blip>
          <a:srcRect l="2511" t="2895" r="2510" b="2097"/>
          <a:stretch>
            <a:fillRect/>
          </a:stretch>
        </p:blipFill>
        <p:spPr bwMode="auto">
          <a:xfrm>
            <a:off x="3686424" y="1892661"/>
            <a:ext cx="720000" cy="102393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 prst="coolSlant"/>
          </a:sp3d>
        </p:spPr>
      </p:pic>
      <p:pic>
        <p:nvPicPr>
          <p:cNvPr id="87" name="Picture 51"/>
          <p:cNvPicPr>
            <a:picLocks noChangeAspect="1" noChangeArrowheads="1"/>
          </p:cNvPicPr>
          <p:nvPr/>
        </p:nvPicPr>
        <p:blipFill>
          <a:blip r:embed="rId4">
            <a:lum/>
          </a:blip>
          <a:srcRect l="6949" t="4787" r="5741" b="4258"/>
          <a:stretch>
            <a:fillRect/>
          </a:stretch>
        </p:blipFill>
        <p:spPr bwMode="auto">
          <a:xfrm>
            <a:off x="4595854" y="1892660"/>
            <a:ext cx="720000" cy="103015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 prst="coolSlant"/>
          </a:sp3d>
        </p:spPr>
      </p:pic>
      <p:pic>
        <p:nvPicPr>
          <p:cNvPr id="88" name="Picture 52"/>
          <p:cNvPicPr>
            <a:picLocks noChangeAspect="1" noChangeArrowheads="1"/>
          </p:cNvPicPr>
          <p:nvPr/>
        </p:nvPicPr>
        <p:blipFill>
          <a:blip r:embed="rId5">
            <a:lum/>
          </a:blip>
          <a:srcRect l="1534" t="2670" r="3374" b="3272"/>
          <a:stretch>
            <a:fillRect/>
          </a:stretch>
        </p:blipFill>
        <p:spPr bwMode="auto">
          <a:xfrm>
            <a:off x="5505284" y="1892661"/>
            <a:ext cx="720000" cy="103015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 prst="coolSlant"/>
          </a:sp3d>
        </p:spPr>
      </p:pic>
      <p:pic>
        <p:nvPicPr>
          <p:cNvPr id="89" name="Picture 53"/>
          <p:cNvPicPr>
            <a:picLocks noChangeAspect="1" noChangeArrowheads="1"/>
          </p:cNvPicPr>
          <p:nvPr/>
        </p:nvPicPr>
        <p:blipFill>
          <a:blip r:embed="rId6">
            <a:lum/>
          </a:blip>
          <a:srcRect l="3581" t="4097" r="5968" b="5352"/>
          <a:stretch>
            <a:fillRect/>
          </a:stretch>
        </p:blipFill>
        <p:spPr bwMode="auto">
          <a:xfrm>
            <a:off x="6414714" y="1892660"/>
            <a:ext cx="720000" cy="103015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 prst="coolSlant"/>
          </a:sp3d>
        </p:spPr>
      </p:pic>
      <p:pic>
        <p:nvPicPr>
          <p:cNvPr id="90" name="Picture 62" descr="기업부설연구소인정서"/>
          <p:cNvPicPr>
            <a:picLocks noChangeAspect="1" noChangeArrowheads="1"/>
          </p:cNvPicPr>
          <p:nvPr/>
        </p:nvPicPr>
        <p:blipFill>
          <a:blip r:embed="rId7" cstate="print">
            <a:lum/>
          </a:blip>
          <a:srcRect l="8592" t="6195" r="7591" b="6419"/>
          <a:stretch>
            <a:fillRect/>
          </a:stretch>
        </p:blipFill>
        <p:spPr bwMode="auto">
          <a:xfrm>
            <a:off x="7324142" y="1892661"/>
            <a:ext cx="720000" cy="103015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 prst="coolSlant"/>
          </a:sp3d>
        </p:spPr>
      </p:pic>
      <p:sp>
        <p:nvSpPr>
          <p:cNvPr id="91" name="TextBox 90"/>
          <p:cNvSpPr txBox="1"/>
          <p:nvPr/>
        </p:nvSpPr>
        <p:spPr>
          <a:xfrm rot="21448219">
            <a:off x="912487" y="2348875"/>
            <a:ext cx="1514016" cy="1514016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6504355"/>
              </a:avLst>
            </a:prstTxWarp>
            <a:spAutoFit/>
          </a:bodyPr>
          <a:lstStyle/>
          <a:p>
            <a:r>
              <a:rPr lang="en-US" altLang="ko-KR" sz="1100" dirty="0" smtClean="0"/>
              <a:t> </a:t>
            </a:r>
            <a:r>
              <a:rPr lang="en-US" altLang="ko-KR" sz="1100" b="1" dirty="0" smtClean="0">
                <a:solidFill>
                  <a:schemeClr val="accent3">
                    <a:lumMod val="75000"/>
                  </a:schemeClr>
                </a:solidFill>
              </a:rPr>
              <a:t>LJH</a:t>
            </a:r>
            <a:r>
              <a:rPr lang="en-US" altLang="ko-KR" sz="1100" b="1" dirty="0" smtClean="0">
                <a:solidFill>
                  <a:srgbClr val="A40000"/>
                </a:solidFill>
              </a:rPr>
              <a:t>presentation’s</a:t>
            </a:r>
            <a:r>
              <a:rPr lang="en-US" altLang="ko-KR" sz="1100" b="1" dirty="0" smtClean="0"/>
              <a:t> </a:t>
            </a:r>
          </a:p>
          <a:p>
            <a:r>
              <a:rPr lang="en-US" altLang="ko-KR" sz="1100" dirty="0" smtClean="0"/>
              <a:t>Global Standard Quality Management One-way System</a:t>
            </a:r>
            <a:endParaRPr lang="ko-KR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56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41</cp:revision>
  <dcterms:created xsi:type="dcterms:W3CDTF">2009-04-21T07:02:37Z</dcterms:created>
  <dcterms:modified xsi:type="dcterms:W3CDTF">2009-08-20T04:57:23Z</dcterms:modified>
</cp:coreProperties>
</file>