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95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 userDrawn="1"/>
        </p:nvGrpSpPr>
        <p:grpSpPr>
          <a:xfrm>
            <a:off x="0" y="0"/>
            <a:ext cx="9153557" cy="6858000"/>
            <a:chOff x="0" y="0"/>
            <a:chExt cx="9153557" cy="6858000"/>
          </a:xfrm>
        </p:grpSpPr>
        <p:sp>
          <p:nvSpPr>
            <p:cNvPr id="8" name="한쪽 모서리가 둥근 사각형 7"/>
            <p:cNvSpPr/>
            <p:nvPr/>
          </p:nvSpPr>
          <p:spPr>
            <a:xfrm flipH="1">
              <a:off x="0" y="0"/>
              <a:ext cx="9144000" cy="6858000"/>
            </a:xfrm>
            <a:prstGeom prst="round1Rect">
              <a:avLst>
                <a:gd name="adj" fmla="val 0"/>
              </a:avLst>
            </a:prstGeom>
            <a:solidFill>
              <a:srgbClr val="F5F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5630" y="285728"/>
              <a:ext cx="2839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 latinLnBrk="1"/>
              <a:r>
                <a:rPr lang="en-US" altLang="ko-KR" sz="1600" b="1" kern="1200" dirty="0">
                  <a:solidFill>
                    <a:srgbClr val="7D746A"/>
                  </a:solidFill>
                  <a:latin typeface="맑은 고딕"/>
                  <a:ea typeface="맑은 고딕"/>
                  <a:cs typeface="+mn-cs"/>
                </a:rPr>
                <a:t>8.</a:t>
              </a:r>
              <a:r>
                <a:rPr lang="ko-KR" altLang="en-US" sz="1600" b="1" kern="1200" dirty="0">
                  <a:solidFill>
                    <a:srgbClr val="7D746A"/>
                  </a:solidFill>
                  <a:latin typeface="맑은 고딕"/>
                  <a:ea typeface="맑은 고딕"/>
                  <a:cs typeface="+mn-cs"/>
                </a:rPr>
                <a:t> 국 내외 인증 및 수상현황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46750" y="301586"/>
              <a:ext cx="72000" cy="324000"/>
            </a:xfrm>
            <a:prstGeom prst="rect">
              <a:avLst/>
            </a:prstGeom>
            <a:solidFill>
              <a:srgbClr val="A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한쪽 모서리가 둥근 사각형 10"/>
            <p:cNvSpPr/>
            <p:nvPr/>
          </p:nvSpPr>
          <p:spPr>
            <a:xfrm flipH="1" flipV="1">
              <a:off x="356086" y="785794"/>
              <a:ext cx="8424000" cy="1093595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한쪽 모서리가 둥근 사각형 11"/>
            <p:cNvSpPr/>
            <p:nvPr/>
          </p:nvSpPr>
          <p:spPr>
            <a:xfrm flipH="1">
              <a:off x="348994" y="1870152"/>
              <a:ext cx="8424000" cy="4677297"/>
            </a:xfrm>
            <a:prstGeom prst="round1Rect">
              <a:avLst>
                <a:gd name="adj" fmla="val 43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143240" y="302161"/>
              <a:ext cx="166154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rtl="0" latinLnBrk="1"/>
              <a:r>
                <a:rPr lang="en-US" altLang="ko-KR" sz="1600" kern="1200" dirty="0">
                  <a:solidFill>
                    <a:srgbClr val="A40000"/>
                  </a:solidFill>
                  <a:latin typeface="Constantia" pitchFamily="18" charset="0"/>
                  <a:ea typeface="맑은 고딕"/>
                  <a:cs typeface="+mn-cs"/>
                </a:rPr>
                <a:t>Company Profile</a:t>
              </a:r>
              <a:endParaRPr lang="ko-KR" altLang="en-US" sz="1600" kern="1200" dirty="0">
                <a:solidFill>
                  <a:srgbClr val="A40000"/>
                </a:solidFill>
                <a:latin typeface="Constantia" pitchFamily="18" charset="0"/>
                <a:ea typeface="맑은 고딕"/>
                <a:cs typeface="+mn-cs"/>
              </a:endParaRPr>
            </a:p>
          </p:txBody>
        </p:sp>
        <p:grpSp>
          <p:nvGrpSpPr>
            <p:cNvPr id="3" name="그룹 54"/>
            <p:cNvGrpSpPr/>
            <p:nvPr/>
          </p:nvGrpSpPr>
          <p:grpSpPr>
            <a:xfrm>
              <a:off x="158658" y="6366584"/>
              <a:ext cx="349272" cy="349374"/>
              <a:chOff x="8563292" y="1715282"/>
              <a:chExt cx="428628" cy="428628"/>
            </a:xfrm>
          </p:grpSpPr>
          <p:cxnSp>
            <p:nvCxnSpPr>
              <p:cNvPr id="23" name="직선 연결선 22"/>
              <p:cNvCxnSpPr/>
              <p:nvPr/>
            </p:nvCxnSpPr>
            <p:spPr>
              <a:xfrm rot="5400000">
                <a:off x="8563292" y="1928802"/>
                <a:ext cx="428628" cy="158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rot="10800000">
                <a:off x="8563292" y="1928802"/>
                <a:ext cx="428628" cy="158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직사각형 15"/>
            <p:cNvSpPr/>
            <p:nvPr/>
          </p:nvSpPr>
          <p:spPr>
            <a:xfrm>
              <a:off x="7581921" y="311606"/>
              <a:ext cx="1571636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rtl="0" latinLnBrk="1">
                <a:lnSpc>
                  <a:spcPct val="150000"/>
                </a:lnSpc>
              </a:pPr>
              <a:r>
                <a:rPr lang="en-US" altLang="ko-KR" sz="900" kern="1200" dirty="0">
                  <a:solidFill>
                    <a:srgbClr val="1F497D">
                      <a:lumMod val="75000"/>
                    </a:srgbClr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ko-KR" altLang="en-US" sz="1100" kern="1200" dirty="0">
                  <a:solidFill>
                    <a:srgbClr val="1F497D">
                      <a:lumMod val="75000"/>
                    </a:srgbClr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en-US" altLang="ko-KR" sz="1100" kern="1200" dirty="0">
                  <a:solidFill>
                    <a:srgbClr val="1F497D">
                      <a:lumMod val="75000"/>
                    </a:srgbClr>
                  </a:solidFill>
                  <a:latin typeface="맑은 고딕"/>
                  <a:ea typeface="맑은 고딕"/>
                  <a:cs typeface="+mn-cs"/>
                </a:rPr>
                <a:t>1. </a:t>
              </a:r>
              <a:r>
                <a:rPr lang="ko-KR" altLang="en-US" sz="1100" kern="1200" dirty="0">
                  <a:solidFill>
                    <a:srgbClr val="1F497D">
                      <a:lumMod val="75000"/>
                    </a:srgbClr>
                  </a:solidFill>
                  <a:latin typeface="맑은 고딕"/>
                  <a:ea typeface="맑은 고딕"/>
                  <a:cs typeface="+mn-cs"/>
                </a:rPr>
                <a:t>회사일반개요</a:t>
              </a:r>
            </a:p>
          </p:txBody>
        </p:sp>
        <p:grpSp>
          <p:nvGrpSpPr>
            <p:cNvPr id="4" name="그룹 18"/>
            <p:cNvGrpSpPr/>
            <p:nvPr/>
          </p:nvGrpSpPr>
          <p:grpSpPr>
            <a:xfrm>
              <a:off x="8510615" y="6333503"/>
              <a:ext cx="439827" cy="381645"/>
              <a:chOff x="8501090" y="575333"/>
              <a:chExt cx="439827" cy="381645"/>
            </a:xfrm>
          </p:grpSpPr>
          <p:grpSp>
            <p:nvGrpSpPr>
              <p:cNvPr id="5" name="그룹 53"/>
              <p:cNvGrpSpPr/>
              <p:nvPr/>
            </p:nvGrpSpPr>
            <p:grpSpPr>
              <a:xfrm>
                <a:off x="8591645" y="607604"/>
                <a:ext cx="349272" cy="349374"/>
                <a:chOff x="8563292" y="1715282"/>
                <a:chExt cx="428628" cy="428628"/>
              </a:xfrm>
            </p:grpSpPr>
            <p:cxnSp>
              <p:nvCxnSpPr>
                <p:cNvPr id="21" name="직선 연결선 20"/>
                <p:cNvCxnSpPr/>
                <p:nvPr/>
              </p:nvCxnSpPr>
              <p:spPr>
                <a:xfrm rot="5400000">
                  <a:off x="8563292" y="1928802"/>
                  <a:ext cx="428628" cy="1588"/>
                </a:xfrm>
                <a:prstGeom prst="line">
                  <a:avLst/>
                </a:prstGeom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 rot="10800000">
                  <a:off x="8563292" y="1928802"/>
                  <a:ext cx="428628" cy="1588"/>
                </a:xfrm>
                <a:prstGeom prst="line">
                  <a:avLst/>
                </a:prstGeom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8501090" y="575333"/>
                <a:ext cx="3770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1400" kern="1200" dirty="0">
                    <a:solidFill>
                      <a:prstClr val="white">
                        <a:lumMod val="50000"/>
                      </a:prstClr>
                    </a:solidFill>
                    <a:latin typeface="Constantia" pitchFamily="18" charset="0"/>
                    <a:ea typeface="맑은 고딕"/>
                    <a:cs typeface="+mn-cs"/>
                  </a:rPr>
                  <a:t>08</a:t>
                </a:r>
                <a:endParaRPr lang="ko-KR" altLang="en-US" sz="1400" kern="1200" dirty="0">
                  <a:solidFill>
                    <a:prstClr val="white">
                      <a:lumMod val="50000"/>
                    </a:prstClr>
                  </a:solidFill>
                  <a:latin typeface="Constantia" pitchFamily="18" charset="0"/>
                  <a:ea typeface="맑은 고딕"/>
                  <a:cs typeface="+mn-cs"/>
                </a:endParaRPr>
              </a:p>
            </p:txBody>
          </p:sp>
        </p:grpSp>
        <p:pic>
          <p:nvPicPr>
            <p:cNvPr id="18" name="그림 17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1778" y="6643713"/>
              <a:ext cx="1340444" cy="110476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 userDrawn="1"/>
        </p:nvSpPr>
        <p:spPr>
          <a:xfrm>
            <a:off x="742923" y="971448"/>
            <a:ext cx="76581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>
              <a:lnSpc>
                <a:spcPts val="1600"/>
              </a:lnSpc>
            </a:pP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본사는 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Global Standard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입각한 관리 체계를 도입하여 자체 품질 및 운영등을 </a:t>
            </a:r>
            <a:r>
              <a:rPr lang="en-US" altLang="ko-KR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ONE 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way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화하여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각 기관으로부터의 </a:t>
            </a:r>
            <a:endParaRPr lang="en-US" altLang="ko-KR" sz="1100" kern="12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algn="l" rtl="0" latinLnBrk="1">
              <a:lnSpc>
                <a:spcPts val="1600"/>
              </a:lnSpc>
            </a:pP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우수벤처 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인증 및 품질면에서도 국 내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외 기관으로부터 인증을 받고 있으며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프로젝트 수행 기관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기업으로부터 </a:t>
            </a:r>
            <a:endParaRPr lang="en-US" altLang="ko-KR" sz="1100" kern="12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algn="l" rtl="0" latinLnBrk="1">
              <a:lnSpc>
                <a:spcPts val="1600"/>
              </a:lnSpc>
            </a:pPr>
            <a:r>
              <a:rPr lang="ko-KR" altLang="en-US" sz="110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 수행능력을 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높이 평가 받고 있습니다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roup 5"/>
          <p:cNvGraphicFramePr>
            <a:graphicFrameLocks noGrp="1"/>
          </p:cNvGraphicFramePr>
          <p:nvPr/>
        </p:nvGraphicFramePr>
        <p:xfrm>
          <a:off x="714375" y="3867414"/>
          <a:ext cx="7715303" cy="2561982"/>
        </p:xfrm>
        <a:graphic>
          <a:graphicData uri="http://schemas.openxmlformats.org/drawingml/2006/table">
            <a:tbl>
              <a:tblPr/>
              <a:tblGrid>
                <a:gridCol w="2488808"/>
                <a:gridCol w="1742165"/>
                <a:gridCol w="3484330"/>
              </a:tblGrid>
              <a:tr h="299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     역</a:t>
                      </a:r>
                    </a:p>
                  </a:txBody>
                  <a:tcPr marL="121920" marR="12192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   자</a:t>
                      </a:r>
                    </a:p>
                  </a:txBody>
                  <a:tcPr marL="121920" marR="12192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    최</a:t>
                      </a:r>
                    </a:p>
                  </a:txBody>
                  <a:tcPr marL="121920" marR="12192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25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벤처기업확인서</a:t>
                      </a:r>
                    </a:p>
                  </a:txBody>
                  <a:tcPr marL="121920" marR="12192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2005. 11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중소기업청</a:t>
                      </a:r>
                    </a:p>
                  </a:txBody>
                  <a:tcPr marL="121920" marR="12192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25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우량기술기업선정서</a:t>
                      </a:r>
                    </a:p>
                  </a:txBody>
                  <a:tcPr marL="121920" marR="12192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2005. 11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기술보증기금</a:t>
                      </a:r>
                    </a:p>
                  </a:txBody>
                  <a:tcPr marL="121920" marR="12192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25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이노비즈기업확인서</a:t>
                      </a:r>
                    </a:p>
                  </a:txBody>
                  <a:tcPr marL="121920" marR="12192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2006. 02. </a:t>
                      </a:r>
                    </a:p>
                  </a:txBody>
                  <a:tcPr marL="121920" marR="12192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중소기업청</a:t>
                      </a:r>
                    </a:p>
                  </a:txBody>
                  <a:tcPr marL="121920" marR="12192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25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ISO 9001:2000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인증서</a:t>
                      </a:r>
                    </a:p>
                  </a:txBody>
                  <a:tcPr marL="121920" marR="12192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2008. 04. </a:t>
                      </a:r>
                    </a:p>
                  </a:txBody>
                  <a:tcPr marL="121920" marR="12192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KAB</a:t>
                      </a:r>
                    </a:p>
                  </a:txBody>
                  <a:tcPr marL="121920" marR="12192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25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기업부설연구소인정서</a:t>
                      </a:r>
                    </a:p>
                  </a:txBody>
                  <a:tcPr marL="121920" marR="12192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2009. 05. </a:t>
                      </a:r>
                    </a:p>
                  </a:txBody>
                  <a:tcPr marL="121920" marR="12192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한국산업기술진흥협회</a:t>
                      </a:r>
                    </a:p>
                  </a:txBody>
                  <a:tcPr marL="121920" marR="12192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8" name="Picture 50"/>
          <p:cNvPicPr>
            <a:picLocks noChangeAspect="1" noChangeArrowheads="1"/>
          </p:cNvPicPr>
          <p:nvPr/>
        </p:nvPicPr>
        <p:blipFill>
          <a:blip r:embed="rId2">
            <a:lum/>
          </a:blip>
          <a:srcRect l="2511" t="2895" r="2510" b="2097"/>
          <a:stretch>
            <a:fillRect/>
          </a:stretch>
        </p:blipFill>
        <p:spPr bwMode="auto">
          <a:xfrm>
            <a:off x="747630" y="1972303"/>
            <a:ext cx="1159424" cy="164884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 prst="coolSlant"/>
          </a:sp3d>
        </p:spPr>
      </p:pic>
      <p:pic>
        <p:nvPicPr>
          <p:cNvPr id="59" name="Picture 51"/>
          <p:cNvPicPr>
            <a:picLocks noChangeAspect="1" noChangeArrowheads="1"/>
          </p:cNvPicPr>
          <p:nvPr/>
        </p:nvPicPr>
        <p:blipFill>
          <a:blip r:embed="rId3">
            <a:lum/>
          </a:blip>
          <a:srcRect l="6949" t="4787" r="5741" b="4258"/>
          <a:stretch>
            <a:fillRect/>
          </a:stretch>
        </p:blipFill>
        <p:spPr bwMode="auto">
          <a:xfrm>
            <a:off x="2390149" y="1975249"/>
            <a:ext cx="1176126" cy="16237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 prst="coolSlant"/>
          </a:sp3d>
        </p:spPr>
      </p:pic>
      <p:pic>
        <p:nvPicPr>
          <p:cNvPr id="60" name="Picture 52"/>
          <p:cNvPicPr>
            <a:picLocks noChangeAspect="1" noChangeArrowheads="1"/>
          </p:cNvPicPr>
          <p:nvPr/>
        </p:nvPicPr>
        <p:blipFill>
          <a:blip r:embed="rId4">
            <a:lum/>
          </a:blip>
          <a:srcRect l="1534" t="2670" r="3374" b="3272"/>
          <a:stretch>
            <a:fillRect/>
          </a:stretch>
        </p:blipFill>
        <p:spPr bwMode="auto">
          <a:xfrm>
            <a:off x="4054797" y="1972786"/>
            <a:ext cx="1113256" cy="16447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 prst="coolSlant"/>
          </a:sp3d>
        </p:spPr>
      </p:pic>
      <p:pic>
        <p:nvPicPr>
          <p:cNvPr id="62" name="Picture 53"/>
          <p:cNvPicPr>
            <a:picLocks noChangeAspect="1" noChangeArrowheads="1"/>
          </p:cNvPicPr>
          <p:nvPr/>
        </p:nvPicPr>
        <p:blipFill>
          <a:blip r:embed="rId5">
            <a:lum/>
          </a:blip>
          <a:srcRect l="3581" t="4097" r="5968" b="5352"/>
          <a:stretch>
            <a:fillRect/>
          </a:stretch>
        </p:blipFill>
        <p:spPr bwMode="auto">
          <a:xfrm>
            <a:off x="5660202" y="1980172"/>
            <a:ext cx="1145272" cy="158191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 prst="coolSlant"/>
          </a:sp3d>
        </p:spPr>
      </p:pic>
      <p:pic>
        <p:nvPicPr>
          <p:cNvPr id="64" name="Picture 62" descr="기업부설연구소인정서"/>
          <p:cNvPicPr>
            <a:picLocks noChangeAspect="1" noChangeArrowheads="1"/>
          </p:cNvPicPr>
          <p:nvPr/>
        </p:nvPicPr>
        <p:blipFill>
          <a:blip r:embed="rId6" cstate="print">
            <a:lum/>
          </a:blip>
          <a:srcRect l="8592" t="6195" r="7591" b="6419"/>
          <a:stretch>
            <a:fillRect/>
          </a:stretch>
        </p:blipFill>
        <p:spPr bwMode="auto">
          <a:xfrm>
            <a:off x="7295120" y="1969352"/>
            <a:ext cx="1134532" cy="167396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 prst="coolSlant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36</Words>
  <Application>Microsoft Office PowerPoint</Application>
  <PresentationFormat>화면 슬라이드 쇼(4:3)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45</cp:revision>
  <dcterms:created xsi:type="dcterms:W3CDTF">2009-04-21T07:02:37Z</dcterms:created>
  <dcterms:modified xsi:type="dcterms:W3CDTF">2009-08-20T05:31:03Z</dcterms:modified>
</cp:coreProperties>
</file>