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9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"/>
            <a:ext cx="9144032" cy="6858024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14281" y="857232"/>
            <a:ext cx="8698809" cy="570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rot="5400000">
            <a:off x="-3016954" y="3346380"/>
            <a:ext cx="64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77598" y="857232"/>
            <a:ext cx="643865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본 프로젝트의 주요 성공 요소인 </a:t>
            </a:r>
            <a:endParaRPr lang="en-US" altLang="ko-KR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금융기관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SI 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프로젝트 수행경험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제반 업무능력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/IT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기술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안정적 개발 측면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을 고려해 컨소시엄 구성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8918394" y="6615722"/>
            <a:ext cx="203184" cy="2031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002060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002060"/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05046" y="118030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14282" y="6563036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2100544" y="389822"/>
            <a:ext cx="10426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제안개요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 rot="5400000">
            <a:off x="5492596" y="3428442"/>
            <a:ext cx="684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31310" y="293892"/>
            <a:ext cx="1568922" cy="33855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 rtl="0" latinLnBrk="1"/>
            <a:r>
              <a:rPr lang="ko-KR" altLang="en-US" sz="1600" b="1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컨소시엄</a:t>
            </a:r>
            <a:r>
              <a:rPr lang="ko-KR" altLang="en-US" sz="1600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 소개</a:t>
            </a:r>
            <a:endParaRPr lang="ko-KR" altLang="en-US" sz="1600" kern="1200" dirty="0">
              <a:solidFill>
                <a:srgbClr val="00206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 rot="5400000">
            <a:off x="2040372" y="459901"/>
            <a:ext cx="34993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967345" y="459901"/>
            <a:ext cx="34993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 rot="16200000">
            <a:off x="71867" y="429728"/>
            <a:ext cx="360000" cy="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자유형 19"/>
          <p:cNvSpPr/>
          <p:nvPr userDrawn="1"/>
        </p:nvSpPr>
        <p:spPr>
          <a:xfrm rot="16200000" flipH="1">
            <a:off x="4538783" y="-4539343"/>
            <a:ext cx="65314" cy="9144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자유형 20"/>
          <p:cNvSpPr/>
          <p:nvPr userDrawn="1"/>
        </p:nvSpPr>
        <p:spPr>
          <a:xfrm>
            <a:off x="-32" y="0"/>
            <a:ext cx="106328" cy="6858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16200000">
            <a:off x="-81033" y="366728"/>
            <a:ext cx="360000" cy="19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 rot="10800000">
            <a:off x="-9625" y="-11438"/>
            <a:ext cx="221896" cy="132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186" y="1697411"/>
            <a:ext cx="64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86EA"/>
                </a:solidFill>
              </a:rPr>
              <a:t>성공적인 </a:t>
            </a:r>
            <a:r>
              <a:rPr lang="en-US" altLang="ko-KR" sz="1200" dirty="0" smtClean="0">
                <a:solidFill>
                  <a:srgbClr val="0086EA"/>
                </a:solidFill>
              </a:rPr>
              <a:t>P·PLUS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은행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600" b="1" dirty="0" smtClean="0">
                <a:solidFill>
                  <a:srgbClr val="0086EA"/>
                </a:solidFill>
              </a:rPr>
              <a:t>‘ABS </a:t>
            </a:r>
            <a:r>
              <a:rPr lang="ko-KR" altLang="en-US" sz="1600" b="1" dirty="0" smtClean="0">
                <a:solidFill>
                  <a:srgbClr val="0086EA"/>
                </a:solidFill>
              </a:rPr>
              <a:t>채권관리</a:t>
            </a:r>
            <a:r>
              <a:rPr lang="en-US" altLang="ko-KR" sz="1600" b="1" dirty="0" smtClean="0">
                <a:solidFill>
                  <a:srgbClr val="0086EA"/>
                </a:solidFill>
              </a:rPr>
              <a:t>/</a:t>
            </a:r>
            <a:r>
              <a:rPr lang="ko-KR" altLang="en-US" sz="1600" b="1" dirty="0" smtClean="0">
                <a:solidFill>
                  <a:srgbClr val="0086EA"/>
                </a:solidFill>
              </a:rPr>
              <a:t>채권메뉴얼 시스템</a:t>
            </a:r>
            <a:r>
              <a:rPr lang="en-US" altLang="ko-KR" sz="1600" b="1" dirty="0" smtClean="0">
                <a:solidFill>
                  <a:srgbClr val="0086EA"/>
                </a:solidFill>
              </a:rPr>
              <a:t>’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구축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106"/>
          <p:cNvGrpSpPr/>
          <p:nvPr/>
        </p:nvGrpSpPr>
        <p:grpSpPr>
          <a:xfrm>
            <a:off x="1140332" y="3171819"/>
            <a:ext cx="2853660" cy="2906164"/>
            <a:chOff x="5805488" y="1971673"/>
            <a:chExt cx="3105180" cy="3162314"/>
          </a:xfrm>
        </p:grpSpPr>
        <p:sp>
          <p:nvSpPr>
            <p:cNvPr id="33" name="타원 32"/>
            <p:cNvSpPr/>
            <p:nvPr/>
          </p:nvSpPr>
          <p:spPr>
            <a:xfrm>
              <a:off x="5805488" y="1971673"/>
              <a:ext cx="3105180" cy="3162314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4" name="그룹 108"/>
            <p:cNvGrpSpPr/>
            <p:nvPr/>
          </p:nvGrpSpPr>
          <p:grpSpPr>
            <a:xfrm>
              <a:off x="6015048" y="2171691"/>
              <a:ext cx="2693648" cy="2743210"/>
              <a:chOff x="6015048" y="2171691"/>
              <a:chExt cx="2693648" cy="2743210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6015048" y="2171691"/>
                <a:ext cx="2693648" cy="274321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109163" y="2247918"/>
                <a:ext cx="2525278" cy="257174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6135525" y="2281229"/>
                <a:ext cx="2460816" cy="250609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5" name="그룹 105"/>
          <p:cNvGrpSpPr/>
          <p:nvPr/>
        </p:nvGrpSpPr>
        <p:grpSpPr>
          <a:xfrm>
            <a:off x="5502771" y="2500597"/>
            <a:ext cx="2479291" cy="2524907"/>
            <a:chOff x="5805488" y="1971673"/>
            <a:chExt cx="3105180" cy="3162314"/>
          </a:xfrm>
        </p:grpSpPr>
        <p:sp>
          <p:nvSpPr>
            <p:cNvPr id="27" name="타원 26"/>
            <p:cNvSpPr/>
            <p:nvPr/>
          </p:nvSpPr>
          <p:spPr>
            <a:xfrm>
              <a:off x="5805488" y="1971673"/>
              <a:ext cx="3105180" cy="3162314"/>
            </a:xfrm>
            <a:prstGeom prst="ellips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6" name="그룹 104"/>
            <p:cNvGrpSpPr/>
            <p:nvPr/>
          </p:nvGrpSpPr>
          <p:grpSpPr>
            <a:xfrm>
              <a:off x="6015048" y="2171691"/>
              <a:ext cx="2693648" cy="2743210"/>
              <a:chOff x="6015048" y="2171691"/>
              <a:chExt cx="2693648" cy="2743210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6015048" y="2171691"/>
                <a:ext cx="2693648" cy="274321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109163" y="2247918"/>
                <a:ext cx="2525278" cy="257174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135525" y="2281229"/>
                <a:ext cx="2460816" cy="250609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7" name="그룹 84"/>
          <p:cNvGrpSpPr/>
          <p:nvPr/>
        </p:nvGrpSpPr>
        <p:grpSpPr>
          <a:xfrm>
            <a:off x="2824289" y="2519964"/>
            <a:ext cx="3383583" cy="3256701"/>
            <a:chOff x="2336816" y="2357430"/>
            <a:chExt cx="4449762" cy="4105275"/>
          </a:xfrm>
          <a:solidFill>
            <a:schemeClr val="bg1">
              <a:lumMod val="85000"/>
            </a:schemeClr>
          </a:solidFill>
        </p:grpSpPr>
        <p:sp>
          <p:nvSpPr>
            <p:cNvPr id="24" name="Freeform 3"/>
            <p:cNvSpPr>
              <a:spLocks/>
            </p:cNvSpPr>
            <p:nvPr/>
          </p:nvSpPr>
          <p:spPr bwMode="blackWhite">
            <a:xfrm>
              <a:off x="2668603" y="2357430"/>
              <a:ext cx="3703638" cy="1739900"/>
            </a:xfrm>
            <a:custGeom>
              <a:avLst/>
              <a:gdLst>
                <a:gd name="T0" fmla="*/ 2147483647 w 1553"/>
                <a:gd name="T1" fmla="*/ 2147483647 h 753"/>
                <a:gd name="T2" fmla="*/ 2147483647 w 1553"/>
                <a:gd name="T3" fmla="*/ 2147483647 h 753"/>
                <a:gd name="T4" fmla="*/ 2147483647 w 1553"/>
                <a:gd name="T5" fmla="*/ 2147483647 h 753"/>
                <a:gd name="T6" fmla="*/ 2147483647 w 1553"/>
                <a:gd name="T7" fmla="*/ 2147483647 h 753"/>
                <a:gd name="T8" fmla="*/ 2147483647 w 1553"/>
                <a:gd name="T9" fmla="*/ 2147483647 h 753"/>
                <a:gd name="T10" fmla="*/ 2147483647 w 1553"/>
                <a:gd name="T11" fmla="*/ 2147483647 h 753"/>
                <a:gd name="T12" fmla="*/ 2147483647 w 1553"/>
                <a:gd name="T13" fmla="*/ 2147483647 h 753"/>
                <a:gd name="T14" fmla="*/ 2147483647 w 1553"/>
                <a:gd name="T15" fmla="*/ 2147483647 h 753"/>
                <a:gd name="T16" fmla="*/ 2147483647 w 1553"/>
                <a:gd name="T17" fmla="*/ 2147483647 h 753"/>
                <a:gd name="T18" fmla="*/ 2147483647 w 1553"/>
                <a:gd name="T19" fmla="*/ 2147483647 h 753"/>
                <a:gd name="T20" fmla="*/ 2147483647 w 1553"/>
                <a:gd name="T21" fmla="*/ 2147483647 h 753"/>
                <a:gd name="T22" fmla="*/ 2147483647 w 1553"/>
                <a:gd name="T23" fmla="*/ 2147483647 h 753"/>
                <a:gd name="T24" fmla="*/ 2147483647 w 1553"/>
                <a:gd name="T25" fmla="*/ 2147483647 h 753"/>
                <a:gd name="T26" fmla="*/ 2147483647 w 1553"/>
                <a:gd name="T27" fmla="*/ 0 h 753"/>
                <a:gd name="T28" fmla="*/ 2147483647 w 1553"/>
                <a:gd name="T29" fmla="*/ 2147483647 h 753"/>
                <a:gd name="T30" fmla="*/ 2147483647 w 1553"/>
                <a:gd name="T31" fmla="*/ 2147483647 h 753"/>
                <a:gd name="T32" fmla="*/ 2147483647 w 1553"/>
                <a:gd name="T33" fmla="*/ 2147483647 h 753"/>
                <a:gd name="T34" fmla="*/ 2147483647 w 1553"/>
                <a:gd name="T35" fmla="*/ 2147483647 h 753"/>
                <a:gd name="T36" fmla="*/ 2147483647 w 1553"/>
                <a:gd name="T37" fmla="*/ 2147483647 h 753"/>
                <a:gd name="T38" fmla="*/ 2147483647 w 1553"/>
                <a:gd name="T39" fmla="*/ 2147483647 h 753"/>
                <a:gd name="T40" fmla="*/ 2147483647 w 1553"/>
                <a:gd name="T41" fmla="*/ 2147483647 h 753"/>
                <a:gd name="T42" fmla="*/ 2147483647 w 1553"/>
                <a:gd name="T43" fmla="*/ 2147483647 h 753"/>
                <a:gd name="T44" fmla="*/ 2147483647 w 1553"/>
                <a:gd name="T45" fmla="*/ 2147483647 h 753"/>
                <a:gd name="T46" fmla="*/ 2147483647 w 1553"/>
                <a:gd name="T47" fmla="*/ 2147483647 h 753"/>
                <a:gd name="T48" fmla="*/ 2147483647 w 1553"/>
                <a:gd name="T49" fmla="*/ 2147483647 h 753"/>
                <a:gd name="T50" fmla="*/ 2147483647 w 1553"/>
                <a:gd name="T51" fmla="*/ 2147483647 h 753"/>
                <a:gd name="T52" fmla="*/ 2147483647 w 1553"/>
                <a:gd name="T53" fmla="*/ 2147483647 h 753"/>
                <a:gd name="T54" fmla="*/ 2147483647 w 1553"/>
                <a:gd name="T55" fmla="*/ 2147483647 h 753"/>
                <a:gd name="T56" fmla="*/ 2147483647 w 1553"/>
                <a:gd name="T57" fmla="*/ 2147483647 h 753"/>
                <a:gd name="T58" fmla="*/ 2147483647 w 1553"/>
                <a:gd name="T59" fmla="*/ 2147483647 h 753"/>
                <a:gd name="T60" fmla="*/ 2147483647 w 1553"/>
                <a:gd name="T61" fmla="*/ 2147483647 h 753"/>
                <a:gd name="T62" fmla="*/ 2147483647 w 1553"/>
                <a:gd name="T63" fmla="*/ 2147483647 h 753"/>
                <a:gd name="T64" fmla="*/ 2147483647 w 1553"/>
                <a:gd name="T65" fmla="*/ 2147483647 h 753"/>
                <a:gd name="T66" fmla="*/ 0 w 1553"/>
                <a:gd name="T67" fmla="*/ 2147483647 h 753"/>
                <a:gd name="T68" fmla="*/ 2147483647 w 1553"/>
                <a:gd name="T69" fmla="*/ 2147483647 h 753"/>
                <a:gd name="T70" fmla="*/ 2147483647 w 1553"/>
                <a:gd name="T71" fmla="*/ 2147483647 h 753"/>
                <a:gd name="T72" fmla="*/ 2147483647 w 1553"/>
                <a:gd name="T73" fmla="*/ 2147483647 h 753"/>
                <a:gd name="T74" fmla="*/ 2147483647 w 1553"/>
                <a:gd name="T75" fmla="*/ 2147483647 h 753"/>
                <a:gd name="T76" fmla="*/ 2147483647 w 1553"/>
                <a:gd name="T77" fmla="*/ 2147483647 h 753"/>
                <a:gd name="T78" fmla="*/ 2147483647 w 1553"/>
                <a:gd name="T79" fmla="*/ 2147483647 h 753"/>
                <a:gd name="T80" fmla="*/ 2147483647 w 1553"/>
                <a:gd name="T81" fmla="*/ 2147483647 h 753"/>
                <a:gd name="T82" fmla="*/ 2147483647 w 1553"/>
                <a:gd name="T83" fmla="*/ 2147483647 h 753"/>
                <a:gd name="T84" fmla="*/ 2147483647 w 1553"/>
                <a:gd name="T85" fmla="*/ 2147483647 h 753"/>
                <a:gd name="T86" fmla="*/ 2147483647 w 1553"/>
                <a:gd name="T87" fmla="*/ 2147483647 h 753"/>
                <a:gd name="T88" fmla="*/ 2147483647 w 1553"/>
                <a:gd name="T89" fmla="*/ 2147483647 h 753"/>
                <a:gd name="T90" fmla="*/ 2147483647 w 1553"/>
                <a:gd name="T91" fmla="*/ 2147483647 h 753"/>
                <a:gd name="T92" fmla="*/ 2147483647 w 1553"/>
                <a:gd name="T93" fmla="*/ 2147483647 h 753"/>
                <a:gd name="T94" fmla="*/ 2147483647 w 1553"/>
                <a:gd name="T95" fmla="*/ 2147483647 h 753"/>
                <a:gd name="T96" fmla="*/ 2147483647 w 1553"/>
                <a:gd name="T97" fmla="*/ 2147483647 h 753"/>
                <a:gd name="T98" fmla="*/ 2147483647 w 1553"/>
                <a:gd name="T99" fmla="*/ 2147483647 h 753"/>
                <a:gd name="T100" fmla="*/ 2147483647 w 1553"/>
                <a:gd name="T101" fmla="*/ 2147483647 h 753"/>
                <a:gd name="T102" fmla="*/ 2147483647 w 1553"/>
                <a:gd name="T103" fmla="*/ 2147483647 h 753"/>
                <a:gd name="T104" fmla="*/ 2147483647 w 1553"/>
                <a:gd name="T105" fmla="*/ 2147483647 h 753"/>
                <a:gd name="T106" fmla="*/ 2147483647 w 1553"/>
                <a:gd name="T107" fmla="*/ 2147483647 h 753"/>
                <a:gd name="T108" fmla="*/ 2147483647 w 1553"/>
                <a:gd name="T109" fmla="*/ 2147483647 h 75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553"/>
                <a:gd name="T166" fmla="*/ 0 h 753"/>
                <a:gd name="T167" fmla="*/ 1553 w 1553"/>
                <a:gd name="T168" fmla="*/ 753 h 75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553" h="753">
                  <a:moveTo>
                    <a:pt x="983" y="584"/>
                  </a:moveTo>
                  <a:lnTo>
                    <a:pt x="1417" y="541"/>
                  </a:lnTo>
                  <a:lnTo>
                    <a:pt x="1552" y="150"/>
                  </a:lnTo>
                  <a:lnTo>
                    <a:pt x="1447" y="227"/>
                  </a:lnTo>
                  <a:lnTo>
                    <a:pt x="1398" y="186"/>
                  </a:lnTo>
                  <a:lnTo>
                    <a:pt x="1347" y="149"/>
                  </a:lnTo>
                  <a:lnTo>
                    <a:pt x="1294" y="116"/>
                  </a:lnTo>
                  <a:lnTo>
                    <a:pt x="1238" y="87"/>
                  </a:lnTo>
                  <a:lnTo>
                    <a:pt x="1181" y="61"/>
                  </a:lnTo>
                  <a:lnTo>
                    <a:pt x="1122" y="41"/>
                  </a:lnTo>
                  <a:lnTo>
                    <a:pt x="1060" y="23"/>
                  </a:lnTo>
                  <a:lnTo>
                    <a:pt x="999" y="12"/>
                  </a:lnTo>
                  <a:lnTo>
                    <a:pt x="936" y="4"/>
                  </a:lnTo>
                  <a:lnTo>
                    <a:pt x="873" y="0"/>
                  </a:lnTo>
                  <a:lnTo>
                    <a:pt x="810" y="2"/>
                  </a:lnTo>
                  <a:lnTo>
                    <a:pt x="748" y="8"/>
                  </a:lnTo>
                  <a:lnTo>
                    <a:pt x="685" y="19"/>
                  </a:lnTo>
                  <a:lnTo>
                    <a:pt x="624" y="34"/>
                  </a:lnTo>
                  <a:lnTo>
                    <a:pt x="564" y="53"/>
                  </a:lnTo>
                  <a:lnTo>
                    <a:pt x="506" y="76"/>
                  </a:lnTo>
                  <a:lnTo>
                    <a:pt x="449" y="104"/>
                  </a:lnTo>
                  <a:lnTo>
                    <a:pt x="395" y="137"/>
                  </a:lnTo>
                  <a:lnTo>
                    <a:pt x="342" y="172"/>
                  </a:lnTo>
                  <a:lnTo>
                    <a:pt x="294" y="212"/>
                  </a:lnTo>
                  <a:lnTo>
                    <a:pt x="248" y="254"/>
                  </a:lnTo>
                  <a:lnTo>
                    <a:pt x="205" y="301"/>
                  </a:lnTo>
                  <a:lnTo>
                    <a:pt x="165" y="350"/>
                  </a:lnTo>
                  <a:lnTo>
                    <a:pt x="130" y="401"/>
                  </a:lnTo>
                  <a:lnTo>
                    <a:pt x="98" y="456"/>
                  </a:lnTo>
                  <a:lnTo>
                    <a:pt x="71" y="512"/>
                  </a:lnTo>
                  <a:lnTo>
                    <a:pt x="46" y="570"/>
                  </a:lnTo>
                  <a:lnTo>
                    <a:pt x="27" y="631"/>
                  </a:lnTo>
                  <a:lnTo>
                    <a:pt x="11" y="692"/>
                  </a:lnTo>
                  <a:lnTo>
                    <a:pt x="0" y="752"/>
                  </a:lnTo>
                  <a:lnTo>
                    <a:pt x="222" y="608"/>
                  </a:lnTo>
                  <a:lnTo>
                    <a:pt x="440" y="749"/>
                  </a:lnTo>
                  <a:lnTo>
                    <a:pt x="455" y="710"/>
                  </a:lnTo>
                  <a:lnTo>
                    <a:pt x="474" y="670"/>
                  </a:lnTo>
                  <a:lnTo>
                    <a:pt x="498" y="632"/>
                  </a:lnTo>
                  <a:lnTo>
                    <a:pt x="525" y="596"/>
                  </a:lnTo>
                  <a:lnTo>
                    <a:pt x="556" y="563"/>
                  </a:lnTo>
                  <a:lnTo>
                    <a:pt x="589" y="533"/>
                  </a:lnTo>
                  <a:lnTo>
                    <a:pt x="626" y="507"/>
                  </a:lnTo>
                  <a:lnTo>
                    <a:pt x="665" y="485"/>
                  </a:lnTo>
                  <a:lnTo>
                    <a:pt x="706" y="467"/>
                  </a:lnTo>
                  <a:lnTo>
                    <a:pt x="749" y="453"/>
                  </a:lnTo>
                  <a:lnTo>
                    <a:pt x="793" y="443"/>
                  </a:lnTo>
                  <a:lnTo>
                    <a:pt x="837" y="438"/>
                  </a:lnTo>
                  <a:lnTo>
                    <a:pt x="882" y="438"/>
                  </a:lnTo>
                  <a:lnTo>
                    <a:pt x="927" y="442"/>
                  </a:lnTo>
                  <a:lnTo>
                    <a:pt x="971" y="450"/>
                  </a:lnTo>
                  <a:lnTo>
                    <a:pt x="1014" y="464"/>
                  </a:lnTo>
                  <a:lnTo>
                    <a:pt x="1055" y="480"/>
                  </a:lnTo>
                  <a:lnTo>
                    <a:pt x="1095" y="502"/>
                  </a:lnTo>
                  <a:lnTo>
                    <a:pt x="983" y="584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12700" cap="rnd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ko-KR" altLang="en-US" sz="1100">
                <a:solidFill>
                  <a:schemeClr val="bg1">
                    <a:lumMod val="65000"/>
                  </a:schemeClr>
                </a:solidFill>
                <a:ea typeface="굴림" charset="-127"/>
              </a:endParaRPr>
            </a:p>
          </p:txBody>
        </p:sp>
        <p:sp>
          <p:nvSpPr>
            <p:cNvPr id="25" name="Freeform 4"/>
            <p:cNvSpPr>
              <a:spLocks/>
            </p:cNvSpPr>
            <p:nvPr/>
          </p:nvSpPr>
          <p:spPr bwMode="blackWhite">
            <a:xfrm>
              <a:off x="2336816" y="3892542"/>
              <a:ext cx="2911475" cy="2471738"/>
            </a:xfrm>
            <a:custGeom>
              <a:avLst/>
              <a:gdLst>
                <a:gd name="T0" fmla="*/ 2147483647 w 1221"/>
                <a:gd name="T1" fmla="*/ 2147483647 h 1071"/>
                <a:gd name="T2" fmla="*/ 2147483647 w 1221"/>
                <a:gd name="T3" fmla="*/ 2147483647 h 1071"/>
                <a:gd name="T4" fmla="*/ 2147483647 w 1221"/>
                <a:gd name="T5" fmla="*/ 2147483647 h 1071"/>
                <a:gd name="T6" fmla="*/ 2147483647 w 1221"/>
                <a:gd name="T7" fmla="*/ 2147483647 h 1071"/>
                <a:gd name="T8" fmla="*/ 2147483647 w 1221"/>
                <a:gd name="T9" fmla="*/ 2147483647 h 1071"/>
                <a:gd name="T10" fmla="*/ 2147483647 w 1221"/>
                <a:gd name="T11" fmla="*/ 2147483647 h 1071"/>
                <a:gd name="T12" fmla="*/ 2147483647 w 1221"/>
                <a:gd name="T13" fmla="*/ 2147483647 h 1071"/>
                <a:gd name="T14" fmla="*/ 2147483647 w 1221"/>
                <a:gd name="T15" fmla="*/ 2147483647 h 1071"/>
                <a:gd name="T16" fmla="*/ 2147483647 w 1221"/>
                <a:gd name="T17" fmla="*/ 2147483647 h 1071"/>
                <a:gd name="T18" fmla="*/ 2147483647 w 1221"/>
                <a:gd name="T19" fmla="*/ 2147483647 h 1071"/>
                <a:gd name="T20" fmla="*/ 2147483647 w 1221"/>
                <a:gd name="T21" fmla="*/ 2147483647 h 1071"/>
                <a:gd name="T22" fmla="*/ 2147483647 w 1221"/>
                <a:gd name="T23" fmla="*/ 2147483647 h 1071"/>
                <a:gd name="T24" fmla="*/ 2147483647 w 1221"/>
                <a:gd name="T25" fmla="*/ 2147483647 h 1071"/>
                <a:gd name="T26" fmla="*/ 2147483647 w 1221"/>
                <a:gd name="T27" fmla="*/ 2147483647 h 1071"/>
                <a:gd name="T28" fmla="*/ 2147483647 w 1221"/>
                <a:gd name="T29" fmla="*/ 2147483647 h 1071"/>
                <a:gd name="T30" fmla="*/ 2147483647 w 1221"/>
                <a:gd name="T31" fmla="*/ 2147483647 h 1071"/>
                <a:gd name="T32" fmla="*/ 2147483647 w 1221"/>
                <a:gd name="T33" fmla="*/ 2147483647 h 1071"/>
                <a:gd name="T34" fmla="*/ 2147483647 w 1221"/>
                <a:gd name="T35" fmla="*/ 2147483647 h 1071"/>
                <a:gd name="T36" fmla="*/ 2147483647 w 1221"/>
                <a:gd name="T37" fmla="*/ 2147483647 h 1071"/>
                <a:gd name="T38" fmla="*/ 2147483647 w 1221"/>
                <a:gd name="T39" fmla="*/ 2147483647 h 1071"/>
                <a:gd name="T40" fmla="*/ 2147483647 w 1221"/>
                <a:gd name="T41" fmla="*/ 2147483647 h 1071"/>
                <a:gd name="T42" fmla="*/ 2147483647 w 1221"/>
                <a:gd name="T43" fmla="*/ 0 h 1071"/>
                <a:gd name="T44" fmla="*/ 0 w 1221"/>
                <a:gd name="T45" fmla="*/ 2147483647 h 1071"/>
                <a:gd name="T46" fmla="*/ 2147483647 w 1221"/>
                <a:gd name="T47" fmla="*/ 2147483647 h 1071"/>
                <a:gd name="T48" fmla="*/ 2147483647 w 1221"/>
                <a:gd name="T49" fmla="*/ 2147483647 h 1071"/>
                <a:gd name="T50" fmla="*/ 2147483647 w 1221"/>
                <a:gd name="T51" fmla="*/ 2147483647 h 1071"/>
                <a:gd name="T52" fmla="*/ 2147483647 w 1221"/>
                <a:gd name="T53" fmla="*/ 2147483647 h 1071"/>
                <a:gd name="T54" fmla="*/ 2147483647 w 1221"/>
                <a:gd name="T55" fmla="*/ 2147483647 h 1071"/>
                <a:gd name="T56" fmla="*/ 2147483647 w 1221"/>
                <a:gd name="T57" fmla="*/ 2147483647 h 1071"/>
                <a:gd name="T58" fmla="*/ 2147483647 w 1221"/>
                <a:gd name="T59" fmla="*/ 2147483647 h 1071"/>
                <a:gd name="T60" fmla="*/ 2147483647 w 1221"/>
                <a:gd name="T61" fmla="*/ 2147483647 h 1071"/>
                <a:gd name="T62" fmla="*/ 2147483647 w 1221"/>
                <a:gd name="T63" fmla="*/ 2147483647 h 1071"/>
                <a:gd name="T64" fmla="*/ 2147483647 w 1221"/>
                <a:gd name="T65" fmla="*/ 2147483647 h 1071"/>
                <a:gd name="T66" fmla="*/ 2147483647 w 1221"/>
                <a:gd name="T67" fmla="*/ 2147483647 h 1071"/>
                <a:gd name="T68" fmla="*/ 2147483647 w 1221"/>
                <a:gd name="T69" fmla="*/ 2147483647 h 1071"/>
                <a:gd name="T70" fmla="*/ 2147483647 w 1221"/>
                <a:gd name="T71" fmla="*/ 2147483647 h 1071"/>
                <a:gd name="T72" fmla="*/ 2147483647 w 1221"/>
                <a:gd name="T73" fmla="*/ 2147483647 h 1071"/>
                <a:gd name="T74" fmla="*/ 2147483647 w 1221"/>
                <a:gd name="T75" fmla="*/ 2147483647 h 1071"/>
                <a:gd name="T76" fmla="*/ 2147483647 w 1221"/>
                <a:gd name="T77" fmla="*/ 2147483647 h 1071"/>
                <a:gd name="T78" fmla="*/ 2147483647 w 1221"/>
                <a:gd name="T79" fmla="*/ 2147483647 h 1071"/>
                <a:gd name="T80" fmla="*/ 2147483647 w 1221"/>
                <a:gd name="T81" fmla="*/ 2147483647 h 1071"/>
                <a:gd name="T82" fmla="*/ 2147483647 w 1221"/>
                <a:gd name="T83" fmla="*/ 2147483647 h 1071"/>
                <a:gd name="T84" fmla="*/ 2147483647 w 1221"/>
                <a:gd name="T85" fmla="*/ 2147483647 h 1071"/>
                <a:gd name="T86" fmla="*/ 2147483647 w 1221"/>
                <a:gd name="T87" fmla="*/ 2147483647 h 1071"/>
                <a:gd name="T88" fmla="*/ 2147483647 w 1221"/>
                <a:gd name="T89" fmla="*/ 2147483647 h 1071"/>
                <a:gd name="T90" fmla="*/ 2147483647 w 1221"/>
                <a:gd name="T91" fmla="*/ 2147483647 h 1071"/>
                <a:gd name="T92" fmla="*/ 2147483647 w 1221"/>
                <a:gd name="T93" fmla="*/ 2147483647 h 1071"/>
                <a:gd name="T94" fmla="*/ 2147483647 w 1221"/>
                <a:gd name="T95" fmla="*/ 2147483647 h 1071"/>
                <a:gd name="T96" fmla="*/ 2147483647 w 1221"/>
                <a:gd name="T97" fmla="*/ 2147483647 h 10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21"/>
                <a:gd name="T148" fmla="*/ 0 h 1071"/>
                <a:gd name="T149" fmla="*/ 1221 w 1221"/>
                <a:gd name="T150" fmla="*/ 1071 h 107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21" h="1071">
                  <a:moveTo>
                    <a:pt x="1220" y="1042"/>
                  </a:moveTo>
                  <a:lnTo>
                    <a:pt x="1002" y="847"/>
                  </a:lnTo>
                  <a:lnTo>
                    <a:pt x="1081" y="630"/>
                  </a:lnTo>
                  <a:lnTo>
                    <a:pt x="1038" y="635"/>
                  </a:lnTo>
                  <a:lnTo>
                    <a:pt x="994" y="636"/>
                  </a:lnTo>
                  <a:lnTo>
                    <a:pt x="950" y="634"/>
                  </a:lnTo>
                  <a:lnTo>
                    <a:pt x="906" y="626"/>
                  </a:lnTo>
                  <a:lnTo>
                    <a:pt x="865" y="614"/>
                  </a:lnTo>
                  <a:lnTo>
                    <a:pt x="823" y="599"/>
                  </a:lnTo>
                  <a:lnTo>
                    <a:pt x="784" y="579"/>
                  </a:lnTo>
                  <a:lnTo>
                    <a:pt x="747" y="556"/>
                  </a:lnTo>
                  <a:lnTo>
                    <a:pt x="713" y="528"/>
                  </a:lnTo>
                  <a:lnTo>
                    <a:pt x="682" y="496"/>
                  </a:lnTo>
                  <a:lnTo>
                    <a:pt x="653" y="463"/>
                  </a:lnTo>
                  <a:lnTo>
                    <a:pt x="629" y="427"/>
                  </a:lnTo>
                  <a:lnTo>
                    <a:pt x="609" y="390"/>
                  </a:lnTo>
                  <a:lnTo>
                    <a:pt x="594" y="352"/>
                  </a:lnTo>
                  <a:lnTo>
                    <a:pt x="581" y="314"/>
                  </a:lnTo>
                  <a:lnTo>
                    <a:pt x="573" y="273"/>
                  </a:lnTo>
                  <a:lnTo>
                    <a:pt x="568" y="232"/>
                  </a:lnTo>
                  <a:lnTo>
                    <a:pt x="712" y="232"/>
                  </a:lnTo>
                  <a:lnTo>
                    <a:pt x="368" y="0"/>
                  </a:lnTo>
                  <a:lnTo>
                    <a:pt x="0" y="235"/>
                  </a:lnTo>
                  <a:lnTo>
                    <a:pt x="134" y="234"/>
                  </a:lnTo>
                  <a:lnTo>
                    <a:pt x="139" y="296"/>
                  </a:lnTo>
                  <a:lnTo>
                    <a:pt x="148" y="358"/>
                  </a:lnTo>
                  <a:lnTo>
                    <a:pt x="161" y="419"/>
                  </a:lnTo>
                  <a:lnTo>
                    <a:pt x="178" y="479"/>
                  </a:lnTo>
                  <a:lnTo>
                    <a:pt x="200" y="538"/>
                  </a:lnTo>
                  <a:lnTo>
                    <a:pt x="227" y="595"/>
                  </a:lnTo>
                  <a:lnTo>
                    <a:pt x="257" y="650"/>
                  </a:lnTo>
                  <a:lnTo>
                    <a:pt x="291" y="702"/>
                  </a:lnTo>
                  <a:lnTo>
                    <a:pt x="328" y="751"/>
                  </a:lnTo>
                  <a:lnTo>
                    <a:pt x="369" y="797"/>
                  </a:lnTo>
                  <a:lnTo>
                    <a:pt x="413" y="841"/>
                  </a:lnTo>
                  <a:lnTo>
                    <a:pt x="459" y="882"/>
                  </a:lnTo>
                  <a:lnTo>
                    <a:pt x="509" y="919"/>
                  </a:lnTo>
                  <a:lnTo>
                    <a:pt x="562" y="951"/>
                  </a:lnTo>
                  <a:lnTo>
                    <a:pt x="617" y="981"/>
                  </a:lnTo>
                  <a:lnTo>
                    <a:pt x="673" y="1007"/>
                  </a:lnTo>
                  <a:lnTo>
                    <a:pt x="732" y="1027"/>
                  </a:lnTo>
                  <a:lnTo>
                    <a:pt x="791" y="1045"/>
                  </a:lnTo>
                  <a:lnTo>
                    <a:pt x="852" y="1057"/>
                  </a:lnTo>
                  <a:lnTo>
                    <a:pt x="913" y="1067"/>
                  </a:lnTo>
                  <a:lnTo>
                    <a:pt x="975" y="1070"/>
                  </a:lnTo>
                  <a:lnTo>
                    <a:pt x="1037" y="1070"/>
                  </a:lnTo>
                  <a:lnTo>
                    <a:pt x="1098" y="1066"/>
                  </a:lnTo>
                  <a:lnTo>
                    <a:pt x="1160" y="1056"/>
                  </a:lnTo>
                  <a:lnTo>
                    <a:pt x="1220" y="1042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2700" cap="rnd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ko-KR" altLang="en-US" sz="1100">
                <a:solidFill>
                  <a:schemeClr val="bg1">
                    <a:lumMod val="65000"/>
                  </a:schemeClr>
                </a:solidFill>
                <a:ea typeface="굴림" charset="-127"/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blackWhite">
            <a:xfrm>
              <a:off x="4895866" y="3136892"/>
              <a:ext cx="1890712" cy="3325813"/>
            </a:xfrm>
            <a:custGeom>
              <a:avLst/>
              <a:gdLst>
                <a:gd name="T0" fmla="*/ 2147483647 w 793"/>
                <a:gd name="T1" fmla="*/ 2147483647 h 1440"/>
                <a:gd name="T2" fmla="*/ 2147483647 w 793"/>
                <a:gd name="T3" fmla="*/ 2147483647 h 1440"/>
                <a:gd name="T4" fmla="*/ 2147483647 w 793"/>
                <a:gd name="T5" fmla="*/ 2147483647 h 1440"/>
                <a:gd name="T6" fmla="*/ 2147483647 w 793"/>
                <a:gd name="T7" fmla="*/ 2147483647 h 1440"/>
                <a:gd name="T8" fmla="*/ 2147483647 w 793"/>
                <a:gd name="T9" fmla="*/ 2147483647 h 1440"/>
                <a:gd name="T10" fmla="*/ 2147483647 w 793"/>
                <a:gd name="T11" fmla="*/ 2147483647 h 1440"/>
                <a:gd name="T12" fmla="*/ 2147483647 w 793"/>
                <a:gd name="T13" fmla="*/ 2147483647 h 1440"/>
                <a:gd name="T14" fmla="*/ 2147483647 w 793"/>
                <a:gd name="T15" fmla="*/ 2147483647 h 1440"/>
                <a:gd name="T16" fmla="*/ 2147483647 w 793"/>
                <a:gd name="T17" fmla="*/ 2147483647 h 1440"/>
                <a:gd name="T18" fmla="*/ 2147483647 w 793"/>
                <a:gd name="T19" fmla="*/ 2147483647 h 1440"/>
                <a:gd name="T20" fmla="*/ 2147483647 w 793"/>
                <a:gd name="T21" fmla="*/ 2147483647 h 1440"/>
                <a:gd name="T22" fmla="*/ 2147483647 w 793"/>
                <a:gd name="T23" fmla="*/ 2147483647 h 1440"/>
                <a:gd name="T24" fmla="*/ 2147483647 w 793"/>
                <a:gd name="T25" fmla="*/ 2147483647 h 1440"/>
                <a:gd name="T26" fmla="*/ 2147483647 w 793"/>
                <a:gd name="T27" fmla="*/ 2147483647 h 1440"/>
                <a:gd name="T28" fmla="*/ 2147483647 w 793"/>
                <a:gd name="T29" fmla="*/ 2147483647 h 1440"/>
                <a:gd name="T30" fmla="*/ 2147483647 w 793"/>
                <a:gd name="T31" fmla="*/ 2147483647 h 1440"/>
                <a:gd name="T32" fmla="*/ 2147483647 w 793"/>
                <a:gd name="T33" fmla="*/ 2147483647 h 1440"/>
                <a:gd name="T34" fmla="*/ 2147483647 w 793"/>
                <a:gd name="T35" fmla="*/ 2147483647 h 1440"/>
                <a:gd name="T36" fmla="*/ 2147483647 w 793"/>
                <a:gd name="T37" fmla="*/ 2147483647 h 1440"/>
                <a:gd name="T38" fmla="*/ 2147483647 w 793"/>
                <a:gd name="T39" fmla="*/ 2147483647 h 1440"/>
                <a:gd name="T40" fmla="*/ 2147483647 w 793"/>
                <a:gd name="T41" fmla="*/ 2147483647 h 1440"/>
                <a:gd name="T42" fmla="*/ 2147483647 w 793"/>
                <a:gd name="T43" fmla="*/ 2147483647 h 1440"/>
                <a:gd name="T44" fmla="*/ 2147483647 w 793"/>
                <a:gd name="T45" fmla="*/ 2147483647 h 1440"/>
                <a:gd name="T46" fmla="*/ 2147483647 w 793"/>
                <a:gd name="T47" fmla="*/ 2147483647 h 1440"/>
                <a:gd name="T48" fmla="*/ 2147483647 w 793"/>
                <a:gd name="T49" fmla="*/ 2147483647 h 1440"/>
                <a:gd name="T50" fmla="*/ 2147483647 w 793"/>
                <a:gd name="T51" fmla="*/ 2147483647 h 1440"/>
                <a:gd name="T52" fmla="*/ 2147483647 w 793"/>
                <a:gd name="T53" fmla="*/ 0 h 1440"/>
                <a:gd name="T54" fmla="*/ 2147483647 w 793"/>
                <a:gd name="T55" fmla="*/ 2147483647 h 1440"/>
                <a:gd name="T56" fmla="*/ 2147483647 w 793"/>
                <a:gd name="T57" fmla="*/ 2147483647 h 1440"/>
                <a:gd name="T58" fmla="*/ 2147483647 w 793"/>
                <a:gd name="T59" fmla="*/ 2147483647 h 1440"/>
                <a:gd name="T60" fmla="*/ 2147483647 w 793"/>
                <a:gd name="T61" fmla="*/ 2147483647 h 1440"/>
                <a:gd name="T62" fmla="*/ 2147483647 w 793"/>
                <a:gd name="T63" fmla="*/ 2147483647 h 1440"/>
                <a:gd name="T64" fmla="*/ 2147483647 w 793"/>
                <a:gd name="T65" fmla="*/ 2147483647 h 1440"/>
                <a:gd name="T66" fmla="*/ 2147483647 w 793"/>
                <a:gd name="T67" fmla="*/ 2147483647 h 1440"/>
                <a:gd name="T68" fmla="*/ 2147483647 w 793"/>
                <a:gd name="T69" fmla="*/ 2147483647 h 1440"/>
                <a:gd name="T70" fmla="*/ 2147483647 w 793"/>
                <a:gd name="T71" fmla="*/ 2147483647 h 1440"/>
                <a:gd name="T72" fmla="*/ 2147483647 w 793"/>
                <a:gd name="T73" fmla="*/ 2147483647 h 1440"/>
                <a:gd name="T74" fmla="*/ 2147483647 w 793"/>
                <a:gd name="T75" fmla="*/ 2147483647 h 1440"/>
                <a:gd name="T76" fmla="*/ 2147483647 w 793"/>
                <a:gd name="T77" fmla="*/ 2147483647 h 1440"/>
                <a:gd name="T78" fmla="*/ 2147483647 w 793"/>
                <a:gd name="T79" fmla="*/ 2147483647 h 1440"/>
                <a:gd name="T80" fmla="*/ 2147483647 w 793"/>
                <a:gd name="T81" fmla="*/ 2147483647 h 1440"/>
                <a:gd name="T82" fmla="*/ 2147483647 w 793"/>
                <a:gd name="T83" fmla="*/ 2147483647 h 1440"/>
                <a:gd name="T84" fmla="*/ 2147483647 w 793"/>
                <a:gd name="T85" fmla="*/ 2147483647 h 1440"/>
                <a:gd name="T86" fmla="*/ 2147483647 w 793"/>
                <a:gd name="T87" fmla="*/ 2147483647 h 1440"/>
                <a:gd name="T88" fmla="*/ 2147483647 w 793"/>
                <a:gd name="T89" fmla="*/ 2147483647 h 1440"/>
                <a:gd name="T90" fmla="*/ 2147483647 w 793"/>
                <a:gd name="T91" fmla="*/ 2147483647 h 1440"/>
                <a:gd name="T92" fmla="*/ 0 w 793"/>
                <a:gd name="T93" fmla="*/ 2147483647 h 1440"/>
                <a:gd name="T94" fmla="*/ 2147483647 w 793"/>
                <a:gd name="T95" fmla="*/ 2147483647 h 1440"/>
                <a:gd name="T96" fmla="*/ 2147483647 w 793"/>
                <a:gd name="T97" fmla="*/ 2147483647 h 1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3"/>
                <a:gd name="T148" fmla="*/ 0 h 1440"/>
                <a:gd name="T149" fmla="*/ 793 w 793"/>
                <a:gd name="T150" fmla="*/ 1440 h 1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3" h="1440">
                  <a:moveTo>
                    <a:pt x="286" y="1316"/>
                  </a:moveTo>
                  <a:lnTo>
                    <a:pt x="340" y="1290"/>
                  </a:lnTo>
                  <a:lnTo>
                    <a:pt x="392" y="1260"/>
                  </a:lnTo>
                  <a:lnTo>
                    <a:pt x="442" y="1225"/>
                  </a:lnTo>
                  <a:lnTo>
                    <a:pt x="490" y="1187"/>
                  </a:lnTo>
                  <a:lnTo>
                    <a:pt x="535" y="1146"/>
                  </a:lnTo>
                  <a:lnTo>
                    <a:pt x="576" y="1102"/>
                  </a:lnTo>
                  <a:lnTo>
                    <a:pt x="616" y="1055"/>
                  </a:lnTo>
                  <a:lnTo>
                    <a:pt x="650" y="1005"/>
                  </a:lnTo>
                  <a:lnTo>
                    <a:pt x="682" y="953"/>
                  </a:lnTo>
                  <a:lnTo>
                    <a:pt x="709" y="900"/>
                  </a:lnTo>
                  <a:lnTo>
                    <a:pt x="734" y="844"/>
                  </a:lnTo>
                  <a:lnTo>
                    <a:pt x="753" y="786"/>
                  </a:lnTo>
                  <a:lnTo>
                    <a:pt x="770" y="727"/>
                  </a:lnTo>
                  <a:lnTo>
                    <a:pt x="781" y="668"/>
                  </a:lnTo>
                  <a:lnTo>
                    <a:pt x="789" y="608"/>
                  </a:lnTo>
                  <a:lnTo>
                    <a:pt x="792" y="547"/>
                  </a:lnTo>
                  <a:lnTo>
                    <a:pt x="790" y="487"/>
                  </a:lnTo>
                  <a:lnTo>
                    <a:pt x="786" y="427"/>
                  </a:lnTo>
                  <a:lnTo>
                    <a:pt x="775" y="367"/>
                  </a:lnTo>
                  <a:lnTo>
                    <a:pt x="762" y="308"/>
                  </a:lnTo>
                  <a:lnTo>
                    <a:pt x="744" y="249"/>
                  </a:lnTo>
                  <a:lnTo>
                    <a:pt x="722" y="193"/>
                  </a:lnTo>
                  <a:lnTo>
                    <a:pt x="697" y="137"/>
                  </a:lnTo>
                  <a:lnTo>
                    <a:pt x="667" y="84"/>
                  </a:lnTo>
                  <a:lnTo>
                    <a:pt x="639" y="41"/>
                  </a:lnTo>
                  <a:lnTo>
                    <a:pt x="609" y="0"/>
                  </a:lnTo>
                  <a:lnTo>
                    <a:pt x="521" y="247"/>
                  </a:lnTo>
                  <a:lnTo>
                    <a:pt x="277" y="280"/>
                  </a:lnTo>
                  <a:lnTo>
                    <a:pt x="294" y="308"/>
                  </a:lnTo>
                  <a:lnTo>
                    <a:pt x="316" y="347"/>
                  </a:lnTo>
                  <a:lnTo>
                    <a:pt x="332" y="389"/>
                  </a:lnTo>
                  <a:lnTo>
                    <a:pt x="345" y="431"/>
                  </a:lnTo>
                  <a:lnTo>
                    <a:pt x="353" y="475"/>
                  </a:lnTo>
                  <a:lnTo>
                    <a:pt x="357" y="519"/>
                  </a:lnTo>
                  <a:lnTo>
                    <a:pt x="355" y="564"/>
                  </a:lnTo>
                  <a:lnTo>
                    <a:pt x="350" y="608"/>
                  </a:lnTo>
                  <a:lnTo>
                    <a:pt x="339" y="652"/>
                  </a:lnTo>
                  <a:lnTo>
                    <a:pt x="325" y="694"/>
                  </a:lnTo>
                  <a:lnTo>
                    <a:pt x="306" y="734"/>
                  </a:lnTo>
                  <a:lnTo>
                    <a:pt x="284" y="772"/>
                  </a:lnTo>
                  <a:lnTo>
                    <a:pt x="257" y="808"/>
                  </a:lnTo>
                  <a:lnTo>
                    <a:pt x="227" y="841"/>
                  </a:lnTo>
                  <a:lnTo>
                    <a:pt x="193" y="871"/>
                  </a:lnTo>
                  <a:lnTo>
                    <a:pt x="156" y="896"/>
                  </a:lnTo>
                  <a:lnTo>
                    <a:pt x="113" y="761"/>
                  </a:lnTo>
                  <a:lnTo>
                    <a:pt x="0" y="1169"/>
                  </a:lnTo>
                  <a:lnTo>
                    <a:pt x="321" y="1439"/>
                  </a:lnTo>
                  <a:lnTo>
                    <a:pt x="286" y="1316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12700" cap="rnd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ko-KR" altLang="en-US" sz="1100">
                <a:solidFill>
                  <a:schemeClr val="bg1">
                    <a:lumMod val="65000"/>
                  </a:schemeClr>
                </a:solidFill>
                <a:ea typeface="굴림" charset="-127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3386784" y="2874860"/>
            <a:ext cx="2484293" cy="2484292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 rot="20743194">
            <a:off x="3321887" y="2756567"/>
            <a:ext cx="2386071" cy="1747172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1531534"/>
              </a:avLst>
            </a:prstTxWarp>
            <a:spAutoFit/>
          </a:bodyPr>
          <a:lstStyle/>
          <a:p>
            <a:pPr algn="ctr"/>
            <a:r>
              <a:rPr lang="ko-KR" altLang="en-US" sz="1100" b="1" dirty="0" smtClean="0"/>
              <a:t>금융기관 </a:t>
            </a:r>
            <a:r>
              <a:rPr lang="en-US" altLang="ko-KR" sz="1100" b="1" dirty="0" smtClean="0"/>
              <a:t>SI </a:t>
            </a:r>
            <a:r>
              <a:rPr lang="ko-KR" altLang="en-US" sz="1100" b="1" dirty="0" smtClean="0"/>
              <a:t>프로젝트 수행경험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 rot="6767141">
            <a:off x="3900061" y="3412248"/>
            <a:ext cx="2386070" cy="1747172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1531534"/>
              </a:avLst>
            </a:prstTxWarp>
            <a:spAutoFit/>
          </a:bodyPr>
          <a:lstStyle/>
          <a:p>
            <a:pPr algn="ctr"/>
            <a:r>
              <a:rPr lang="ko-KR" altLang="en-US" sz="1100" b="1" dirty="0" smtClean="0"/>
              <a:t>제반 업무능력 </a:t>
            </a:r>
            <a:r>
              <a:rPr lang="en-US" altLang="ko-KR" sz="1100" b="1" dirty="0" smtClean="0"/>
              <a:t>/ IT</a:t>
            </a:r>
            <a:r>
              <a:rPr lang="ko-KR" altLang="en-US" sz="1100" b="1" dirty="0" smtClean="0"/>
              <a:t>기술</a:t>
            </a:r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 rot="13404839">
            <a:off x="3088480" y="3566310"/>
            <a:ext cx="2386071" cy="1782477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1531534"/>
              </a:avLst>
            </a:prstTxWarp>
            <a:spAutoFit/>
          </a:bodyPr>
          <a:lstStyle/>
          <a:p>
            <a:pPr algn="ctr"/>
            <a:r>
              <a:rPr lang="ko-KR" altLang="en-US" sz="1100" b="1" dirty="0" smtClean="0"/>
              <a:t>안정적 개발능력</a:t>
            </a:r>
            <a:endParaRPr lang="ko-KR" altLang="en-US" sz="1100" b="1" dirty="0"/>
          </a:p>
        </p:txBody>
      </p:sp>
      <p:grpSp>
        <p:nvGrpSpPr>
          <p:cNvPr id="8" name="그룹 93"/>
          <p:cNvGrpSpPr/>
          <p:nvPr/>
        </p:nvGrpSpPr>
        <p:grpSpPr>
          <a:xfrm rot="18081024">
            <a:off x="3406291" y="2895627"/>
            <a:ext cx="2440830" cy="2444454"/>
            <a:chOff x="3105140" y="2724145"/>
            <a:chExt cx="3209945" cy="3214710"/>
          </a:xfrm>
        </p:grpSpPr>
        <p:sp>
          <p:nvSpPr>
            <p:cNvPr id="20" name="자유형 19"/>
            <p:cNvSpPr/>
            <p:nvPr/>
          </p:nvSpPr>
          <p:spPr>
            <a:xfrm>
              <a:off x="3105140" y="2728908"/>
              <a:ext cx="3209945" cy="3209945"/>
            </a:xfrm>
            <a:custGeom>
              <a:avLst/>
              <a:gdLst>
                <a:gd name="connsiteX0" fmla="*/ 0 w 3209945"/>
                <a:gd name="connsiteY0" fmla="*/ 1604973 h 3209945"/>
                <a:gd name="connsiteX1" fmla="*/ 470087 w 3209945"/>
                <a:gd name="connsiteY1" fmla="*/ 470086 h 3209945"/>
                <a:gd name="connsiteX2" fmla="*/ 1604975 w 3209945"/>
                <a:gd name="connsiteY2" fmla="*/ 2 h 3209945"/>
                <a:gd name="connsiteX3" fmla="*/ 2739862 w 3209945"/>
                <a:gd name="connsiteY3" fmla="*/ 470089 h 3209945"/>
                <a:gd name="connsiteX4" fmla="*/ 3209946 w 3209945"/>
                <a:gd name="connsiteY4" fmla="*/ 1604977 h 3209945"/>
                <a:gd name="connsiteX5" fmla="*/ 2739860 w 3209945"/>
                <a:gd name="connsiteY5" fmla="*/ 2739865 h 3209945"/>
                <a:gd name="connsiteX6" fmla="*/ 1604972 w 3209945"/>
                <a:gd name="connsiteY6" fmla="*/ 3209950 h 3209945"/>
                <a:gd name="connsiteX7" fmla="*/ 470085 w 3209945"/>
                <a:gd name="connsiteY7" fmla="*/ 2739863 h 3209945"/>
                <a:gd name="connsiteX8" fmla="*/ 0 w 3209945"/>
                <a:gd name="connsiteY8" fmla="*/ 1604975 h 3209945"/>
                <a:gd name="connsiteX9" fmla="*/ 0 w 3209945"/>
                <a:gd name="connsiteY9" fmla="*/ 1604973 h 320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9945" h="3209945">
                  <a:moveTo>
                    <a:pt x="0" y="1604973"/>
                  </a:moveTo>
                  <a:cubicBezTo>
                    <a:pt x="0" y="1179308"/>
                    <a:pt x="169096" y="771076"/>
                    <a:pt x="470087" y="470086"/>
                  </a:cubicBezTo>
                  <a:cubicBezTo>
                    <a:pt x="771078" y="169095"/>
                    <a:pt x="1179310" y="1"/>
                    <a:pt x="1604975" y="2"/>
                  </a:cubicBezTo>
                  <a:cubicBezTo>
                    <a:pt x="2030640" y="2"/>
                    <a:pt x="2438872" y="169098"/>
                    <a:pt x="2739862" y="470089"/>
                  </a:cubicBezTo>
                  <a:cubicBezTo>
                    <a:pt x="3040853" y="771080"/>
                    <a:pt x="3209947" y="1179312"/>
                    <a:pt x="3209946" y="1604977"/>
                  </a:cubicBezTo>
                  <a:cubicBezTo>
                    <a:pt x="3209946" y="2030642"/>
                    <a:pt x="3040851" y="2438874"/>
                    <a:pt x="2739860" y="2739865"/>
                  </a:cubicBezTo>
                  <a:cubicBezTo>
                    <a:pt x="2438869" y="3040856"/>
                    <a:pt x="2030638" y="3209951"/>
                    <a:pt x="1604972" y="3209950"/>
                  </a:cubicBezTo>
                  <a:cubicBezTo>
                    <a:pt x="1179307" y="3209950"/>
                    <a:pt x="771075" y="3040855"/>
                    <a:pt x="470085" y="2739863"/>
                  </a:cubicBezTo>
                  <a:cubicBezTo>
                    <a:pt x="169094" y="2438872"/>
                    <a:pt x="0" y="2030640"/>
                    <a:pt x="0" y="1604975"/>
                  </a:cubicBezTo>
                  <a:lnTo>
                    <a:pt x="0" y="160497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원형 20"/>
            <p:cNvSpPr/>
            <p:nvPr/>
          </p:nvSpPr>
          <p:spPr>
            <a:xfrm>
              <a:off x="3105140" y="2728908"/>
              <a:ext cx="3209945" cy="3209945"/>
            </a:xfrm>
            <a:prstGeom prst="pie">
              <a:avLst>
                <a:gd name="adj1" fmla="val 5389686"/>
                <a:gd name="adj2" fmla="val 1613303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895720" y="2724145"/>
              <a:ext cx="1605600" cy="1605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3929058" y="4333255"/>
              <a:ext cx="1605600" cy="1605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81711" y="3114673"/>
            <a:ext cx="1876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ko-KR" altLang="en-US" sz="1000" dirty="0" smtClean="0">
                <a:solidFill>
                  <a:srgbClr val="002060"/>
                </a:solidFill>
              </a:rPr>
              <a:t>금융 </a:t>
            </a:r>
            <a:r>
              <a:rPr lang="en-US" altLang="ko-KR" sz="1000" dirty="0" smtClean="0">
                <a:solidFill>
                  <a:srgbClr val="002060"/>
                </a:solidFill>
              </a:rPr>
              <a:t>IT </a:t>
            </a:r>
            <a:r>
              <a:rPr lang="ko-KR" altLang="en-US" sz="1000" dirty="0" smtClean="0">
                <a:solidFill>
                  <a:srgbClr val="002060"/>
                </a:solidFill>
              </a:rPr>
              <a:t>전문업체</a:t>
            </a:r>
            <a:r>
              <a:rPr lang="en-US" altLang="ko-KR" sz="1000" dirty="0" smtClean="0">
                <a:solidFill>
                  <a:srgbClr val="002060"/>
                </a:solidFill>
              </a:rPr>
              <a:t>(</a:t>
            </a:r>
            <a:r>
              <a:rPr lang="ko-KR" altLang="en-US" sz="1000" dirty="0" smtClean="0">
                <a:solidFill>
                  <a:srgbClr val="002060"/>
                </a:solidFill>
              </a:rPr>
              <a:t>은행부분</a:t>
            </a:r>
            <a:r>
              <a:rPr lang="en-US" altLang="ko-KR" sz="1000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  </a:t>
            </a:r>
            <a:r>
              <a:rPr lang="ko-KR" altLang="en-US" sz="1000" dirty="0" smtClean="0">
                <a:solidFill>
                  <a:srgbClr val="002060"/>
                </a:solidFill>
              </a:rPr>
              <a:t>관련 컨설팅 경험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solidFill>
                  <a:srgbClr val="002060"/>
                </a:solidFill>
              </a:rPr>
              <a:t>     ISO 9001 </a:t>
            </a:r>
            <a:r>
              <a:rPr lang="ko-KR" altLang="en-US" sz="1000" dirty="0" smtClean="0">
                <a:solidFill>
                  <a:srgbClr val="002060"/>
                </a:solidFill>
              </a:rPr>
              <a:t>인증업체  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 smtClean="0">
                <a:solidFill>
                  <a:srgbClr val="002060"/>
                </a:solidFill>
              </a:rPr>
              <a:t>    다수 전문인력 활용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8798" y="4040937"/>
            <a:ext cx="2049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  </a:t>
            </a:r>
            <a:r>
              <a:rPr lang="ko-KR" altLang="en-US" sz="1000" dirty="0" smtClean="0">
                <a:solidFill>
                  <a:srgbClr val="002060"/>
                </a:solidFill>
              </a:rPr>
              <a:t>금융 </a:t>
            </a:r>
            <a:r>
              <a:rPr lang="en-US" altLang="ko-KR" sz="1000" dirty="0" smtClean="0">
                <a:solidFill>
                  <a:srgbClr val="002060"/>
                </a:solidFill>
              </a:rPr>
              <a:t>IT </a:t>
            </a:r>
            <a:r>
              <a:rPr lang="ko-KR" altLang="en-US" sz="1000" dirty="0" smtClean="0">
                <a:solidFill>
                  <a:srgbClr val="002060"/>
                </a:solidFill>
              </a:rPr>
              <a:t>전문  솔루션 업체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ko-KR" altLang="en-US" sz="1000" dirty="0" smtClean="0">
                <a:solidFill>
                  <a:srgbClr val="002060"/>
                </a:solidFill>
              </a:rPr>
              <a:t>은행 시스템의 노하우 적용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 </a:t>
            </a:r>
            <a:r>
              <a:rPr lang="ko-KR" altLang="en-US" sz="1000" dirty="0" smtClean="0">
                <a:solidFill>
                  <a:srgbClr val="002060"/>
                </a:solidFill>
              </a:rPr>
              <a:t>분야별 전문인력 보유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solidFill>
                  <a:srgbClr val="002060"/>
                </a:solidFill>
              </a:rPr>
              <a:t> </a:t>
            </a:r>
            <a:r>
              <a:rPr lang="en-US" altLang="ko-KR" sz="1000" dirty="0" smtClean="0">
                <a:solidFill>
                  <a:srgbClr val="002060"/>
                </a:solidFill>
              </a:rPr>
              <a:t>   </a:t>
            </a:r>
            <a:r>
              <a:rPr lang="ko-KR" altLang="en-US" sz="1000" dirty="0" smtClean="0">
                <a:solidFill>
                  <a:srgbClr val="002060"/>
                </a:solidFill>
              </a:rPr>
              <a:t>개발 및 관리 방법론 적용</a:t>
            </a:r>
            <a:endParaRPr lang="en-US" altLang="ko-KR" sz="1000" dirty="0" smtClean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9720329">
            <a:off x="3035966" y="2585408"/>
            <a:ext cx="1767125" cy="70055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r>
              <a:rPr lang="en-US" altLang="ko-K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EST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</a:t>
            </a:r>
            <a:r>
              <a:rPr lang="en-US" altLang="ko-K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ONSORTIUM</a:t>
            </a: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785918" y="2099045"/>
            <a:ext cx="5580000" cy="120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786182" y="3500438"/>
            <a:ext cx="6543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社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57752" y="4214818"/>
            <a:ext cx="6399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B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社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46</cp:revision>
  <dcterms:created xsi:type="dcterms:W3CDTF">2009-04-21T07:02:37Z</dcterms:created>
  <dcterms:modified xsi:type="dcterms:W3CDTF">2009-04-21T07:42:58Z</dcterms:modified>
</cp:coreProperties>
</file>