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9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DFD2BA"/>
            </a:solidFill>
            <a:ln w="25400">
              <a:solidFill>
                <a:schemeClr val="bg1">
                  <a:lumMod val="95000"/>
                </a:schemeClr>
              </a:solidFill>
            </a:ln>
          </c:spPr>
          <c:cat>
            <c:strRef>
              <c:f>Sheet1!$A$2:$A$4</c:f>
              <c:strCache>
                <c:ptCount val="3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</c:strCache>
            </c:strRef>
          </c:cat>
          <c:val>
            <c:numRef>
              <c:f>Sheet1!$B$2:$B$4</c:f>
              <c:numCache>
                <c:formatCode>#\ ?/?</c:formatCode>
                <c:ptCount val="3"/>
                <c:pt idx="0">
                  <c:v>120</c:v>
                </c:pt>
                <c:pt idx="1">
                  <c:v>120</c:v>
                </c:pt>
                <c:pt idx="2">
                  <c:v>120</c:v>
                </c:pt>
              </c:numCache>
            </c:numRef>
          </c:val>
        </c:ser>
        <c:firstSliceAng val="60"/>
        <c:holeSize val="57"/>
      </c:doughnut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24"/>
            <a:ext cx="9144032" cy="6858024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14281" y="857232"/>
            <a:ext cx="8698809" cy="5709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 rot="5400000">
            <a:off x="-3016954" y="3346380"/>
            <a:ext cx="6444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77598" y="857232"/>
            <a:ext cx="6438656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본 프로젝트의 주요 성공 요소인 </a:t>
            </a:r>
            <a:endParaRPr lang="en-US" altLang="ko-KR" sz="1100" kern="1200" dirty="0">
              <a:solidFill>
                <a:srgbClr val="1F497D">
                  <a:lumMod val="75000"/>
                </a:srgbClr>
              </a:solidFill>
              <a:latin typeface="맑은 고딕"/>
              <a:ea typeface="맑은 고딕"/>
              <a:cs typeface="+mn-cs"/>
            </a:endParaRPr>
          </a:p>
          <a:p>
            <a:pPr algn="l" rtl="0" latinLnBrk="1">
              <a:lnSpc>
                <a:spcPct val="150000"/>
              </a:lnSpc>
            </a:pPr>
            <a:r>
              <a:rPr lang="ko-KR" altLang="en-US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금융기관 </a:t>
            </a:r>
            <a:r>
              <a:rPr lang="en-US" altLang="ko-KR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SI </a:t>
            </a:r>
            <a:r>
              <a:rPr lang="ko-KR" altLang="en-US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프로젝트 수행경험</a:t>
            </a:r>
            <a:r>
              <a:rPr lang="en-US" altLang="ko-KR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,</a:t>
            </a:r>
            <a:r>
              <a:rPr lang="ko-KR" altLang="en-US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제반 업무능력</a:t>
            </a:r>
            <a:r>
              <a:rPr lang="en-US" altLang="ko-KR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/IT</a:t>
            </a:r>
            <a:r>
              <a:rPr lang="ko-KR" altLang="en-US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기술</a:t>
            </a:r>
            <a:r>
              <a:rPr lang="en-US" altLang="ko-KR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,</a:t>
            </a:r>
            <a:r>
              <a:rPr lang="ko-KR" altLang="en-US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안정적 개발 측면</a:t>
            </a:r>
            <a:r>
              <a:rPr lang="en-US" altLang="ko-KR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을 고려해 컨소시엄 구성</a:t>
            </a:r>
            <a:endParaRPr lang="ko-KR" altLang="en-US" sz="1100" kern="1200" dirty="0">
              <a:solidFill>
                <a:srgbClr val="1F497D">
                  <a:lumMod val="7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8918394" y="6615722"/>
            <a:ext cx="203184" cy="2031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r>
              <a:rPr lang="en-US" altLang="ko-KR" sz="1050" b="1" kern="1200" dirty="0">
                <a:solidFill>
                  <a:srgbClr val="002060"/>
                </a:solidFill>
                <a:latin typeface="Times New Roman" pitchFamily="18" charset="0"/>
                <a:ea typeface="맑은 고딕"/>
                <a:cs typeface="Times New Roman" pitchFamily="18" charset="0"/>
              </a:rPr>
              <a:t>5</a:t>
            </a:r>
            <a:endParaRPr lang="ko-KR" altLang="en-US" sz="1050" b="1" kern="1200" dirty="0">
              <a:solidFill>
                <a:srgbClr val="002060"/>
              </a:solidFill>
              <a:latin typeface="Times New Roman" pitchFamily="18" charset="0"/>
              <a:ea typeface="맑은 고딕"/>
              <a:cs typeface="Times New Roman" pitchFamily="18" charset="0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205046" y="118030"/>
            <a:ext cx="8928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14282" y="6563036"/>
            <a:ext cx="8928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2100544" y="389822"/>
            <a:ext cx="104269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en-US" altLang="ko-KR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1. </a:t>
            </a: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제안개요</a:t>
            </a:r>
            <a:endParaRPr lang="ko-KR" altLang="en-US" sz="1100" kern="1200" dirty="0">
              <a:solidFill>
                <a:srgbClr val="1F497D">
                  <a:lumMod val="7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 rot="5400000">
            <a:off x="5492596" y="3428442"/>
            <a:ext cx="6840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31310" y="293892"/>
            <a:ext cx="1568922" cy="33855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 rtl="0" latinLnBrk="1"/>
            <a:r>
              <a:rPr lang="ko-KR" altLang="en-US" sz="1600" b="1" kern="1200" dirty="0">
                <a:solidFill>
                  <a:srgbClr val="002060"/>
                </a:solidFill>
                <a:latin typeface="맑은 고딕"/>
                <a:ea typeface="맑은 고딕"/>
                <a:cs typeface="+mn-cs"/>
              </a:rPr>
              <a:t>컨소시엄</a:t>
            </a:r>
            <a:r>
              <a:rPr lang="ko-KR" altLang="en-US" sz="1600" kern="1200" dirty="0">
                <a:solidFill>
                  <a:srgbClr val="002060"/>
                </a:solidFill>
                <a:latin typeface="맑은 고딕"/>
                <a:ea typeface="맑은 고딕"/>
                <a:cs typeface="+mn-cs"/>
              </a:rPr>
              <a:t> 소개</a:t>
            </a:r>
            <a:endParaRPr lang="ko-KR" altLang="en-US" sz="1600" kern="1200" dirty="0">
              <a:solidFill>
                <a:srgbClr val="002060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 rot="5400000">
            <a:off x="2040372" y="459901"/>
            <a:ext cx="349934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 rot="5400000">
            <a:off x="1967345" y="459901"/>
            <a:ext cx="349934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 rot="16200000">
            <a:off x="71867" y="429728"/>
            <a:ext cx="360000" cy="72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endParaRPr lang="ko-KR" altLang="en-US" sz="1000" kern="1200" dirty="0">
              <a:solidFill>
                <a:srgbClr val="0086EA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자유형 19"/>
          <p:cNvSpPr/>
          <p:nvPr userDrawn="1"/>
        </p:nvSpPr>
        <p:spPr>
          <a:xfrm rot="16200000" flipH="1">
            <a:off x="4538783" y="-4539343"/>
            <a:ext cx="65314" cy="9144000"/>
          </a:xfrm>
          <a:custGeom>
            <a:avLst/>
            <a:gdLst>
              <a:gd name="connsiteX0" fmla="*/ 0 w 99978"/>
              <a:gd name="connsiteY0" fmla="*/ 0 h 6858000"/>
              <a:gd name="connsiteX1" fmla="*/ 99978 w 99978"/>
              <a:gd name="connsiteY1" fmla="*/ 0 h 6858000"/>
              <a:gd name="connsiteX2" fmla="*/ 99978 w 99978"/>
              <a:gd name="connsiteY2" fmla="*/ 6858000 h 6858000"/>
              <a:gd name="connsiteX3" fmla="*/ 0 w 99978"/>
              <a:gd name="connsiteY3" fmla="*/ 6858000 h 6858000"/>
              <a:gd name="connsiteX4" fmla="*/ 0 w 99978"/>
              <a:gd name="connsiteY4" fmla="*/ 0 h 6858000"/>
              <a:gd name="connsiteX0" fmla="*/ 0 w 106328"/>
              <a:gd name="connsiteY0" fmla="*/ 0 h 6858000"/>
              <a:gd name="connsiteX1" fmla="*/ 106328 w 106328"/>
              <a:gd name="connsiteY1" fmla="*/ 53975 h 6858000"/>
              <a:gd name="connsiteX2" fmla="*/ 99978 w 106328"/>
              <a:gd name="connsiteY2" fmla="*/ 6858000 h 6858000"/>
              <a:gd name="connsiteX3" fmla="*/ 0 w 106328"/>
              <a:gd name="connsiteY3" fmla="*/ 6858000 h 6858000"/>
              <a:gd name="connsiteX4" fmla="*/ 0 w 10632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328" h="6858000">
                <a:moveTo>
                  <a:pt x="0" y="0"/>
                </a:moveTo>
                <a:lnTo>
                  <a:pt x="106328" y="53975"/>
                </a:lnTo>
                <a:cubicBezTo>
                  <a:pt x="104211" y="2321983"/>
                  <a:pt x="102095" y="4589992"/>
                  <a:pt x="9997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1" name="자유형 20"/>
          <p:cNvSpPr/>
          <p:nvPr userDrawn="1"/>
        </p:nvSpPr>
        <p:spPr>
          <a:xfrm>
            <a:off x="-32" y="0"/>
            <a:ext cx="106328" cy="6858000"/>
          </a:xfrm>
          <a:custGeom>
            <a:avLst/>
            <a:gdLst>
              <a:gd name="connsiteX0" fmla="*/ 0 w 99978"/>
              <a:gd name="connsiteY0" fmla="*/ 0 h 6858000"/>
              <a:gd name="connsiteX1" fmla="*/ 99978 w 99978"/>
              <a:gd name="connsiteY1" fmla="*/ 0 h 6858000"/>
              <a:gd name="connsiteX2" fmla="*/ 99978 w 99978"/>
              <a:gd name="connsiteY2" fmla="*/ 6858000 h 6858000"/>
              <a:gd name="connsiteX3" fmla="*/ 0 w 99978"/>
              <a:gd name="connsiteY3" fmla="*/ 6858000 h 6858000"/>
              <a:gd name="connsiteX4" fmla="*/ 0 w 99978"/>
              <a:gd name="connsiteY4" fmla="*/ 0 h 6858000"/>
              <a:gd name="connsiteX0" fmla="*/ 0 w 106328"/>
              <a:gd name="connsiteY0" fmla="*/ 0 h 6858000"/>
              <a:gd name="connsiteX1" fmla="*/ 106328 w 106328"/>
              <a:gd name="connsiteY1" fmla="*/ 53975 h 6858000"/>
              <a:gd name="connsiteX2" fmla="*/ 99978 w 106328"/>
              <a:gd name="connsiteY2" fmla="*/ 6858000 h 6858000"/>
              <a:gd name="connsiteX3" fmla="*/ 0 w 106328"/>
              <a:gd name="connsiteY3" fmla="*/ 6858000 h 6858000"/>
              <a:gd name="connsiteX4" fmla="*/ 0 w 10632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328" h="6858000">
                <a:moveTo>
                  <a:pt x="0" y="0"/>
                </a:moveTo>
                <a:lnTo>
                  <a:pt x="106328" y="53975"/>
                </a:lnTo>
                <a:cubicBezTo>
                  <a:pt x="104211" y="2321983"/>
                  <a:pt x="102095" y="4589992"/>
                  <a:pt x="9997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 rot="16200000">
            <a:off x="-81033" y="366728"/>
            <a:ext cx="360000" cy="19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endParaRPr lang="ko-KR" altLang="en-US" sz="1000" kern="1200" dirty="0">
              <a:solidFill>
                <a:srgbClr val="0086EA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3" name="직선 연결선 22"/>
          <p:cNvCxnSpPr/>
          <p:nvPr userDrawn="1"/>
        </p:nvCxnSpPr>
        <p:spPr>
          <a:xfrm rot="10800000">
            <a:off x="-9625" y="-11438"/>
            <a:ext cx="221896" cy="132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3557820" y="3476653"/>
            <a:ext cx="1868340" cy="18683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 smtClean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3788" y="1643050"/>
            <a:ext cx="72764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성공적인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P·PLUS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은행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‘ABS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채권관리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채권메뉴얼 시스템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’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구축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" name="그룹 98"/>
          <p:cNvGrpSpPr/>
          <p:nvPr/>
        </p:nvGrpSpPr>
        <p:grpSpPr>
          <a:xfrm>
            <a:off x="647348" y="3146326"/>
            <a:ext cx="7711746" cy="2200924"/>
            <a:chOff x="455254" y="2571744"/>
            <a:chExt cx="7796022" cy="2286016"/>
          </a:xfrm>
        </p:grpSpPr>
        <p:sp>
          <p:nvSpPr>
            <p:cNvPr id="4" name="직사각형 3"/>
            <p:cNvSpPr/>
            <p:nvPr/>
          </p:nvSpPr>
          <p:spPr>
            <a:xfrm>
              <a:off x="455254" y="2967716"/>
              <a:ext cx="2242826" cy="1890044"/>
            </a:xfrm>
            <a:prstGeom prst="rect">
              <a:avLst/>
            </a:prstGeom>
            <a:solidFill>
              <a:srgbClr val="F2EC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5" name="그룹 106"/>
            <p:cNvGrpSpPr/>
            <p:nvPr/>
          </p:nvGrpSpPr>
          <p:grpSpPr>
            <a:xfrm>
              <a:off x="461252" y="2571744"/>
              <a:ext cx="7790023" cy="2143140"/>
              <a:chOff x="887099" y="2571744"/>
              <a:chExt cx="7328239" cy="2143140"/>
            </a:xfrm>
          </p:grpSpPr>
          <p:sp>
            <p:nvSpPr>
              <p:cNvPr id="6" name="한쪽 모서리가 둥근 사각형 5"/>
              <p:cNvSpPr/>
              <p:nvPr/>
            </p:nvSpPr>
            <p:spPr>
              <a:xfrm>
                <a:off x="5786446" y="2571744"/>
                <a:ext cx="2428892" cy="357190"/>
              </a:xfrm>
              <a:prstGeom prst="round1Rect">
                <a:avLst>
                  <a:gd name="adj" fmla="val 37238"/>
                </a:avLst>
              </a:prstGeom>
              <a:solidFill>
                <a:srgbClr val="7062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/>
                  <a:t>B</a:t>
                </a:r>
                <a:r>
                  <a:rPr lang="ko-KR" altLang="en-US" sz="1600" b="1" dirty="0" smtClean="0"/>
                  <a:t>社</a:t>
                </a:r>
                <a:endParaRPr lang="ko-KR" altLang="en-US" sz="1600" b="1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056847" y="2967716"/>
                <a:ext cx="2158491" cy="1747168"/>
              </a:xfrm>
              <a:prstGeom prst="rect">
                <a:avLst/>
              </a:prstGeom>
              <a:solidFill>
                <a:srgbClr val="F2EC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8" name="한쪽 모서리가 둥근 사각형 7"/>
              <p:cNvSpPr/>
              <p:nvPr/>
            </p:nvSpPr>
            <p:spPr>
              <a:xfrm flipH="1">
                <a:off x="887099" y="2571744"/>
                <a:ext cx="2428892" cy="357190"/>
              </a:xfrm>
              <a:prstGeom prst="round1Rect">
                <a:avLst>
                  <a:gd name="adj" fmla="val 37238"/>
                </a:avLst>
              </a:prstGeom>
              <a:solidFill>
                <a:srgbClr val="7062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/>
                  <a:t>A</a:t>
                </a:r>
                <a:r>
                  <a:rPr lang="ko-KR" altLang="en-US" sz="1600" b="1" dirty="0" smtClean="0"/>
                  <a:t>社</a:t>
                </a:r>
                <a:endParaRPr lang="ko-KR" altLang="en-US" sz="1600" b="1" dirty="0"/>
              </a:p>
            </p:txBody>
          </p:sp>
        </p:grpSp>
      </p:grpSp>
      <p:graphicFrame>
        <p:nvGraphicFramePr>
          <p:cNvPr id="10" name="차트 9"/>
          <p:cNvGraphicFramePr/>
          <p:nvPr/>
        </p:nvGraphicFramePr>
        <p:xfrm>
          <a:off x="1551902" y="2458346"/>
          <a:ext cx="5869089" cy="391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타원 11"/>
          <p:cNvSpPr/>
          <p:nvPr/>
        </p:nvSpPr>
        <p:spPr>
          <a:xfrm flipH="1" flipV="1">
            <a:off x="4348889" y="3263024"/>
            <a:ext cx="273608" cy="2736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타원 12"/>
          <p:cNvSpPr/>
          <p:nvPr/>
        </p:nvSpPr>
        <p:spPr>
          <a:xfrm flipH="1" flipV="1">
            <a:off x="5268102" y="4705021"/>
            <a:ext cx="273608" cy="2736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타원 13"/>
          <p:cNvSpPr/>
          <p:nvPr/>
        </p:nvSpPr>
        <p:spPr>
          <a:xfrm flipH="1" flipV="1">
            <a:off x="3431183" y="4681441"/>
            <a:ext cx="273608" cy="2736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 flipH="1">
            <a:off x="4390332" y="3304466"/>
            <a:ext cx="190722" cy="190722"/>
          </a:xfrm>
          <a:prstGeom prst="ellipse">
            <a:avLst/>
          </a:prstGeom>
          <a:solidFill>
            <a:srgbClr val="706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 flipH="1">
            <a:off x="5309545" y="4754324"/>
            <a:ext cx="190722" cy="190722"/>
          </a:xfrm>
          <a:prstGeom prst="ellipse">
            <a:avLst/>
          </a:prstGeom>
          <a:solidFill>
            <a:srgbClr val="706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타원 16"/>
          <p:cNvSpPr/>
          <p:nvPr/>
        </p:nvSpPr>
        <p:spPr>
          <a:xfrm flipH="1">
            <a:off x="3472626" y="4722883"/>
            <a:ext cx="190722" cy="190722"/>
          </a:xfrm>
          <a:prstGeom prst="ellipse">
            <a:avLst/>
          </a:prstGeom>
          <a:solidFill>
            <a:srgbClr val="706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직사각형 17"/>
          <p:cNvSpPr/>
          <p:nvPr/>
        </p:nvSpPr>
        <p:spPr>
          <a:xfrm>
            <a:off x="3103290" y="2996604"/>
            <a:ext cx="2785663" cy="2572511"/>
          </a:xfrm>
          <a:prstGeom prst="rect">
            <a:avLst/>
          </a:prstGeom>
        </p:spPr>
        <p:txBody>
          <a:bodyPr wrap="none">
            <a:prstTxWarp prst="textArchUp">
              <a:avLst>
                <a:gd name="adj" fmla="val 11824173"/>
              </a:avLst>
            </a:prstTxWarp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2">
                    <a:lumMod val="75000"/>
                  </a:schemeClr>
                </a:solidFill>
              </a:rPr>
              <a:t>금융기관 </a:t>
            </a:r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SI </a:t>
            </a:r>
            <a:r>
              <a:rPr lang="ko-KR" altLang="en-US" sz="1400" b="1" dirty="0" smtClean="0">
                <a:solidFill>
                  <a:schemeClr val="tx2">
                    <a:lumMod val="75000"/>
                  </a:schemeClr>
                </a:solidFill>
              </a:rPr>
              <a:t>프로젝트 수행경험</a:t>
            </a:r>
            <a:endParaRPr lang="ko-KR" alt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7200000">
            <a:off x="3611859" y="3419412"/>
            <a:ext cx="2235320" cy="2244122"/>
          </a:xfrm>
          <a:prstGeom prst="rect">
            <a:avLst/>
          </a:prstGeom>
        </p:spPr>
        <p:txBody>
          <a:bodyPr wrap="none">
            <a:prstTxWarp prst="textArchUp">
              <a:avLst>
                <a:gd name="adj" fmla="val 10826237"/>
              </a:avLst>
            </a:prstTxWarp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2">
                    <a:lumMod val="75000"/>
                  </a:schemeClr>
                </a:solidFill>
              </a:rPr>
              <a:t>제반 업무능력</a:t>
            </a:r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/IT</a:t>
            </a:r>
            <a:r>
              <a:rPr lang="ko-KR" altLang="en-US" sz="1400" b="1" dirty="0" smtClean="0">
                <a:solidFill>
                  <a:schemeClr val="tx2">
                    <a:lumMod val="75000"/>
                  </a:schemeClr>
                </a:solidFill>
              </a:rPr>
              <a:t>기술</a:t>
            </a:r>
            <a:endParaRPr lang="ko-KR" alt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4640256">
            <a:off x="3092170" y="3323923"/>
            <a:ext cx="2235320" cy="2320792"/>
          </a:xfrm>
          <a:prstGeom prst="rect">
            <a:avLst/>
          </a:prstGeom>
        </p:spPr>
        <p:txBody>
          <a:bodyPr wrap="none">
            <a:prstTxWarp prst="textArchUp">
              <a:avLst>
                <a:gd name="adj" fmla="val 10624334"/>
              </a:avLst>
            </a:prstTxWarp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2">
                    <a:lumMod val="75000"/>
                  </a:schemeClr>
                </a:solidFill>
              </a:rPr>
              <a:t>안정적 개발</a:t>
            </a:r>
            <a:endParaRPr lang="ko-KR" alt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4250" y="3494806"/>
            <a:ext cx="2022099" cy="1718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    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금융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IT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전문  솔루션 업체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은행 시스템의 노하우 적용 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      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분야별 전문인력 보유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   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개발 및 관리 방법론 적용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  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다수의 여신 프로젝트 경험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grpSp>
        <p:nvGrpSpPr>
          <p:cNvPr id="9" name="그룹 118"/>
          <p:cNvGrpSpPr/>
          <p:nvPr/>
        </p:nvGrpSpPr>
        <p:grpSpPr>
          <a:xfrm flipH="1">
            <a:off x="6134049" y="3696556"/>
            <a:ext cx="206878" cy="1366947"/>
            <a:chOff x="2414009" y="3143248"/>
            <a:chExt cx="214876" cy="1419796"/>
          </a:xfrm>
          <a:solidFill>
            <a:srgbClr val="706253"/>
          </a:solidFill>
        </p:grpSpPr>
        <p:sp>
          <p:nvSpPr>
            <p:cNvPr id="24" name="타원 23"/>
            <p:cNvSpPr/>
            <p:nvPr/>
          </p:nvSpPr>
          <p:spPr>
            <a:xfrm flipH="1" flipV="1">
              <a:off x="2556885" y="3143248"/>
              <a:ext cx="72000" cy="72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타원 24"/>
            <p:cNvSpPr/>
            <p:nvPr/>
          </p:nvSpPr>
          <p:spPr>
            <a:xfrm flipH="1" flipV="1">
              <a:off x="2518781" y="4491044"/>
              <a:ext cx="72000" cy="72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" name="타원 25"/>
            <p:cNvSpPr/>
            <p:nvPr/>
          </p:nvSpPr>
          <p:spPr>
            <a:xfrm flipH="1" flipV="1">
              <a:off x="2414009" y="3817146"/>
              <a:ext cx="72000" cy="72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7" name="타원 26"/>
            <p:cNvSpPr/>
            <p:nvPr/>
          </p:nvSpPr>
          <p:spPr>
            <a:xfrm flipH="1" flipV="1">
              <a:off x="2447350" y="3480197"/>
              <a:ext cx="72000" cy="72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8" name="타원 27"/>
            <p:cNvSpPr/>
            <p:nvPr/>
          </p:nvSpPr>
          <p:spPr>
            <a:xfrm flipH="1" flipV="1">
              <a:off x="2447350" y="4154095"/>
              <a:ext cx="72000" cy="72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158170" y="3495094"/>
            <a:ext cx="2338482" cy="1718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50" dirty="0"/>
              <a:t> </a:t>
            </a:r>
            <a:r>
              <a:rPr lang="ko-KR" altLang="en-US" sz="1050" dirty="0" smtClean="0"/>
              <a:t>금융 </a:t>
            </a:r>
            <a:r>
              <a:rPr lang="en-US" altLang="ko-KR" sz="1050" dirty="0" smtClean="0"/>
              <a:t>IT </a:t>
            </a:r>
            <a:r>
              <a:rPr lang="ko-KR" altLang="en-US" sz="1050" dirty="0" smtClean="0"/>
              <a:t>전문업체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은행부분</a:t>
            </a:r>
            <a:r>
              <a:rPr lang="en-US" altLang="ko-KR" sz="105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Call Center </a:t>
            </a:r>
            <a:r>
              <a:rPr lang="ko-KR" altLang="en-US" sz="1050" dirty="0" smtClean="0"/>
              <a:t>관련 컨설팅 경험</a:t>
            </a:r>
            <a:endParaRPr lang="en-US" altLang="ko-KR" sz="1050" dirty="0" smtClean="0"/>
          </a:p>
          <a:p>
            <a:pPr>
              <a:lnSpc>
                <a:spcPct val="200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ISO 9001 </a:t>
            </a:r>
            <a:r>
              <a:rPr lang="ko-KR" altLang="en-US" sz="1050" dirty="0" smtClean="0"/>
              <a:t>인증업체</a:t>
            </a:r>
            <a:endParaRPr lang="en-US" altLang="ko-KR" sz="1050" dirty="0" smtClean="0"/>
          </a:p>
          <a:p>
            <a:pPr>
              <a:lnSpc>
                <a:spcPct val="200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</a:t>
            </a:r>
            <a:r>
              <a:rPr lang="ko-KR" altLang="en-US" sz="1050" dirty="0" smtClean="0"/>
              <a:t>사후관리 및 담보관리 분야 경험</a:t>
            </a:r>
            <a:endParaRPr lang="en-US" altLang="ko-KR" sz="1050" dirty="0" smtClean="0"/>
          </a:p>
          <a:p>
            <a:pPr>
              <a:lnSpc>
                <a:spcPct val="200000"/>
              </a:lnSpc>
            </a:pPr>
            <a:r>
              <a:rPr lang="en-US" altLang="ko-KR" sz="1050" dirty="0"/>
              <a:t> </a:t>
            </a:r>
            <a:r>
              <a:rPr lang="ko-KR" altLang="en-US" sz="1050" dirty="0" smtClean="0"/>
              <a:t>다수 전문인력 활용</a:t>
            </a:r>
            <a:endParaRPr lang="ko-KR" altLang="en-US" sz="1050" dirty="0"/>
          </a:p>
        </p:txBody>
      </p:sp>
      <p:grpSp>
        <p:nvGrpSpPr>
          <p:cNvPr id="21" name="그룹 125"/>
          <p:cNvGrpSpPr/>
          <p:nvPr/>
        </p:nvGrpSpPr>
        <p:grpSpPr>
          <a:xfrm>
            <a:off x="2634728" y="3696556"/>
            <a:ext cx="206878" cy="1366947"/>
            <a:chOff x="2414009" y="3143248"/>
            <a:chExt cx="214876" cy="1419796"/>
          </a:xfrm>
          <a:solidFill>
            <a:srgbClr val="706253"/>
          </a:solidFill>
        </p:grpSpPr>
        <p:sp>
          <p:nvSpPr>
            <p:cNvPr id="31" name="타원 30"/>
            <p:cNvSpPr/>
            <p:nvPr/>
          </p:nvSpPr>
          <p:spPr>
            <a:xfrm flipH="1" flipV="1">
              <a:off x="2556885" y="3143248"/>
              <a:ext cx="72000" cy="72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" name="타원 31"/>
            <p:cNvSpPr/>
            <p:nvPr/>
          </p:nvSpPr>
          <p:spPr>
            <a:xfrm flipH="1" flipV="1">
              <a:off x="2518781" y="4491044"/>
              <a:ext cx="72000" cy="72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타원 32"/>
            <p:cNvSpPr/>
            <p:nvPr/>
          </p:nvSpPr>
          <p:spPr>
            <a:xfrm flipH="1" flipV="1">
              <a:off x="2414009" y="3817146"/>
              <a:ext cx="72000" cy="72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4" name="타원 33"/>
            <p:cNvSpPr/>
            <p:nvPr/>
          </p:nvSpPr>
          <p:spPr>
            <a:xfrm flipH="1" flipV="1">
              <a:off x="2447350" y="3480197"/>
              <a:ext cx="72000" cy="72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5" name="타원 34"/>
            <p:cNvSpPr/>
            <p:nvPr/>
          </p:nvSpPr>
          <p:spPr>
            <a:xfrm flipH="1" flipV="1">
              <a:off x="2447350" y="4154095"/>
              <a:ext cx="72000" cy="72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342996" y="2428868"/>
            <a:ext cx="2290483" cy="1031683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n w="18415" cmpd="sng">
                  <a:noFill/>
                  <a:prstDash val="solid"/>
                </a:ln>
                <a:solidFill>
                  <a:srgbClr val="FF9900"/>
                </a:solidFill>
              </a:rPr>
              <a:t>B</a:t>
            </a:r>
            <a:r>
              <a:rPr lang="en-US" altLang="ko-KR" b="1" dirty="0" smtClean="0">
                <a:ln w="18415" cmpd="sng">
                  <a:noFill/>
                  <a:prstDash val="solid"/>
                </a:ln>
                <a:solidFill>
                  <a:srgbClr val="FF9900"/>
                </a:solidFill>
              </a:rPr>
              <a:t>EST</a:t>
            </a:r>
            <a:r>
              <a:rPr lang="en-US" altLang="ko-KR" sz="2400" b="1" dirty="0" smtClean="0">
                <a:ln w="18415" cmpd="sng">
                  <a:noFill/>
                  <a:prstDash val="solid"/>
                </a:ln>
                <a:solidFill>
                  <a:srgbClr val="FF9900"/>
                </a:solidFill>
              </a:rPr>
              <a:t> C</a:t>
            </a:r>
            <a:r>
              <a:rPr lang="en-US" altLang="ko-KR" b="1" dirty="0" smtClean="0">
                <a:ln w="18415" cmpd="sng">
                  <a:noFill/>
                  <a:prstDash val="solid"/>
                </a:ln>
                <a:solidFill>
                  <a:srgbClr val="FF9900"/>
                </a:solidFill>
              </a:rPr>
              <a:t>ONSORTIUM</a:t>
            </a:r>
            <a:endParaRPr lang="ko-KR" altLang="en-US" sz="2400" b="1" dirty="0">
              <a:ln w="18415" cmpd="sng">
                <a:noFill/>
                <a:prstDash val="solid"/>
              </a:ln>
              <a:solidFill>
                <a:srgbClr val="FF99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97586" y="3875696"/>
            <a:ext cx="1788251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2060"/>
                </a:solidFill>
              </a:rPr>
              <a:t>‘</a:t>
            </a:r>
            <a:r>
              <a:rPr lang="en-US" altLang="ko-KR" sz="1200" dirty="0" smtClean="0">
                <a:solidFill>
                  <a:srgbClr val="002060"/>
                </a:solidFill>
              </a:rPr>
              <a:t>ABS </a:t>
            </a:r>
            <a:r>
              <a:rPr lang="ko-KR" altLang="en-US" sz="1200" dirty="0" smtClean="0">
                <a:solidFill>
                  <a:srgbClr val="002060"/>
                </a:solidFill>
              </a:rPr>
              <a:t>채권관리</a:t>
            </a:r>
            <a:r>
              <a:rPr lang="en-US" altLang="ko-KR" sz="1200" dirty="0" smtClean="0">
                <a:solidFill>
                  <a:srgbClr val="002060"/>
                </a:solidFill>
              </a:rPr>
              <a:t>/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2060"/>
                </a:solidFill>
              </a:rPr>
              <a:t>채권매뉴얼 시스템’ </a:t>
            </a:r>
            <a:endParaRPr lang="en-US" altLang="ko-KR" sz="1200" dirty="0" smtClean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002060"/>
                </a:solidFill>
              </a:rPr>
              <a:t>구축 성공요소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90</Words>
  <Application>Microsoft Office PowerPoint</Application>
  <PresentationFormat>화면 슬라이드 쇼(4:3)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2_Office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47</cp:revision>
  <dcterms:created xsi:type="dcterms:W3CDTF">2009-04-21T07:02:37Z</dcterms:created>
  <dcterms:modified xsi:type="dcterms:W3CDTF">2009-04-21T07:43:32Z</dcterms:modified>
</cp:coreProperties>
</file>