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99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C683D140-6FB3-4486-9904-A751FD9AA5D0}" type="datetimeFigureOut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2009-04-21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l" rtl="0" latinLnBrk="1"/>
            <a:fld id="{0AE603F9-ADB2-4443-9020-251FD8A857C5}" type="slidenum">
              <a:rPr lang="ko-KR" altLang="en-US" kern="120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pPr algn="l" rtl="0" latinLnBrk="1"/>
              <a:t>‹#›</a:t>
            </a:fld>
            <a:endParaRPr lang="ko-KR" altLang="en-US" kern="1200">
              <a:solidFill>
                <a:prstClr val="black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-24"/>
            <a:ext cx="9144032" cy="6858024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214281" y="857232"/>
            <a:ext cx="8698809" cy="57098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 rot="5400000">
            <a:off x="-3016954" y="3346380"/>
            <a:ext cx="6444000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577598" y="857232"/>
            <a:ext cx="6438656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 rtl="0" latinLnBrk="1">
              <a:lnSpc>
                <a:spcPct val="150000"/>
              </a:lnSpc>
            </a:pPr>
            <a:r>
              <a:rPr lang="ko-KR" altLang="en-US" sz="1100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본 프로젝트의 주요 성공 요소인 </a:t>
            </a:r>
            <a:endParaRPr lang="en-US" altLang="ko-KR" sz="1100" kern="1200" dirty="0">
              <a:solidFill>
                <a:srgbClr val="1F497D">
                  <a:lumMod val="75000"/>
                </a:srgbClr>
              </a:solidFill>
              <a:latin typeface="맑은 고딕"/>
              <a:ea typeface="맑은 고딕"/>
              <a:cs typeface="+mn-cs"/>
            </a:endParaRPr>
          </a:p>
          <a:p>
            <a:pPr algn="l" rtl="0" latinLnBrk="1">
              <a:lnSpc>
                <a:spcPct val="150000"/>
              </a:lnSpc>
            </a:pPr>
            <a:r>
              <a:rPr lang="ko-KR" altLang="en-US" sz="1100" b="1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금융기관 </a:t>
            </a:r>
            <a:r>
              <a:rPr lang="en-US" altLang="ko-KR" sz="1100" b="1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SI </a:t>
            </a:r>
            <a:r>
              <a:rPr lang="ko-KR" altLang="en-US" sz="1100" b="1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프로젝트 수행경험</a:t>
            </a:r>
            <a:r>
              <a:rPr lang="en-US" altLang="ko-KR" sz="1100" b="1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,</a:t>
            </a:r>
            <a:r>
              <a:rPr lang="ko-KR" altLang="en-US" sz="1100" b="1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 제반 업무능력</a:t>
            </a:r>
            <a:r>
              <a:rPr lang="en-US" altLang="ko-KR" sz="1100" b="1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/IT</a:t>
            </a:r>
            <a:r>
              <a:rPr lang="ko-KR" altLang="en-US" sz="1100" b="1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기술</a:t>
            </a:r>
            <a:r>
              <a:rPr lang="en-US" altLang="ko-KR" sz="1100" b="1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,</a:t>
            </a:r>
            <a:r>
              <a:rPr lang="ko-KR" altLang="en-US" sz="1100" b="1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 안정적 개발 측면</a:t>
            </a:r>
            <a:r>
              <a:rPr lang="en-US" altLang="ko-KR" sz="1100" b="1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1100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을 고려해 컨소시엄 구성</a:t>
            </a:r>
            <a:endParaRPr lang="ko-KR" altLang="en-US" sz="1100" kern="1200" dirty="0">
              <a:solidFill>
                <a:srgbClr val="1F497D">
                  <a:lumMod val="75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8918394" y="6615722"/>
            <a:ext cx="203184" cy="20318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r>
              <a:rPr lang="en-US" altLang="ko-KR" sz="1050" b="1" kern="1200" dirty="0">
                <a:solidFill>
                  <a:srgbClr val="002060"/>
                </a:solidFill>
                <a:latin typeface="Times New Roman" pitchFamily="18" charset="0"/>
                <a:ea typeface="맑은 고딕"/>
                <a:cs typeface="Times New Roman" pitchFamily="18" charset="0"/>
              </a:rPr>
              <a:t>5</a:t>
            </a:r>
            <a:endParaRPr lang="ko-KR" altLang="en-US" sz="1050" b="1" kern="1200" dirty="0">
              <a:solidFill>
                <a:srgbClr val="002060"/>
              </a:solidFill>
              <a:latin typeface="Times New Roman" pitchFamily="18" charset="0"/>
              <a:ea typeface="맑은 고딕"/>
              <a:cs typeface="Times New Roman" pitchFamily="18" charset="0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205046" y="118030"/>
            <a:ext cx="8928000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214282" y="6563036"/>
            <a:ext cx="8928000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2100544" y="389822"/>
            <a:ext cx="104269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</a:pPr>
            <a:r>
              <a:rPr lang="en-US" altLang="ko-KR" sz="1100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1. </a:t>
            </a:r>
            <a:r>
              <a:rPr lang="ko-KR" altLang="en-US" sz="1100" kern="1200" dirty="0">
                <a:solidFill>
                  <a:srgbClr val="1F497D">
                    <a:lumMod val="75000"/>
                  </a:srgbClr>
                </a:solidFill>
                <a:latin typeface="맑은 고딕"/>
                <a:ea typeface="맑은 고딕"/>
                <a:cs typeface="+mn-cs"/>
              </a:rPr>
              <a:t>제안개요</a:t>
            </a:r>
            <a:endParaRPr lang="ko-KR" altLang="en-US" sz="1100" kern="1200" dirty="0">
              <a:solidFill>
                <a:srgbClr val="1F497D">
                  <a:lumMod val="75000"/>
                </a:srgbClr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15" name="직선 연결선 14"/>
          <p:cNvCxnSpPr/>
          <p:nvPr userDrawn="1"/>
        </p:nvCxnSpPr>
        <p:spPr>
          <a:xfrm rot="5400000">
            <a:off x="5492596" y="3428442"/>
            <a:ext cx="6840000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431310" y="293892"/>
            <a:ext cx="1568922" cy="338554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algn="ctr" rtl="0" latinLnBrk="1"/>
            <a:r>
              <a:rPr lang="ko-KR" altLang="en-US" sz="1600" b="1" kern="1200" dirty="0">
                <a:solidFill>
                  <a:srgbClr val="002060"/>
                </a:solidFill>
                <a:latin typeface="맑은 고딕"/>
                <a:ea typeface="맑은 고딕"/>
                <a:cs typeface="+mn-cs"/>
              </a:rPr>
              <a:t>컨소시엄</a:t>
            </a:r>
            <a:r>
              <a:rPr lang="ko-KR" altLang="en-US" sz="1600" kern="1200" dirty="0">
                <a:solidFill>
                  <a:srgbClr val="002060"/>
                </a:solidFill>
                <a:latin typeface="맑은 고딕"/>
                <a:ea typeface="맑은 고딕"/>
                <a:cs typeface="+mn-cs"/>
              </a:rPr>
              <a:t> 소개</a:t>
            </a:r>
            <a:endParaRPr lang="ko-KR" altLang="en-US" sz="1600" kern="1200" dirty="0">
              <a:solidFill>
                <a:srgbClr val="002060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17" name="직선 연결선 16"/>
          <p:cNvCxnSpPr/>
          <p:nvPr userDrawn="1"/>
        </p:nvCxnSpPr>
        <p:spPr>
          <a:xfrm rot="5400000">
            <a:off x="2040372" y="459901"/>
            <a:ext cx="349934" cy="158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 rot="5400000">
            <a:off x="1967345" y="459901"/>
            <a:ext cx="349934" cy="158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 rot="16200000">
            <a:off x="71867" y="429728"/>
            <a:ext cx="360000" cy="72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</a:pPr>
            <a:endParaRPr lang="ko-KR" altLang="en-US" sz="1000" kern="1200" dirty="0">
              <a:solidFill>
                <a:srgbClr val="0086EA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0" name="자유형 19"/>
          <p:cNvSpPr/>
          <p:nvPr userDrawn="1"/>
        </p:nvSpPr>
        <p:spPr>
          <a:xfrm rot="16200000" flipH="1">
            <a:off x="4538783" y="-4539343"/>
            <a:ext cx="65314" cy="9144000"/>
          </a:xfrm>
          <a:custGeom>
            <a:avLst/>
            <a:gdLst>
              <a:gd name="connsiteX0" fmla="*/ 0 w 99978"/>
              <a:gd name="connsiteY0" fmla="*/ 0 h 6858000"/>
              <a:gd name="connsiteX1" fmla="*/ 99978 w 99978"/>
              <a:gd name="connsiteY1" fmla="*/ 0 h 6858000"/>
              <a:gd name="connsiteX2" fmla="*/ 99978 w 99978"/>
              <a:gd name="connsiteY2" fmla="*/ 6858000 h 6858000"/>
              <a:gd name="connsiteX3" fmla="*/ 0 w 99978"/>
              <a:gd name="connsiteY3" fmla="*/ 6858000 h 6858000"/>
              <a:gd name="connsiteX4" fmla="*/ 0 w 99978"/>
              <a:gd name="connsiteY4" fmla="*/ 0 h 6858000"/>
              <a:gd name="connsiteX0" fmla="*/ 0 w 106328"/>
              <a:gd name="connsiteY0" fmla="*/ 0 h 6858000"/>
              <a:gd name="connsiteX1" fmla="*/ 106328 w 106328"/>
              <a:gd name="connsiteY1" fmla="*/ 53975 h 6858000"/>
              <a:gd name="connsiteX2" fmla="*/ 99978 w 106328"/>
              <a:gd name="connsiteY2" fmla="*/ 6858000 h 6858000"/>
              <a:gd name="connsiteX3" fmla="*/ 0 w 106328"/>
              <a:gd name="connsiteY3" fmla="*/ 6858000 h 6858000"/>
              <a:gd name="connsiteX4" fmla="*/ 0 w 10632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328" h="6858000">
                <a:moveTo>
                  <a:pt x="0" y="0"/>
                </a:moveTo>
                <a:lnTo>
                  <a:pt x="106328" y="53975"/>
                </a:lnTo>
                <a:cubicBezTo>
                  <a:pt x="104211" y="2321983"/>
                  <a:pt x="102095" y="4589992"/>
                  <a:pt x="9997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1" name="자유형 20"/>
          <p:cNvSpPr/>
          <p:nvPr userDrawn="1"/>
        </p:nvSpPr>
        <p:spPr>
          <a:xfrm>
            <a:off x="-32" y="0"/>
            <a:ext cx="106328" cy="6858000"/>
          </a:xfrm>
          <a:custGeom>
            <a:avLst/>
            <a:gdLst>
              <a:gd name="connsiteX0" fmla="*/ 0 w 99978"/>
              <a:gd name="connsiteY0" fmla="*/ 0 h 6858000"/>
              <a:gd name="connsiteX1" fmla="*/ 99978 w 99978"/>
              <a:gd name="connsiteY1" fmla="*/ 0 h 6858000"/>
              <a:gd name="connsiteX2" fmla="*/ 99978 w 99978"/>
              <a:gd name="connsiteY2" fmla="*/ 6858000 h 6858000"/>
              <a:gd name="connsiteX3" fmla="*/ 0 w 99978"/>
              <a:gd name="connsiteY3" fmla="*/ 6858000 h 6858000"/>
              <a:gd name="connsiteX4" fmla="*/ 0 w 99978"/>
              <a:gd name="connsiteY4" fmla="*/ 0 h 6858000"/>
              <a:gd name="connsiteX0" fmla="*/ 0 w 106328"/>
              <a:gd name="connsiteY0" fmla="*/ 0 h 6858000"/>
              <a:gd name="connsiteX1" fmla="*/ 106328 w 106328"/>
              <a:gd name="connsiteY1" fmla="*/ 53975 h 6858000"/>
              <a:gd name="connsiteX2" fmla="*/ 99978 w 106328"/>
              <a:gd name="connsiteY2" fmla="*/ 6858000 h 6858000"/>
              <a:gd name="connsiteX3" fmla="*/ 0 w 106328"/>
              <a:gd name="connsiteY3" fmla="*/ 6858000 h 6858000"/>
              <a:gd name="connsiteX4" fmla="*/ 0 w 10632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328" h="6858000">
                <a:moveTo>
                  <a:pt x="0" y="0"/>
                </a:moveTo>
                <a:lnTo>
                  <a:pt x="106328" y="53975"/>
                </a:lnTo>
                <a:cubicBezTo>
                  <a:pt x="104211" y="2321983"/>
                  <a:pt x="102095" y="4589992"/>
                  <a:pt x="99978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latinLnBrk="1"/>
            <a:endParaRPr lang="ko-KR" altLang="en-US" kern="1200">
              <a:solidFill>
                <a:prstClr val="white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 rot="16200000">
            <a:off x="-81033" y="366728"/>
            <a:ext cx="360000" cy="19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</a:pPr>
            <a:endParaRPr lang="ko-KR" altLang="en-US" sz="1000" kern="1200" dirty="0">
              <a:solidFill>
                <a:srgbClr val="0086EA"/>
              </a:solidFill>
              <a:latin typeface="맑은 고딕"/>
              <a:ea typeface="맑은 고딕"/>
              <a:cs typeface="+mn-cs"/>
            </a:endParaRPr>
          </a:p>
        </p:txBody>
      </p:sp>
      <p:cxnSp>
        <p:nvCxnSpPr>
          <p:cNvPr id="23" name="직선 연결선 22"/>
          <p:cNvCxnSpPr/>
          <p:nvPr userDrawn="1"/>
        </p:nvCxnSpPr>
        <p:spPr>
          <a:xfrm rot="10800000">
            <a:off x="-9625" y="-11438"/>
            <a:ext cx="221896" cy="1320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6763" y="2134952"/>
            <a:ext cx="8721594" cy="4294444"/>
          </a:xfrm>
          <a:prstGeom prst="rect">
            <a:avLst/>
          </a:prstGeom>
          <a:solidFill>
            <a:srgbClr val="0086EA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136979" y="2786060"/>
            <a:ext cx="2690150" cy="2690150"/>
          </a:xfrm>
          <a:prstGeom prst="ellipse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4104587" y="2810552"/>
            <a:ext cx="2690150" cy="2690150"/>
          </a:xfrm>
          <a:prstGeom prst="ellipse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57242" y="5457782"/>
            <a:ext cx="2386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B</a:t>
            </a:r>
            <a:r>
              <a:rPr lang="en-US" altLang="ko-KR" sz="1600" dirty="0" smtClean="0">
                <a:solidFill>
                  <a:schemeClr val="bg1"/>
                </a:solidFill>
              </a:rPr>
              <a:t>EST</a:t>
            </a:r>
            <a:r>
              <a:rPr lang="en-US" altLang="ko-KR" sz="2000" dirty="0" smtClean="0">
                <a:solidFill>
                  <a:schemeClr val="bg1"/>
                </a:solidFill>
              </a:rPr>
              <a:t> C</a:t>
            </a:r>
            <a:r>
              <a:rPr lang="en-US" altLang="ko-KR" sz="1600" dirty="0" smtClean="0">
                <a:solidFill>
                  <a:schemeClr val="bg1"/>
                </a:solidFill>
              </a:rPr>
              <a:t>ONSORTIUM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24401" y="3857628"/>
            <a:ext cx="16498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</a:rPr>
              <a:t>제반 업무능력 </a:t>
            </a:r>
            <a:r>
              <a:rPr lang="en-US" altLang="ko-KR" sz="1600" b="1" dirty="0" smtClean="0">
                <a:solidFill>
                  <a:schemeClr val="tx2">
                    <a:lumMod val="75000"/>
                  </a:schemeClr>
                </a:solidFill>
              </a:rPr>
              <a:t>/</a:t>
            </a:r>
          </a:p>
          <a:p>
            <a:pPr algn="ctr"/>
            <a:r>
              <a:rPr lang="en-US" altLang="ko-KR" sz="1600" b="1" dirty="0" smtClean="0">
                <a:solidFill>
                  <a:schemeClr val="tx2">
                    <a:lumMod val="75000"/>
                  </a:schemeClr>
                </a:solidFill>
              </a:rPr>
              <a:t>IT</a:t>
            </a:r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</a:rPr>
              <a:t>기술</a:t>
            </a:r>
            <a:endParaRPr lang="ko-KR" altLang="en-US" sz="1600" dirty="0"/>
          </a:p>
        </p:txBody>
      </p:sp>
      <p:grpSp>
        <p:nvGrpSpPr>
          <p:cNvPr id="5" name="그룹 9"/>
          <p:cNvGrpSpPr/>
          <p:nvPr/>
        </p:nvGrpSpPr>
        <p:grpSpPr>
          <a:xfrm>
            <a:off x="6575785" y="3437964"/>
            <a:ext cx="247532" cy="1419796"/>
            <a:chOff x="6761524" y="3652278"/>
            <a:chExt cx="247532" cy="1419796"/>
          </a:xfrm>
          <a:solidFill>
            <a:srgbClr val="00B050"/>
          </a:solidFill>
        </p:grpSpPr>
        <p:sp>
          <p:nvSpPr>
            <p:cNvPr id="11" name="타원 10"/>
            <p:cNvSpPr/>
            <p:nvPr/>
          </p:nvSpPr>
          <p:spPr>
            <a:xfrm flipV="1">
              <a:off x="6761524" y="3652278"/>
              <a:ext cx="72000" cy="72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 flipV="1">
              <a:off x="6761524" y="5000074"/>
              <a:ext cx="72000" cy="72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 flipV="1">
              <a:off x="6937056" y="4326176"/>
              <a:ext cx="72000" cy="72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 flipV="1">
              <a:off x="6904400" y="3989227"/>
              <a:ext cx="72000" cy="72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 flipV="1">
              <a:off x="6904400" y="4663125"/>
              <a:ext cx="72000" cy="72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629419" y="3231860"/>
            <a:ext cx="237173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dirty="0"/>
              <a:t> </a:t>
            </a:r>
            <a:r>
              <a:rPr lang="ko-KR" altLang="en-US" sz="1100" dirty="0" smtClean="0"/>
              <a:t>금융 </a:t>
            </a:r>
            <a:r>
              <a:rPr lang="en-US" altLang="ko-KR" sz="1100" dirty="0" smtClean="0"/>
              <a:t>IT </a:t>
            </a:r>
            <a:r>
              <a:rPr lang="ko-KR" altLang="en-US" sz="1100" dirty="0" smtClean="0"/>
              <a:t>전문업체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은행부분</a:t>
            </a:r>
            <a:r>
              <a:rPr lang="en-US" altLang="ko-KR" sz="1100" dirty="0" smtClean="0"/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1100" dirty="0"/>
              <a:t> </a:t>
            </a:r>
            <a:r>
              <a:rPr lang="en-US" altLang="ko-KR" sz="1100" dirty="0" smtClean="0"/>
              <a:t>  Call Center </a:t>
            </a:r>
            <a:r>
              <a:rPr lang="ko-KR" altLang="en-US" sz="1100" dirty="0" smtClean="0"/>
              <a:t>관련 컨설팅 경험</a:t>
            </a:r>
            <a:endParaRPr lang="en-US" altLang="ko-KR" sz="1100" dirty="0" smtClean="0"/>
          </a:p>
          <a:p>
            <a:pPr>
              <a:lnSpc>
                <a:spcPct val="200000"/>
              </a:lnSpc>
            </a:pPr>
            <a:r>
              <a:rPr lang="en-US" altLang="ko-KR" sz="1100" dirty="0"/>
              <a:t> </a:t>
            </a:r>
            <a:r>
              <a:rPr lang="en-US" altLang="ko-KR" sz="1100" dirty="0" smtClean="0"/>
              <a:t>   ISO 9001 </a:t>
            </a:r>
            <a:r>
              <a:rPr lang="ko-KR" altLang="en-US" sz="1100" dirty="0" smtClean="0"/>
              <a:t>인증업체</a:t>
            </a:r>
            <a:endParaRPr lang="en-US" altLang="ko-KR" sz="1100" dirty="0" smtClean="0"/>
          </a:p>
          <a:p>
            <a:pPr>
              <a:lnSpc>
                <a:spcPct val="200000"/>
              </a:lnSpc>
            </a:pPr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사후관리 및 담보관리 분야 경험</a:t>
            </a:r>
            <a:endParaRPr lang="en-US" altLang="ko-KR" sz="1100" dirty="0" smtClean="0"/>
          </a:p>
          <a:p>
            <a:pPr>
              <a:lnSpc>
                <a:spcPct val="200000"/>
              </a:lnSpc>
            </a:pPr>
            <a:r>
              <a:rPr lang="en-US" altLang="ko-KR" sz="1100" dirty="0"/>
              <a:t> </a:t>
            </a:r>
            <a:r>
              <a:rPr lang="ko-KR" altLang="en-US" sz="1100" dirty="0" smtClean="0"/>
              <a:t>다수 전문인력 활용</a:t>
            </a:r>
            <a:endParaRPr lang="ko-KR" altLang="en-US" sz="1100" dirty="0"/>
          </a:p>
        </p:txBody>
      </p:sp>
      <p:grpSp>
        <p:nvGrpSpPr>
          <p:cNvPr id="7" name="그룹 16"/>
          <p:cNvGrpSpPr/>
          <p:nvPr/>
        </p:nvGrpSpPr>
        <p:grpSpPr>
          <a:xfrm flipH="1">
            <a:off x="2108409" y="3437164"/>
            <a:ext cx="247532" cy="1419796"/>
            <a:chOff x="6761524" y="3652278"/>
            <a:chExt cx="247532" cy="1419796"/>
          </a:xfrm>
          <a:solidFill>
            <a:srgbClr val="FF0000"/>
          </a:solidFill>
        </p:grpSpPr>
        <p:sp>
          <p:nvSpPr>
            <p:cNvPr id="18" name="타원 17"/>
            <p:cNvSpPr/>
            <p:nvPr/>
          </p:nvSpPr>
          <p:spPr>
            <a:xfrm flipV="1">
              <a:off x="6761524" y="3652278"/>
              <a:ext cx="72000" cy="72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 flipV="1">
              <a:off x="6761524" y="5000074"/>
              <a:ext cx="72000" cy="72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 flipV="1">
              <a:off x="6937056" y="4326176"/>
              <a:ext cx="72000" cy="72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 flipV="1">
              <a:off x="6904400" y="3989227"/>
              <a:ext cx="72000" cy="72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 flipV="1">
              <a:off x="6904400" y="4663125"/>
              <a:ext cx="72000" cy="72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14282" y="3231860"/>
            <a:ext cx="210027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1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100" dirty="0" smtClean="0">
                <a:solidFill>
                  <a:sysClr val="windowText" lastClr="000000"/>
                </a:solidFill>
              </a:rPr>
              <a:t>     </a:t>
            </a:r>
            <a:r>
              <a:rPr lang="ko-KR" altLang="en-US" sz="1100" dirty="0" smtClean="0">
                <a:solidFill>
                  <a:sysClr val="windowText" lastClr="000000"/>
                </a:solidFill>
              </a:rPr>
              <a:t>금융 </a:t>
            </a:r>
            <a:r>
              <a:rPr lang="en-US" altLang="ko-KR" sz="1100" dirty="0" smtClean="0">
                <a:solidFill>
                  <a:sysClr val="windowText" lastClr="000000"/>
                </a:solidFill>
              </a:rPr>
              <a:t>IT </a:t>
            </a:r>
            <a:r>
              <a:rPr lang="ko-KR" altLang="en-US" sz="1100" dirty="0" smtClean="0">
                <a:solidFill>
                  <a:sysClr val="windowText" lastClr="000000"/>
                </a:solidFill>
              </a:rPr>
              <a:t>전문  솔루션 업체</a:t>
            </a:r>
            <a:endParaRPr lang="en-US" altLang="ko-KR" sz="1100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1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1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1100" dirty="0" smtClean="0">
                <a:solidFill>
                  <a:sysClr val="windowText" lastClr="000000"/>
                </a:solidFill>
              </a:rPr>
              <a:t>은행 시스템의 노하우 적용 </a:t>
            </a:r>
            <a:endParaRPr lang="en-US" altLang="ko-KR" sz="1100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1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100" dirty="0" smtClean="0">
                <a:solidFill>
                  <a:sysClr val="windowText" lastClr="000000"/>
                </a:solidFill>
              </a:rPr>
              <a:t>       </a:t>
            </a:r>
            <a:r>
              <a:rPr lang="ko-KR" altLang="en-US" sz="1100" dirty="0" smtClean="0">
                <a:solidFill>
                  <a:sysClr val="windowText" lastClr="000000"/>
                </a:solidFill>
              </a:rPr>
              <a:t>분야별 전문인력 보유</a:t>
            </a:r>
            <a:endParaRPr lang="en-US" altLang="ko-KR" sz="1100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1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100" dirty="0" smtClean="0">
                <a:solidFill>
                  <a:sysClr val="windowText" lastClr="000000"/>
                </a:solidFill>
              </a:rPr>
              <a:t>   </a:t>
            </a:r>
            <a:r>
              <a:rPr lang="ko-KR" altLang="en-US" sz="1100" dirty="0" smtClean="0">
                <a:solidFill>
                  <a:sysClr val="windowText" lastClr="000000"/>
                </a:solidFill>
              </a:rPr>
              <a:t>개발 및 관리 방법론 적용</a:t>
            </a:r>
            <a:endParaRPr lang="en-US" altLang="ko-KR" sz="1100" dirty="0" smtClean="0">
              <a:solidFill>
                <a:sysClr val="windowText" lastClr="00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1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100" dirty="0" smtClean="0">
                <a:solidFill>
                  <a:sysClr val="windowText" lastClr="000000"/>
                </a:solidFill>
              </a:rPr>
              <a:t>   </a:t>
            </a:r>
            <a:r>
              <a:rPr lang="ko-KR" altLang="en-US" sz="1100" dirty="0" smtClean="0">
                <a:solidFill>
                  <a:sysClr val="windowText" lastClr="000000"/>
                </a:solidFill>
              </a:rPr>
              <a:t>다수의 여신 프로젝트 경험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7" name="현 26"/>
          <p:cNvSpPr/>
          <p:nvPr/>
        </p:nvSpPr>
        <p:spPr>
          <a:xfrm>
            <a:off x="3065673" y="1238916"/>
            <a:ext cx="2690150" cy="2690150"/>
          </a:xfrm>
          <a:prstGeom prst="chord">
            <a:avLst>
              <a:gd name="adj1" fmla="val 20419500"/>
              <a:gd name="adj2" fmla="val 12067208"/>
            </a:avLst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71784" y="1648622"/>
            <a:ext cx="78293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0086EA"/>
                </a:solidFill>
              </a:rPr>
              <a:t>성공적인</a:t>
            </a:r>
            <a:r>
              <a:rPr lang="ko-KR" altLang="en-US" sz="2000" dirty="0" smtClean="0">
                <a:solidFill>
                  <a:srgbClr val="0086EA"/>
                </a:solidFill>
              </a:rPr>
              <a:t> </a:t>
            </a:r>
            <a:r>
              <a:rPr lang="en-US" altLang="ko-KR" sz="2000" dirty="0" smtClean="0">
                <a:solidFill>
                  <a:srgbClr val="0086EA"/>
                </a:solidFill>
              </a:rPr>
              <a:t>P·PLUS </a:t>
            </a:r>
            <a:r>
              <a:rPr lang="ko-KR" altLang="en-US" sz="2000" dirty="0" smtClean="0">
                <a:solidFill>
                  <a:srgbClr val="0086EA"/>
                </a:solidFill>
              </a:rPr>
              <a:t>은행</a:t>
            </a:r>
            <a:r>
              <a:rPr lang="en-US" altLang="ko-KR" sz="2000" dirty="0" smtClean="0">
                <a:solidFill>
                  <a:srgbClr val="0086EA"/>
                </a:solidFill>
              </a:rPr>
              <a:t> </a:t>
            </a:r>
            <a:r>
              <a:rPr lang="en-US" altLang="ko-KR" sz="2000" b="1" dirty="0" smtClean="0">
                <a:solidFill>
                  <a:srgbClr val="0086EA"/>
                </a:solidFill>
              </a:rPr>
              <a:t>‘ABS </a:t>
            </a:r>
            <a:r>
              <a:rPr lang="ko-KR" altLang="en-US" sz="2000" b="1" dirty="0" smtClean="0">
                <a:solidFill>
                  <a:srgbClr val="0086EA"/>
                </a:solidFill>
              </a:rPr>
              <a:t>채권관리</a:t>
            </a:r>
            <a:r>
              <a:rPr lang="en-US" altLang="ko-KR" sz="2000" b="1" dirty="0" smtClean="0">
                <a:solidFill>
                  <a:srgbClr val="0086EA"/>
                </a:solidFill>
              </a:rPr>
              <a:t>/</a:t>
            </a:r>
            <a:r>
              <a:rPr lang="ko-KR" altLang="en-US" sz="2000" b="1" dirty="0" smtClean="0">
                <a:solidFill>
                  <a:srgbClr val="0086EA"/>
                </a:solidFill>
              </a:rPr>
              <a:t>채권메뉴얼 시스템</a:t>
            </a:r>
            <a:r>
              <a:rPr lang="en-US" altLang="ko-KR" sz="2000" b="1" dirty="0" smtClean="0">
                <a:solidFill>
                  <a:srgbClr val="0086EA"/>
                </a:solidFill>
              </a:rPr>
              <a:t>’ </a:t>
            </a:r>
            <a:r>
              <a:rPr lang="ko-KR" altLang="en-US" sz="2000" dirty="0" smtClean="0">
                <a:solidFill>
                  <a:srgbClr val="0086EA"/>
                </a:solidFill>
              </a:rPr>
              <a:t>구축</a:t>
            </a:r>
            <a:endParaRPr lang="ko-KR" altLang="en-US" sz="2000" dirty="0">
              <a:solidFill>
                <a:srgbClr val="0086EA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781843" y="2447504"/>
            <a:ext cx="13548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</a:rPr>
              <a:t>안정적 개발 </a:t>
            </a:r>
            <a:endParaRPr lang="ko-KR" altLang="en-US" sz="1600" dirty="0"/>
          </a:p>
        </p:txBody>
      </p:sp>
      <p:sp>
        <p:nvSpPr>
          <p:cNvPr id="30" name="직사각형 29"/>
          <p:cNvSpPr/>
          <p:nvPr/>
        </p:nvSpPr>
        <p:spPr>
          <a:xfrm>
            <a:off x="2428860" y="3844357"/>
            <a:ext cx="19288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</a:rPr>
              <a:t>금융기관 </a:t>
            </a:r>
            <a:r>
              <a:rPr lang="en-US" altLang="ko-KR" sz="1600" b="1" dirty="0" smtClean="0">
                <a:solidFill>
                  <a:schemeClr val="tx2">
                    <a:lumMod val="75000"/>
                  </a:schemeClr>
                </a:solidFill>
              </a:rPr>
              <a:t>SI </a:t>
            </a:r>
          </a:p>
          <a:p>
            <a:pPr algn="ctr"/>
            <a:r>
              <a:rPr lang="ko-KR" altLang="en-US" sz="1600" b="1" dirty="0" smtClean="0">
                <a:solidFill>
                  <a:schemeClr val="tx2">
                    <a:lumMod val="75000"/>
                  </a:schemeClr>
                </a:solidFill>
              </a:rPr>
              <a:t>프로젝트 수행경험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77</Words>
  <Application>Microsoft Office PowerPoint</Application>
  <PresentationFormat>화면 슬라이드 쇼(4:3)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2_Office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48</cp:revision>
  <dcterms:created xsi:type="dcterms:W3CDTF">2009-04-21T07:02:37Z</dcterms:created>
  <dcterms:modified xsi:type="dcterms:W3CDTF">2009-04-21T07:43:59Z</dcterms:modified>
</cp:coreProperties>
</file>