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0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-8626" y="0"/>
            <a:ext cx="9144000" cy="6858000"/>
            <a:chOff x="-8626" y="0"/>
            <a:chExt cx="9144000" cy="6858000"/>
          </a:xfrm>
        </p:grpSpPr>
        <p:grpSp>
          <p:nvGrpSpPr>
            <p:cNvPr id="3" name="그룹 23"/>
            <p:cNvGrpSpPr/>
            <p:nvPr/>
          </p:nvGrpSpPr>
          <p:grpSpPr>
            <a:xfrm>
              <a:off x="-8626" y="0"/>
              <a:ext cx="9144000" cy="6858000"/>
              <a:chOff x="-8626" y="0"/>
              <a:chExt cx="9144000" cy="6858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23807" y="214290"/>
                <a:ext cx="8662299" cy="63504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15660" y="205237"/>
                <a:ext cx="431321" cy="4140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8867955" y="0"/>
                <a:ext cx="267419" cy="2156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-43132" y="6599208"/>
                <a:ext cx="293298" cy="22428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22"/>
              <p:cNvGrpSpPr/>
              <p:nvPr/>
            </p:nvGrpSpPr>
            <p:grpSpPr>
              <a:xfrm>
                <a:off x="7160463" y="6485774"/>
                <a:ext cx="1693054" cy="276999"/>
                <a:chOff x="7122363" y="6485774"/>
                <a:chExt cx="1693054" cy="276999"/>
              </a:xfrm>
            </p:grpSpPr>
            <p:grpSp>
              <p:nvGrpSpPr>
                <p:cNvPr id="5" name="그룹 6"/>
                <p:cNvGrpSpPr/>
                <p:nvPr/>
              </p:nvGrpSpPr>
              <p:grpSpPr>
                <a:xfrm>
                  <a:off x="7122363" y="6485774"/>
                  <a:ext cx="314510" cy="276999"/>
                  <a:chOff x="4450956" y="6526712"/>
                  <a:chExt cx="314510" cy="27699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450956" y="6526712"/>
                    <a:ext cx="3145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 rtl="0" latinLnBrk="1"/>
                    <a:r>
                      <a:rPr lang="en-US" altLang="ko-KR" sz="1200" kern="1200" dirty="0">
                        <a:solidFill>
                          <a:prstClr val="black"/>
                        </a:solidFill>
                        <a:latin typeface="Constantia" pitchFamily="18" charset="0"/>
                        <a:ea typeface="맑은 고딕"/>
                        <a:cs typeface="+mn-cs"/>
                      </a:rPr>
                      <a:t>14</a:t>
                    </a:r>
                    <a:endParaRPr lang="ko-KR" altLang="en-US" sz="1200" kern="1200" dirty="0">
                      <a:solidFill>
                        <a:prstClr val="black"/>
                      </a:solidFill>
                      <a:latin typeface="Constantia" pitchFamily="18" charset="0"/>
                      <a:ea typeface="맑은 고딕"/>
                      <a:cs typeface="+mn-cs"/>
                    </a:endParaRPr>
                  </a:p>
                </p:txBody>
              </p:sp>
              <p:cxnSp>
                <p:nvCxnSpPr>
                  <p:cNvPr id="25" name="직선 연결선 24"/>
                  <p:cNvCxnSpPr/>
                  <p:nvPr/>
                </p:nvCxnSpPr>
                <p:spPr>
                  <a:xfrm rot="5400000">
                    <a:off x="4663282" y="6696203"/>
                    <a:ext cx="14287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" name="그림 22" descr="logo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4973" y="6607496"/>
                  <a:ext cx="1340444" cy="110476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22"/>
              <p:cNvGrpSpPr/>
              <p:nvPr/>
            </p:nvGrpSpPr>
            <p:grpSpPr>
              <a:xfrm flipV="1">
                <a:off x="668060" y="880483"/>
                <a:ext cx="2556002" cy="72000"/>
                <a:chOff x="899" y="-24"/>
                <a:chExt cx="9143133" cy="10354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899" y="-1"/>
                  <a:ext cx="2304000" cy="103518"/>
                </a:xfrm>
                <a:prstGeom prst="rect">
                  <a:avLst/>
                </a:prstGeom>
                <a:solidFill>
                  <a:srgbClr val="F265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280610" y="-1"/>
                  <a:ext cx="2304000" cy="103518"/>
                </a:xfrm>
                <a:prstGeom prst="rect">
                  <a:avLst/>
                </a:prstGeom>
                <a:solidFill>
                  <a:srgbClr val="FDB8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4560321" y="-24"/>
                  <a:ext cx="2304000" cy="103518"/>
                </a:xfrm>
                <a:prstGeom prst="rect">
                  <a:avLst/>
                </a:prstGeom>
                <a:solidFill>
                  <a:srgbClr val="62BD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840032" y="-24"/>
                  <a:ext cx="2304000" cy="103518"/>
                </a:xfrm>
                <a:prstGeom prst="rect">
                  <a:avLst/>
                </a:prstGeom>
                <a:solidFill>
                  <a:srgbClr val="00A9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561947" y="978083"/>
                <a:ext cx="2724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rtl="0" latinLnBrk="1"/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1.8 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글로벌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(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지역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)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네트워크</a:t>
                </a:r>
                <a:endParaRPr lang="ko-KR" altLang="en-US" sz="14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7129" y="633393"/>
                <a:ext cx="1137351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 latinLnBrk="1"/>
                <a:r>
                  <a:rPr lang="en-US" altLang="ko-KR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I. </a:t>
                </a:r>
                <a:r>
                  <a:rPr lang="ko-KR" altLang="en-US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회사일반개요</a:t>
                </a:r>
                <a:endParaRPr lang="ko-KR" altLang="en-US" sz="1050" b="1" kern="1200" dirty="0">
                  <a:solidFill>
                    <a:prstClr val="white">
                      <a:lumMod val="65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695312" y="1333118"/>
              <a:ext cx="7753377" cy="5539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전국 공동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센터 업무영역 확대를 통해 전국 네트워크망을 보유한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the brief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의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Infra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를 활용하여 중소기업의 물류 및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전진기지로서의 역할을 수행하겠습니다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3" descr="MA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927" t="14216" r="19590" b="22449"/>
          <a:stretch>
            <a:fillRect/>
          </a:stretch>
        </p:blipFill>
        <p:spPr bwMode="auto">
          <a:xfrm>
            <a:off x="2505082" y="2013208"/>
            <a:ext cx="3709992" cy="463050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"/>
            <a:lightRig rig="threePt" dir="t"/>
          </a:scene3d>
        </p:spPr>
      </p:pic>
      <p:cxnSp>
        <p:nvCxnSpPr>
          <p:cNvPr id="89" name="직선 연결선 88"/>
          <p:cNvCxnSpPr/>
          <p:nvPr/>
        </p:nvCxnSpPr>
        <p:spPr>
          <a:xfrm flipV="1">
            <a:off x="1257300" y="3778026"/>
            <a:ext cx="256358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0"/>
          <p:cNvGrpSpPr/>
          <p:nvPr/>
        </p:nvGrpSpPr>
        <p:grpSpPr>
          <a:xfrm>
            <a:off x="1228704" y="1967584"/>
            <a:ext cx="1067988" cy="1820099"/>
            <a:chOff x="1228704" y="1967584"/>
            <a:chExt cx="1067988" cy="1820099"/>
          </a:xfrm>
        </p:grpSpPr>
        <p:grpSp>
          <p:nvGrpSpPr>
            <p:cNvPr id="4" name="그룹 34"/>
            <p:cNvGrpSpPr/>
            <p:nvPr/>
          </p:nvGrpSpPr>
          <p:grpSpPr>
            <a:xfrm>
              <a:off x="1266571" y="2376281"/>
              <a:ext cx="490114" cy="1198506"/>
              <a:chOff x="2610998" y="2214546"/>
              <a:chExt cx="1001065" cy="2932892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2610998" y="2214546"/>
                <a:ext cx="1001065" cy="2857520"/>
              </a:xfrm>
              <a:prstGeom prst="roundRect">
                <a:avLst>
                  <a:gd name="adj" fmla="val 6762"/>
                </a:avLst>
              </a:prstGeom>
              <a:solidFill>
                <a:schemeClr val="bg2">
                  <a:lumMod val="9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6" name="양쪽 모서리가 둥근 사각형 95"/>
              <p:cNvSpPr/>
              <p:nvPr/>
            </p:nvSpPr>
            <p:spPr>
              <a:xfrm flipV="1">
                <a:off x="2610998" y="4643438"/>
                <a:ext cx="1001065" cy="504000"/>
              </a:xfrm>
              <a:prstGeom prst="round2SameRect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5" name="그룹 35"/>
            <p:cNvGrpSpPr/>
            <p:nvPr/>
          </p:nvGrpSpPr>
          <p:grpSpPr>
            <a:xfrm>
              <a:off x="1763704" y="1973057"/>
              <a:ext cx="490114" cy="1601729"/>
              <a:chOff x="3640421" y="1227809"/>
              <a:chExt cx="1001065" cy="3919629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3640421" y="1227809"/>
                <a:ext cx="1001065" cy="3844257"/>
              </a:xfrm>
              <a:prstGeom prst="roundRect">
                <a:avLst>
                  <a:gd name="adj" fmla="val 7863"/>
                </a:avLst>
              </a:prstGeom>
              <a:solidFill>
                <a:srgbClr val="CCD55D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9" name="양쪽 모서리가 둥근 사각형 98"/>
              <p:cNvSpPr/>
              <p:nvPr/>
            </p:nvSpPr>
            <p:spPr>
              <a:xfrm flipV="1">
                <a:off x="3640421" y="4643438"/>
                <a:ext cx="1001065" cy="504000"/>
              </a:xfrm>
              <a:prstGeom prst="round2SameRect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266571" y="3359830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2007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69690" y="3359830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2008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1718618" y="2335903"/>
              <a:ext cx="73556" cy="735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28704" y="238389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20,821</a:t>
              </a:r>
              <a:endParaRPr lang="ko-KR" altLang="en-US" sz="10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9568" y="1967584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25,315</a:t>
              </a:r>
              <a:endParaRPr lang="ko-KR" altLang="en-US" sz="10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16200000">
              <a:off x="1832623" y="2964995"/>
              <a:ext cx="7280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rPr>
                <a:t>Presentation</a:t>
              </a:r>
              <a:endParaRPr lang="ko-KR" altLang="en-US" sz="7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 rot="5400000">
              <a:off x="1185891" y="3682334"/>
              <a:ext cx="144000" cy="6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2176325" y="3682334"/>
              <a:ext cx="144000" cy="6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1289590" y="3556851"/>
              <a:ext cx="94128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Arial" pitchFamily="34" charset="0"/>
                  <a:cs typeface="Arial" pitchFamily="34" charset="0"/>
                </a:rPr>
                <a:t>매출 증가 추이</a:t>
              </a:r>
              <a:endParaRPr lang="ko-KR" altLang="en-US" sz="900" b="1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12" name="Rectangle 28"/>
          <p:cNvSpPr>
            <a:spLocks noChangeArrowheads="1"/>
          </p:cNvSpPr>
          <p:nvPr/>
        </p:nvSpPr>
        <p:spPr bwMode="auto">
          <a:xfrm>
            <a:off x="2254716" y="2236197"/>
            <a:ext cx="2031532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ko-KR" altLang="en-US" sz="1000" b="0" dirty="0" smtClean="0"/>
              <a:t> 서울 본사 </a:t>
            </a:r>
            <a:endParaRPr lang="en-US" altLang="ko-KR" sz="1000" b="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b="0" dirty="0" smtClean="0"/>
              <a:t>총인원</a:t>
            </a:r>
            <a:r>
              <a:rPr lang="en-US" altLang="ko-KR" sz="1000" b="0" dirty="0"/>
              <a:t>: </a:t>
            </a:r>
            <a:r>
              <a:rPr lang="en-US" altLang="ko-KR" sz="1000" b="0" dirty="0" smtClean="0"/>
              <a:t>321</a:t>
            </a:r>
            <a:r>
              <a:rPr lang="ko-KR" altLang="en-US" sz="1000" dirty="0" smtClean="0"/>
              <a:t>명</a:t>
            </a:r>
            <a:endParaRPr lang="ko-KR" altLang="en-US" sz="1000" dirty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ko-KR" altLang="en-US" sz="1000" b="0" dirty="0" smtClean="0"/>
              <a:t> 회원사 </a:t>
            </a:r>
            <a:r>
              <a:rPr lang="ko-KR" altLang="en-US" sz="1000" b="0" dirty="0"/>
              <a:t>현황</a:t>
            </a:r>
            <a:r>
              <a:rPr lang="en-US" altLang="ko-KR" sz="1000" b="0" dirty="0"/>
              <a:t>: </a:t>
            </a:r>
            <a:r>
              <a:rPr lang="en-US" altLang="ko-KR" sz="1000" dirty="0" smtClean="0"/>
              <a:t>26 </a:t>
            </a:r>
            <a:r>
              <a:rPr lang="ko-KR" altLang="en-US" sz="1000" dirty="0"/>
              <a:t>개 </a:t>
            </a:r>
            <a:r>
              <a:rPr lang="ko-KR" altLang="en-US" sz="1000" dirty="0" smtClean="0"/>
              <a:t>사무소</a:t>
            </a:r>
            <a:endParaRPr lang="en-US" altLang="ko-KR" sz="1000" b="0" dirty="0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4151554" y="4357694"/>
            <a:ext cx="295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118"/>
          <p:cNvGrpSpPr/>
          <p:nvPr/>
        </p:nvGrpSpPr>
        <p:grpSpPr>
          <a:xfrm>
            <a:off x="6086488" y="2537595"/>
            <a:ext cx="1067988" cy="1820099"/>
            <a:chOff x="1228704" y="1967584"/>
            <a:chExt cx="1067988" cy="1820099"/>
          </a:xfrm>
        </p:grpSpPr>
        <p:grpSp>
          <p:nvGrpSpPr>
            <p:cNvPr id="7" name="그룹 34"/>
            <p:cNvGrpSpPr/>
            <p:nvPr/>
          </p:nvGrpSpPr>
          <p:grpSpPr>
            <a:xfrm>
              <a:off x="1266571" y="2376281"/>
              <a:ext cx="490114" cy="1198506"/>
              <a:chOff x="2610998" y="2214546"/>
              <a:chExt cx="1001065" cy="2932892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2610998" y="2214546"/>
                <a:ext cx="1001065" cy="2857520"/>
              </a:xfrm>
              <a:prstGeom prst="roundRect">
                <a:avLst>
                  <a:gd name="adj" fmla="val 6762"/>
                </a:avLst>
              </a:prstGeom>
              <a:solidFill>
                <a:schemeClr val="bg2">
                  <a:lumMod val="9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34" name="양쪽 모서리가 둥근 사각형 133"/>
              <p:cNvSpPr/>
              <p:nvPr/>
            </p:nvSpPr>
            <p:spPr>
              <a:xfrm flipV="1">
                <a:off x="2610998" y="4643438"/>
                <a:ext cx="1001065" cy="504000"/>
              </a:xfrm>
              <a:prstGeom prst="round2SameRect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8" name="그룹 35"/>
            <p:cNvGrpSpPr/>
            <p:nvPr/>
          </p:nvGrpSpPr>
          <p:grpSpPr>
            <a:xfrm>
              <a:off x="1763704" y="1973057"/>
              <a:ext cx="490114" cy="1601729"/>
              <a:chOff x="3640421" y="1227809"/>
              <a:chExt cx="1001065" cy="3919629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3640421" y="1227809"/>
                <a:ext cx="1001065" cy="3844257"/>
              </a:xfrm>
              <a:prstGeom prst="roundRect">
                <a:avLst>
                  <a:gd name="adj" fmla="val 7863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32" name="양쪽 모서리가 둥근 사각형 131"/>
              <p:cNvSpPr/>
              <p:nvPr/>
            </p:nvSpPr>
            <p:spPr>
              <a:xfrm flipV="1">
                <a:off x="3640421" y="4643438"/>
                <a:ext cx="1001065" cy="504000"/>
              </a:xfrm>
              <a:prstGeom prst="round2SameRect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66571" y="3359830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2007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69690" y="3359830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2008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1718618" y="2335903"/>
              <a:ext cx="73556" cy="735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28704" y="238389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20,821</a:t>
              </a:r>
              <a:endParaRPr lang="ko-KR" altLang="en-US" sz="10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19568" y="1967584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25,315</a:t>
              </a:r>
              <a:endParaRPr lang="ko-KR" altLang="en-US" sz="10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832623" y="2964995"/>
              <a:ext cx="7280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rgbClr val="0070C0"/>
                  </a:solidFill>
                  <a:latin typeface="Arial" pitchFamily="34" charset="0"/>
                  <a:ea typeface="+mj-ea"/>
                  <a:cs typeface="Arial" pitchFamily="34" charset="0"/>
                </a:rPr>
                <a:t>Presentation</a:t>
              </a:r>
              <a:endParaRPr lang="ko-KR" altLang="en-US" sz="700" b="1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 rot="5400000">
              <a:off x="1185891" y="3682334"/>
              <a:ext cx="144000" cy="6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>
              <a:off x="2176325" y="3682334"/>
              <a:ext cx="144000" cy="6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1289590" y="3556851"/>
              <a:ext cx="94128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Arial" pitchFamily="34" charset="0"/>
                  <a:cs typeface="Arial" pitchFamily="34" charset="0"/>
                </a:rPr>
                <a:t>매출 증가 추이</a:t>
              </a:r>
              <a:endParaRPr lang="ko-KR" altLang="en-US" sz="900" b="1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35" name="Rectangle 28"/>
          <p:cNvSpPr>
            <a:spLocks noChangeArrowheads="1"/>
          </p:cNvSpPr>
          <p:nvPr/>
        </p:nvSpPr>
        <p:spPr bwMode="auto">
          <a:xfrm>
            <a:off x="7112500" y="2806208"/>
            <a:ext cx="2031532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ko-KR" altLang="en-US" sz="1000" b="0" dirty="0" smtClean="0"/>
              <a:t>대전연구소 </a:t>
            </a:r>
            <a:endParaRPr lang="en-US" altLang="ko-KR" sz="1000" b="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ko-KR" altLang="en-US" sz="1000" b="0" dirty="0" smtClean="0"/>
              <a:t>총인원</a:t>
            </a:r>
            <a:r>
              <a:rPr lang="en-US" altLang="ko-KR" sz="1000" b="0" dirty="0"/>
              <a:t>: </a:t>
            </a:r>
            <a:r>
              <a:rPr lang="en-US" altLang="ko-KR" sz="1000" b="0" dirty="0" smtClean="0"/>
              <a:t>154</a:t>
            </a:r>
            <a:r>
              <a:rPr lang="ko-KR" altLang="en-US" sz="1000" dirty="0" smtClean="0"/>
              <a:t>명</a:t>
            </a:r>
            <a:endParaRPr lang="ko-KR" altLang="en-US" sz="1000" dirty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ko-KR" altLang="en-US" sz="1000" b="0" dirty="0" smtClean="0"/>
              <a:t> 회원사 </a:t>
            </a:r>
            <a:r>
              <a:rPr lang="ko-KR" altLang="en-US" sz="1000" b="0" dirty="0"/>
              <a:t>현황</a:t>
            </a:r>
            <a:r>
              <a:rPr lang="en-US" altLang="ko-KR" sz="1000" b="0" dirty="0"/>
              <a:t>: </a:t>
            </a:r>
            <a:r>
              <a:rPr lang="en-US" altLang="ko-KR" sz="1000" dirty="0" smtClean="0"/>
              <a:t>14 </a:t>
            </a:r>
            <a:r>
              <a:rPr lang="ko-KR" altLang="en-US" sz="1000" dirty="0"/>
              <a:t>개 </a:t>
            </a:r>
            <a:r>
              <a:rPr lang="ko-KR" altLang="en-US" sz="1000" dirty="0" smtClean="0"/>
              <a:t>사무소</a:t>
            </a:r>
            <a:endParaRPr lang="en-US" altLang="ko-KR" sz="1000" b="0" dirty="0"/>
          </a:p>
        </p:txBody>
      </p:sp>
      <p:cxnSp>
        <p:nvCxnSpPr>
          <p:cNvPr id="137" name="꺾인 연결선 136"/>
          <p:cNvCxnSpPr/>
          <p:nvPr/>
        </p:nvCxnSpPr>
        <p:spPr>
          <a:xfrm>
            <a:off x="5143504" y="4786322"/>
            <a:ext cx="2661553" cy="1500178"/>
          </a:xfrm>
          <a:prstGeom prst="bentConnector3">
            <a:avLst>
              <a:gd name="adj1" fmla="val 184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46"/>
          <p:cNvGrpSpPr/>
          <p:nvPr/>
        </p:nvGrpSpPr>
        <p:grpSpPr>
          <a:xfrm>
            <a:off x="6781996" y="4466421"/>
            <a:ext cx="1067988" cy="1820099"/>
            <a:chOff x="1228704" y="1967584"/>
            <a:chExt cx="1067988" cy="1820099"/>
          </a:xfrm>
        </p:grpSpPr>
        <p:grpSp>
          <p:nvGrpSpPr>
            <p:cNvPr id="10" name="그룹 34"/>
            <p:cNvGrpSpPr/>
            <p:nvPr/>
          </p:nvGrpSpPr>
          <p:grpSpPr>
            <a:xfrm>
              <a:off x="1266571" y="2376281"/>
              <a:ext cx="490114" cy="1198506"/>
              <a:chOff x="2610998" y="2214546"/>
              <a:chExt cx="1001065" cy="2932892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2610998" y="2214546"/>
                <a:ext cx="1001065" cy="2857520"/>
              </a:xfrm>
              <a:prstGeom prst="roundRect">
                <a:avLst>
                  <a:gd name="adj" fmla="val 6762"/>
                </a:avLst>
              </a:prstGeom>
              <a:solidFill>
                <a:schemeClr val="bg2">
                  <a:lumMod val="9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62" name="양쪽 모서리가 둥근 사각형 161"/>
              <p:cNvSpPr/>
              <p:nvPr/>
            </p:nvSpPr>
            <p:spPr>
              <a:xfrm flipV="1">
                <a:off x="2610998" y="4643438"/>
                <a:ext cx="1001065" cy="504000"/>
              </a:xfrm>
              <a:prstGeom prst="round2SameRect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11" name="그룹 35"/>
            <p:cNvGrpSpPr/>
            <p:nvPr/>
          </p:nvGrpSpPr>
          <p:grpSpPr>
            <a:xfrm>
              <a:off x="1763704" y="1973057"/>
              <a:ext cx="490114" cy="1601729"/>
              <a:chOff x="3640421" y="1227809"/>
              <a:chExt cx="1001065" cy="3919629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3640421" y="1227809"/>
                <a:ext cx="1001065" cy="3844257"/>
              </a:xfrm>
              <a:prstGeom prst="roundRect">
                <a:avLst>
                  <a:gd name="adj" fmla="val 786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60" name="양쪽 모서리가 둥근 사각형 159"/>
              <p:cNvSpPr/>
              <p:nvPr/>
            </p:nvSpPr>
            <p:spPr>
              <a:xfrm flipV="1">
                <a:off x="3640421" y="4643438"/>
                <a:ext cx="1001065" cy="504000"/>
              </a:xfrm>
              <a:prstGeom prst="round2SameRect">
                <a:avLst/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266571" y="3359830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2007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769690" y="3359830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2008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1718618" y="2335903"/>
              <a:ext cx="73556" cy="735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28704" y="238389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20,821</a:t>
              </a:r>
              <a:endParaRPr lang="ko-KR" altLang="en-US" sz="10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19568" y="1967584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+mj-ea"/>
                  <a:cs typeface="Arial" pitchFamily="34" charset="0"/>
                </a:rPr>
                <a:t>25,315</a:t>
              </a:r>
              <a:endParaRPr lang="ko-KR" altLang="en-US" sz="10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 rot="16200000">
              <a:off x="1832623" y="2964995"/>
              <a:ext cx="7280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rPr>
                <a:t>Presentation</a:t>
              </a:r>
              <a:endParaRPr lang="ko-KR" altLang="en-US" sz="7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cxnSp>
          <p:nvCxnSpPr>
            <p:cNvPr id="156" name="직선 연결선 155"/>
            <p:cNvCxnSpPr/>
            <p:nvPr/>
          </p:nvCxnSpPr>
          <p:spPr>
            <a:xfrm rot="5400000">
              <a:off x="1185891" y="3682334"/>
              <a:ext cx="144000" cy="6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2176325" y="3682334"/>
              <a:ext cx="144000" cy="64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/>
            <p:cNvSpPr/>
            <p:nvPr/>
          </p:nvSpPr>
          <p:spPr>
            <a:xfrm>
              <a:off x="1289590" y="3556851"/>
              <a:ext cx="94128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latin typeface="Arial" pitchFamily="34" charset="0"/>
                  <a:cs typeface="Arial" pitchFamily="34" charset="0"/>
                </a:rPr>
                <a:t>매출 증가 추이</a:t>
              </a:r>
              <a:endParaRPr lang="ko-KR" altLang="en-US" sz="900" b="1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5" name="원호 164"/>
          <p:cNvSpPr/>
          <p:nvPr/>
        </p:nvSpPr>
        <p:spPr>
          <a:xfrm>
            <a:off x="2963628" y="2928934"/>
            <a:ext cx="2751380" cy="2714644"/>
          </a:xfrm>
          <a:prstGeom prst="arc">
            <a:avLst>
              <a:gd name="adj1" fmla="val 19008209"/>
              <a:gd name="adj2" fmla="val 16162235"/>
            </a:avLst>
          </a:prstGeom>
          <a:ln w="206375">
            <a:solidFill>
              <a:schemeClr val="bg1"/>
            </a:solidFill>
            <a:headEnd type="triangl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65"/>
          <p:cNvGrpSpPr/>
          <p:nvPr/>
        </p:nvGrpSpPr>
        <p:grpSpPr>
          <a:xfrm>
            <a:off x="3478521" y="3400428"/>
            <a:ext cx="606131" cy="586102"/>
            <a:chOff x="3478521" y="2971800"/>
            <a:chExt cx="606131" cy="586102"/>
          </a:xfrm>
        </p:grpSpPr>
        <p:sp>
          <p:nvSpPr>
            <p:cNvPr id="167" name="타원 166"/>
            <p:cNvSpPr/>
            <p:nvPr/>
          </p:nvSpPr>
          <p:spPr>
            <a:xfrm flipH="1">
              <a:off x="3523048" y="2971800"/>
              <a:ext cx="542356" cy="542357"/>
            </a:xfrm>
            <a:prstGeom prst="ellipse">
              <a:avLst/>
            </a:prstGeom>
            <a:solidFill>
              <a:srgbClr val="C00000"/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isometricTopUp"/>
              <a:lightRig rig="threePt" dir="t"/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78521" y="3095623"/>
              <a:ext cx="574363" cy="30777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서울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69" name="그림 168" descr="투명원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7992" y="3003122"/>
              <a:ext cx="586660" cy="554780"/>
            </a:xfrm>
            <a:prstGeom prst="rect">
              <a:avLst/>
            </a:prstGeom>
          </p:spPr>
        </p:pic>
      </p:grpSp>
      <p:grpSp>
        <p:nvGrpSpPr>
          <p:cNvPr id="13" name="그룹 169"/>
          <p:cNvGrpSpPr/>
          <p:nvPr/>
        </p:nvGrpSpPr>
        <p:grpSpPr>
          <a:xfrm>
            <a:off x="3751555" y="4057344"/>
            <a:ext cx="606131" cy="586102"/>
            <a:chOff x="3751555" y="4057344"/>
            <a:chExt cx="606131" cy="586102"/>
          </a:xfrm>
        </p:grpSpPr>
        <p:sp>
          <p:nvSpPr>
            <p:cNvPr id="171" name="타원 170"/>
            <p:cNvSpPr/>
            <p:nvPr/>
          </p:nvSpPr>
          <p:spPr>
            <a:xfrm flipH="1">
              <a:off x="3796082" y="4057344"/>
              <a:ext cx="542356" cy="542357"/>
            </a:xfrm>
            <a:prstGeom prst="ellipse">
              <a:avLst/>
            </a:prstGeom>
            <a:solidFill>
              <a:srgbClr val="C00000"/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isometricTopUp"/>
              <a:lightRig rig="threePt" dir="t"/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51555" y="4181167"/>
              <a:ext cx="574363" cy="30777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대전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73" name="그림 172" descr="투명원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026" y="4088666"/>
              <a:ext cx="586660" cy="554780"/>
            </a:xfrm>
            <a:prstGeom prst="rect">
              <a:avLst/>
            </a:prstGeom>
          </p:spPr>
        </p:pic>
      </p:grpSp>
      <p:grpSp>
        <p:nvGrpSpPr>
          <p:cNvPr id="14" name="그룹 173"/>
          <p:cNvGrpSpPr/>
          <p:nvPr/>
        </p:nvGrpSpPr>
        <p:grpSpPr>
          <a:xfrm>
            <a:off x="4857752" y="4485972"/>
            <a:ext cx="606131" cy="586102"/>
            <a:chOff x="4857752" y="4485972"/>
            <a:chExt cx="606131" cy="586102"/>
          </a:xfrm>
        </p:grpSpPr>
        <p:sp>
          <p:nvSpPr>
            <p:cNvPr id="175" name="타원 174"/>
            <p:cNvSpPr/>
            <p:nvPr/>
          </p:nvSpPr>
          <p:spPr>
            <a:xfrm flipH="1">
              <a:off x="4902279" y="4485972"/>
              <a:ext cx="542356" cy="542357"/>
            </a:xfrm>
            <a:prstGeom prst="ellipse">
              <a:avLst/>
            </a:prstGeom>
            <a:solidFill>
              <a:srgbClr val="C00000"/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isometricTopUp"/>
              <a:lightRig rig="threePt" dir="t"/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857752" y="4609795"/>
              <a:ext cx="574363" cy="30777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구미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77" name="그림 176" descr="투명원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7223" y="4517294"/>
              <a:ext cx="586660" cy="5547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2009-04-21T07:02:37Z</dcterms:created>
  <dcterms:modified xsi:type="dcterms:W3CDTF">2009-04-21T07:45:53Z</dcterms:modified>
</cp:coreProperties>
</file>