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30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 userDrawn="1"/>
        </p:nvGrpSpPr>
        <p:grpSpPr>
          <a:xfrm>
            <a:off x="-8626" y="0"/>
            <a:ext cx="9144000" cy="6858000"/>
            <a:chOff x="-8626" y="0"/>
            <a:chExt cx="9144000" cy="6858000"/>
          </a:xfrm>
        </p:grpSpPr>
        <p:grpSp>
          <p:nvGrpSpPr>
            <p:cNvPr id="3" name="그룹 23"/>
            <p:cNvGrpSpPr/>
            <p:nvPr/>
          </p:nvGrpSpPr>
          <p:grpSpPr>
            <a:xfrm>
              <a:off x="-8626" y="0"/>
              <a:ext cx="9144000" cy="6858000"/>
              <a:chOff x="-8626" y="0"/>
              <a:chExt cx="9144000" cy="68580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23807" y="214290"/>
                <a:ext cx="8662299" cy="63504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215660" y="205237"/>
                <a:ext cx="431321" cy="4140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V="1">
                <a:off x="8867955" y="0"/>
                <a:ext cx="267419" cy="2156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rot="5400000">
                <a:off x="-43132" y="6599208"/>
                <a:ext cx="293298" cy="22428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그룹 22"/>
              <p:cNvGrpSpPr/>
              <p:nvPr/>
            </p:nvGrpSpPr>
            <p:grpSpPr>
              <a:xfrm>
                <a:off x="7160463" y="6485774"/>
                <a:ext cx="1693054" cy="276999"/>
                <a:chOff x="7122363" y="6485774"/>
                <a:chExt cx="1693054" cy="276999"/>
              </a:xfrm>
            </p:grpSpPr>
            <p:grpSp>
              <p:nvGrpSpPr>
                <p:cNvPr id="5" name="그룹 6"/>
                <p:cNvGrpSpPr/>
                <p:nvPr/>
              </p:nvGrpSpPr>
              <p:grpSpPr>
                <a:xfrm>
                  <a:off x="7122363" y="6485774"/>
                  <a:ext cx="314510" cy="276999"/>
                  <a:chOff x="4450956" y="6526712"/>
                  <a:chExt cx="314510" cy="276999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450956" y="6526712"/>
                    <a:ext cx="3145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 rtl="0" latinLnBrk="1"/>
                    <a:r>
                      <a:rPr lang="en-US" altLang="ko-KR" sz="1200" kern="1200" dirty="0">
                        <a:solidFill>
                          <a:prstClr val="black"/>
                        </a:solidFill>
                        <a:latin typeface="Constantia" pitchFamily="18" charset="0"/>
                        <a:ea typeface="맑은 고딕"/>
                        <a:cs typeface="+mn-cs"/>
                      </a:rPr>
                      <a:t>14</a:t>
                    </a:r>
                    <a:endParaRPr lang="ko-KR" altLang="en-US" sz="1200" kern="1200" dirty="0">
                      <a:solidFill>
                        <a:prstClr val="black"/>
                      </a:solidFill>
                      <a:latin typeface="Constantia" pitchFamily="18" charset="0"/>
                      <a:ea typeface="맑은 고딕"/>
                      <a:cs typeface="+mn-cs"/>
                    </a:endParaRPr>
                  </a:p>
                </p:txBody>
              </p:sp>
              <p:cxnSp>
                <p:nvCxnSpPr>
                  <p:cNvPr id="25" name="직선 연결선 24"/>
                  <p:cNvCxnSpPr/>
                  <p:nvPr/>
                </p:nvCxnSpPr>
                <p:spPr>
                  <a:xfrm rot="5400000">
                    <a:off x="4663282" y="6696203"/>
                    <a:ext cx="142876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" name="그림 22" descr="logo.png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74973" y="6607496"/>
                  <a:ext cx="1340444" cy="110476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22"/>
              <p:cNvGrpSpPr/>
              <p:nvPr/>
            </p:nvGrpSpPr>
            <p:grpSpPr>
              <a:xfrm flipV="1">
                <a:off x="668060" y="880483"/>
                <a:ext cx="2556002" cy="72000"/>
                <a:chOff x="899" y="-24"/>
                <a:chExt cx="9143133" cy="103541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899" y="-1"/>
                  <a:ext cx="2304000" cy="103518"/>
                </a:xfrm>
                <a:prstGeom prst="rect">
                  <a:avLst/>
                </a:prstGeom>
                <a:solidFill>
                  <a:srgbClr val="F265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280610" y="-1"/>
                  <a:ext cx="2304000" cy="103518"/>
                </a:xfrm>
                <a:prstGeom prst="rect">
                  <a:avLst/>
                </a:prstGeom>
                <a:solidFill>
                  <a:srgbClr val="FDB8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4560321" y="-24"/>
                  <a:ext cx="2304000" cy="103518"/>
                </a:xfrm>
                <a:prstGeom prst="rect">
                  <a:avLst/>
                </a:prstGeom>
                <a:solidFill>
                  <a:srgbClr val="62BD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6840032" y="-24"/>
                  <a:ext cx="2304000" cy="103518"/>
                </a:xfrm>
                <a:prstGeom prst="rect">
                  <a:avLst/>
                </a:prstGeom>
                <a:solidFill>
                  <a:srgbClr val="00A99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endParaRPr lang="ko-KR" altLang="en-US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561947" y="978083"/>
                <a:ext cx="2724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 rtl="0" latinLnBrk="1"/>
                <a:r>
                  <a:rPr lang="en-US" altLang="ko-KR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1.8 </a:t>
                </a:r>
                <a:r>
                  <a:rPr lang="ko-KR" altLang="en-US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글로벌</a:t>
                </a:r>
                <a:r>
                  <a:rPr lang="en-US" altLang="ko-KR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(</a:t>
                </a:r>
                <a:r>
                  <a:rPr lang="ko-KR" altLang="en-US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지역</a:t>
                </a:r>
                <a:r>
                  <a:rPr lang="en-US" altLang="ko-KR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)</a:t>
                </a:r>
                <a:r>
                  <a:rPr lang="ko-KR" altLang="en-US" sz="14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네트워크</a:t>
                </a:r>
                <a:endParaRPr lang="ko-KR" altLang="en-US" sz="14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7129" y="633393"/>
                <a:ext cx="1137351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 latinLnBrk="1"/>
                <a:r>
                  <a:rPr lang="en-US" altLang="ko-KR" sz="1050" b="1" kern="1200" dirty="0">
                    <a:solidFill>
                      <a:prstClr val="white">
                        <a:lumMod val="65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I. </a:t>
                </a:r>
                <a:r>
                  <a:rPr lang="ko-KR" altLang="en-US" sz="1050" b="1" kern="1200" dirty="0">
                    <a:solidFill>
                      <a:prstClr val="white">
                        <a:lumMod val="65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회사일반개요</a:t>
                </a:r>
                <a:endParaRPr lang="ko-KR" altLang="en-US" sz="1050" b="1" kern="1200" dirty="0">
                  <a:solidFill>
                    <a:prstClr val="white">
                      <a:lumMod val="65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695312" y="1333118"/>
              <a:ext cx="7753377" cy="5539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txBody>
            <a:bodyPr wrap="square" anchor="t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전국 공동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A/S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센터 업무영역 확대를 통해 전국 네트워크망을 보유한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the brief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의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Infra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를 활용하여 중소기업의 물류 및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A/S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전진기지로서의 역할을 수행하겠습니다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.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93" descr="MA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1D53">
                  <a:alpha val="88235"/>
                </a:srgbClr>
              </a:clrFrom>
              <a:clrTo>
                <a:srgbClr val="001D53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8927" t="14216" r="19590" b="22449"/>
          <a:stretch>
            <a:fillRect/>
          </a:stretch>
        </p:blipFill>
        <p:spPr bwMode="auto">
          <a:xfrm>
            <a:off x="1790702" y="658578"/>
            <a:ext cx="5138752" cy="6413760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Relaxed"/>
            <a:lightRig rig="threePt" dir="t"/>
          </a:scene3d>
        </p:spPr>
      </p:pic>
      <p:grpSp>
        <p:nvGrpSpPr>
          <p:cNvPr id="3" name="그룹 213"/>
          <p:cNvGrpSpPr/>
          <p:nvPr/>
        </p:nvGrpSpPr>
        <p:grpSpPr>
          <a:xfrm>
            <a:off x="708944" y="2020066"/>
            <a:ext cx="7411354" cy="4099436"/>
            <a:chOff x="708944" y="2020066"/>
            <a:chExt cx="7411354" cy="4099436"/>
          </a:xfrm>
        </p:grpSpPr>
        <p:grpSp>
          <p:nvGrpSpPr>
            <p:cNvPr id="4" name="그룹 72"/>
            <p:cNvGrpSpPr/>
            <p:nvPr/>
          </p:nvGrpSpPr>
          <p:grpSpPr>
            <a:xfrm>
              <a:off x="2000232" y="2929580"/>
              <a:ext cx="1413384" cy="384986"/>
              <a:chOff x="1175773" y="4368441"/>
              <a:chExt cx="5245359" cy="1428760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2563478" y="5756148"/>
                <a:ext cx="3857654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rot="16200000" flipV="1">
                <a:off x="1175773" y="4368441"/>
                <a:ext cx="1428760" cy="1428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81"/>
            <p:cNvGrpSpPr/>
            <p:nvPr/>
          </p:nvGrpSpPr>
          <p:grpSpPr>
            <a:xfrm>
              <a:off x="3147268" y="2020066"/>
              <a:ext cx="553724" cy="1582428"/>
              <a:chOff x="3171760" y="1989448"/>
              <a:chExt cx="553724" cy="1582428"/>
            </a:xfrm>
          </p:grpSpPr>
          <p:sp>
            <p:nvSpPr>
              <p:cNvPr id="76" name="타원 75"/>
              <p:cNvSpPr/>
              <p:nvPr/>
            </p:nvSpPr>
            <p:spPr>
              <a:xfrm flipH="1">
                <a:off x="3171760" y="3018152"/>
                <a:ext cx="553724" cy="55372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isometricTopUp"/>
                <a:lightRig rig="threePt" dir="t"/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" name="그룹 76"/>
              <p:cNvGrpSpPr/>
              <p:nvPr/>
            </p:nvGrpSpPr>
            <p:grpSpPr>
              <a:xfrm>
                <a:off x="3325428" y="1989448"/>
                <a:ext cx="251158" cy="1359046"/>
                <a:chOff x="4236877" y="1333477"/>
                <a:chExt cx="847568" cy="4586320"/>
              </a:xfrm>
            </p:grpSpPr>
            <p:sp>
              <p:nvSpPr>
                <p:cNvPr id="78" name="평행 사변형 77"/>
                <p:cNvSpPr/>
                <p:nvPr/>
              </p:nvSpPr>
              <p:spPr>
                <a:xfrm rot="5400000">
                  <a:off x="2277177" y="3339215"/>
                  <a:ext cx="4540282" cy="620882"/>
                </a:xfrm>
                <a:prstGeom prst="parallelogram">
                  <a:avLst>
                    <a:gd name="adj" fmla="val 45000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평행 사변형 79"/>
                <p:cNvSpPr/>
                <p:nvPr/>
              </p:nvSpPr>
              <p:spPr>
                <a:xfrm rot="5400000" flipV="1">
                  <a:off x="2775093" y="3609807"/>
                  <a:ext cx="4392000" cy="226704"/>
                </a:xfrm>
                <a:prstGeom prst="parallelogram">
                  <a:avLst>
                    <a:gd name="adj" fmla="val 55084"/>
                  </a:avLst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shade val="67500"/>
                        <a:satMod val="115000"/>
                        <a:alpha val="49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shade val="100000"/>
                        <a:satMod val="115000"/>
                        <a:alpha val="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평행 사변형 80"/>
                <p:cNvSpPr/>
                <p:nvPr/>
              </p:nvSpPr>
              <p:spPr>
                <a:xfrm rot="1440000">
                  <a:off x="4253465" y="1333477"/>
                  <a:ext cx="818799" cy="223660"/>
                </a:xfrm>
                <a:prstGeom prst="parallelogram">
                  <a:avLst>
                    <a:gd name="adj" fmla="val 630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92"/>
            <p:cNvGrpSpPr/>
            <p:nvPr/>
          </p:nvGrpSpPr>
          <p:grpSpPr>
            <a:xfrm>
              <a:off x="1658418" y="4766544"/>
              <a:ext cx="1413384" cy="384986"/>
              <a:chOff x="1175773" y="4368441"/>
              <a:chExt cx="5245359" cy="1428760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2563478" y="5756148"/>
                <a:ext cx="3857654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 flipV="1">
                <a:off x="1175773" y="4368441"/>
                <a:ext cx="1428760" cy="1428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타원 105"/>
            <p:cNvSpPr/>
            <p:nvPr/>
          </p:nvSpPr>
          <p:spPr>
            <a:xfrm flipH="1">
              <a:off x="2857488" y="4818377"/>
              <a:ext cx="553724" cy="5537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isometricTopUp"/>
              <a:lightRig rig="threePt" dir="t"/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143"/>
            <p:cNvGrpSpPr/>
            <p:nvPr/>
          </p:nvGrpSpPr>
          <p:grpSpPr>
            <a:xfrm flipH="1">
              <a:off x="5612000" y="3527752"/>
              <a:ext cx="1413384" cy="384986"/>
              <a:chOff x="1175773" y="4368441"/>
              <a:chExt cx="5245359" cy="1428760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>
                <a:off x="2563478" y="5756148"/>
                <a:ext cx="3857654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rot="16200000" flipV="1">
                <a:off x="1175773" y="4368441"/>
                <a:ext cx="1428760" cy="1428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146"/>
            <p:cNvGrpSpPr/>
            <p:nvPr/>
          </p:nvGrpSpPr>
          <p:grpSpPr>
            <a:xfrm>
              <a:off x="5143504" y="3022872"/>
              <a:ext cx="553724" cy="1131300"/>
              <a:chOff x="5143504" y="3022872"/>
              <a:chExt cx="553724" cy="1131300"/>
            </a:xfrm>
          </p:grpSpPr>
          <p:sp>
            <p:nvSpPr>
              <p:cNvPr id="148" name="타원 147"/>
              <p:cNvSpPr/>
              <p:nvPr/>
            </p:nvSpPr>
            <p:spPr>
              <a:xfrm flipH="1">
                <a:off x="5143504" y="3600448"/>
                <a:ext cx="553724" cy="55372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isometricTopUp"/>
                <a:lightRig rig="threePt" dir="t"/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평행 사변형 148"/>
              <p:cNvSpPr/>
              <p:nvPr/>
            </p:nvSpPr>
            <p:spPr>
              <a:xfrm rot="5400000">
                <a:off x="4945395" y="3395022"/>
                <a:ext cx="887549" cy="183985"/>
              </a:xfrm>
              <a:prstGeom prst="parallelogram">
                <a:avLst>
                  <a:gd name="adj" fmla="val 4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평행 사변형 162"/>
              <p:cNvSpPr/>
              <p:nvPr/>
            </p:nvSpPr>
            <p:spPr>
              <a:xfrm rot="5400000" flipV="1">
                <a:off x="5091308" y="3473571"/>
                <a:ext cx="846879" cy="67179"/>
              </a:xfrm>
              <a:prstGeom prst="parallelogram">
                <a:avLst>
                  <a:gd name="adj" fmla="val 55084"/>
                </a:avLst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tx2">
                      <a:lumMod val="40000"/>
                      <a:lumOff val="60000"/>
                      <a:shade val="67500"/>
                      <a:satMod val="115000"/>
                      <a:alpha val="49000"/>
                    </a:schemeClr>
                  </a:gs>
                  <a:gs pos="100000">
                    <a:schemeClr val="tx2">
                      <a:lumMod val="40000"/>
                      <a:lumOff val="60000"/>
                      <a:shade val="100000"/>
                      <a:satMod val="115000"/>
                      <a:alpha val="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평행 사변형 163"/>
              <p:cNvSpPr/>
              <p:nvPr/>
            </p:nvSpPr>
            <p:spPr>
              <a:xfrm rot="1440000">
                <a:off x="5302093" y="3022872"/>
                <a:ext cx="242634" cy="66276"/>
              </a:xfrm>
              <a:prstGeom prst="parallelogram">
                <a:avLst>
                  <a:gd name="adj" fmla="val 6301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165"/>
            <p:cNvGrpSpPr/>
            <p:nvPr/>
          </p:nvGrpSpPr>
          <p:grpSpPr>
            <a:xfrm flipH="1">
              <a:off x="6230450" y="4654423"/>
              <a:ext cx="1413384" cy="384986"/>
              <a:chOff x="1175773" y="4368441"/>
              <a:chExt cx="5245359" cy="1428760"/>
            </a:xfrm>
          </p:grpSpPr>
          <p:cxnSp>
            <p:nvCxnSpPr>
              <p:cNvPr id="170" name="직선 연결선 169"/>
              <p:cNvCxnSpPr/>
              <p:nvPr/>
            </p:nvCxnSpPr>
            <p:spPr>
              <a:xfrm>
                <a:off x="2563478" y="5756148"/>
                <a:ext cx="3857654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 rot="16200000" flipV="1">
                <a:off x="1175773" y="4368441"/>
                <a:ext cx="1428760" cy="1428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자유형 184"/>
            <p:cNvSpPr/>
            <p:nvPr/>
          </p:nvSpPr>
          <p:spPr>
            <a:xfrm>
              <a:off x="3118757" y="2041071"/>
              <a:ext cx="3037114" cy="2237015"/>
            </a:xfrm>
            <a:custGeom>
              <a:avLst/>
              <a:gdLst>
                <a:gd name="connsiteX0" fmla="*/ 285750 w 3037114"/>
                <a:gd name="connsiteY0" fmla="*/ 0 h 2237015"/>
                <a:gd name="connsiteX1" fmla="*/ 2302329 w 3037114"/>
                <a:gd name="connsiteY1" fmla="*/ 1012372 h 2237015"/>
                <a:gd name="connsiteX2" fmla="*/ 3037114 w 3037114"/>
                <a:gd name="connsiteY2" fmla="*/ 1885950 h 2237015"/>
                <a:gd name="connsiteX3" fmla="*/ 0 w 3037114"/>
                <a:gd name="connsiteY3" fmla="*/ 2237015 h 2237015"/>
                <a:gd name="connsiteX4" fmla="*/ 285750 w 3037114"/>
                <a:gd name="connsiteY4" fmla="*/ 0 h 223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114" h="2237015">
                  <a:moveTo>
                    <a:pt x="285750" y="0"/>
                  </a:moveTo>
                  <a:lnTo>
                    <a:pt x="2302329" y="1012372"/>
                  </a:lnTo>
                  <a:lnTo>
                    <a:pt x="3037114" y="1885950"/>
                  </a:lnTo>
                  <a:lnTo>
                    <a:pt x="0" y="2237015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chemeClr val="accent1">
                <a:alpha val="14000"/>
              </a:schemeClr>
            </a:solidFill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85"/>
            <p:cNvGrpSpPr/>
            <p:nvPr/>
          </p:nvGrpSpPr>
          <p:grpSpPr>
            <a:xfrm>
              <a:off x="5875664" y="3887748"/>
              <a:ext cx="553724" cy="1386932"/>
              <a:chOff x="5875664" y="3887748"/>
              <a:chExt cx="553724" cy="1386932"/>
            </a:xfrm>
          </p:grpSpPr>
          <p:sp>
            <p:nvSpPr>
              <p:cNvPr id="187" name="타원 186"/>
              <p:cNvSpPr/>
              <p:nvPr/>
            </p:nvSpPr>
            <p:spPr>
              <a:xfrm flipH="1">
                <a:off x="5875664" y="4720956"/>
                <a:ext cx="553724" cy="55372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isometricTopUp"/>
                <a:lightRig rig="threePt" dir="t"/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" name="그룹 142"/>
              <p:cNvGrpSpPr/>
              <p:nvPr/>
            </p:nvGrpSpPr>
            <p:grpSpPr>
              <a:xfrm>
                <a:off x="6029336" y="3887748"/>
                <a:ext cx="251161" cy="1163549"/>
                <a:chOff x="6029336" y="3887748"/>
                <a:chExt cx="251161" cy="1163549"/>
              </a:xfrm>
            </p:grpSpPr>
            <p:sp>
              <p:nvSpPr>
                <p:cNvPr id="189" name="평행 사변형 188"/>
                <p:cNvSpPr/>
                <p:nvPr/>
              </p:nvSpPr>
              <p:spPr>
                <a:xfrm rot="5400000">
                  <a:off x="5545130" y="4383106"/>
                  <a:ext cx="1152397" cy="183985"/>
                </a:xfrm>
                <a:prstGeom prst="parallelogram">
                  <a:avLst>
                    <a:gd name="adj" fmla="val 45000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평행 사변형 189"/>
                <p:cNvSpPr/>
                <p:nvPr/>
              </p:nvSpPr>
              <p:spPr>
                <a:xfrm rot="5400000" flipV="1">
                  <a:off x="5693029" y="4463640"/>
                  <a:ext cx="1107758" cy="67179"/>
                </a:xfrm>
                <a:prstGeom prst="parallelogram">
                  <a:avLst>
                    <a:gd name="adj" fmla="val 55084"/>
                  </a:avLst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40000"/>
                        <a:lumOff val="60000"/>
                        <a:shade val="67500"/>
                        <a:satMod val="115000"/>
                        <a:alpha val="49000"/>
                      </a:schemeClr>
                    </a:gs>
                    <a:gs pos="100000">
                      <a:schemeClr val="tx2">
                        <a:lumMod val="40000"/>
                        <a:lumOff val="60000"/>
                        <a:shade val="100000"/>
                        <a:satMod val="115000"/>
                        <a:alpha val="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평행 사변형 190"/>
                <p:cNvSpPr/>
                <p:nvPr/>
              </p:nvSpPr>
              <p:spPr>
                <a:xfrm rot="1440000">
                  <a:off x="6034253" y="3887748"/>
                  <a:ext cx="242634" cy="66276"/>
                </a:xfrm>
                <a:prstGeom prst="parallelogram">
                  <a:avLst>
                    <a:gd name="adj" fmla="val 630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" name="그룹 191"/>
            <p:cNvGrpSpPr/>
            <p:nvPr/>
          </p:nvGrpSpPr>
          <p:grpSpPr>
            <a:xfrm>
              <a:off x="3011161" y="4245108"/>
              <a:ext cx="251159" cy="903612"/>
              <a:chOff x="3011161" y="4245108"/>
              <a:chExt cx="251159" cy="903612"/>
            </a:xfrm>
          </p:grpSpPr>
          <p:sp>
            <p:nvSpPr>
              <p:cNvPr id="193" name="평행 사변형 192"/>
              <p:cNvSpPr/>
              <p:nvPr/>
            </p:nvSpPr>
            <p:spPr>
              <a:xfrm rot="1440000">
                <a:off x="3019403" y="4245108"/>
                <a:ext cx="242634" cy="71520"/>
              </a:xfrm>
              <a:prstGeom prst="parallelogram">
                <a:avLst>
                  <a:gd name="adj" fmla="val 6301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평행 사변형 193"/>
              <p:cNvSpPr/>
              <p:nvPr/>
            </p:nvSpPr>
            <p:spPr>
              <a:xfrm rot="5400000" flipV="1">
                <a:off x="2802085" y="4688360"/>
                <a:ext cx="853291" cy="67179"/>
              </a:xfrm>
              <a:prstGeom prst="parallelogram">
                <a:avLst>
                  <a:gd name="adj" fmla="val 55084"/>
                </a:avLst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tx2">
                      <a:lumMod val="40000"/>
                      <a:lumOff val="60000"/>
                      <a:shade val="67500"/>
                      <a:satMod val="115000"/>
                      <a:alpha val="49000"/>
                    </a:schemeClr>
                  </a:gs>
                  <a:gs pos="100000">
                    <a:schemeClr val="tx2">
                      <a:lumMod val="40000"/>
                      <a:lumOff val="60000"/>
                      <a:shade val="100000"/>
                      <a:satMod val="115000"/>
                      <a:alpha val="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평행 사변형 194"/>
              <p:cNvSpPr/>
              <p:nvPr/>
            </p:nvSpPr>
            <p:spPr>
              <a:xfrm rot="5400000">
                <a:off x="2662104" y="4615677"/>
                <a:ext cx="882100" cy="183985"/>
              </a:xfrm>
              <a:prstGeom prst="parallelogram">
                <a:avLst>
                  <a:gd name="adj" fmla="val 4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>
              <a:off x="3640108" y="3167740"/>
              <a:ext cx="17427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/>
                <a:t>물류 및 </a:t>
              </a:r>
              <a:r>
                <a:rPr lang="en-US" altLang="ko-KR" sz="1200" b="1" dirty="0" smtClean="0"/>
                <a:t>A/S </a:t>
              </a:r>
              <a:r>
                <a:rPr lang="ko-KR" altLang="en-US" sz="1200" b="1" dirty="0" smtClean="0"/>
                <a:t>전진기지 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NETWORK</a:t>
              </a:r>
              <a:endParaRPr lang="ko-KR" altLang="en-US" sz="1200" b="1" dirty="0"/>
            </a:p>
          </p:txBody>
        </p:sp>
        <p:grpSp>
          <p:nvGrpSpPr>
            <p:cNvPr id="14" name="그룹 199"/>
            <p:cNvGrpSpPr/>
            <p:nvPr/>
          </p:nvGrpSpPr>
          <p:grpSpPr>
            <a:xfrm>
              <a:off x="766092" y="2357430"/>
              <a:ext cx="876950" cy="579079"/>
              <a:chOff x="766092" y="2357430"/>
              <a:chExt cx="876950" cy="579079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766092" y="2357430"/>
                <a:ext cx="646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 smtClean="0">
                    <a:latin typeface="Arial" pitchFamily="34" charset="0"/>
                    <a:ea typeface="+mn-ea"/>
                    <a:cs typeface="Arial" pitchFamily="34" charset="0"/>
                  </a:rPr>
                  <a:t>서울</a:t>
                </a:r>
                <a:endParaRPr lang="ko-KR" altLang="en-US" b="1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793129" y="2659510"/>
                <a:ext cx="8499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Arial" pitchFamily="34" charset="0"/>
                    <a:ea typeface="+mn-ea"/>
                    <a:cs typeface="Arial" pitchFamily="34" charset="0"/>
                  </a:rPr>
                  <a:t>5,865 site</a:t>
                </a:r>
                <a:endParaRPr lang="ko-KR" altLang="en-US" sz="1200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5" name="그룹 200"/>
            <p:cNvGrpSpPr/>
            <p:nvPr/>
          </p:nvGrpSpPr>
          <p:grpSpPr>
            <a:xfrm>
              <a:off x="708944" y="4295009"/>
              <a:ext cx="876950" cy="579079"/>
              <a:chOff x="766092" y="2357430"/>
              <a:chExt cx="876950" cy="579079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766092" y="2357430"/>
                <a:ext cx="646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 smtClean="0">
                    <a:latin typeface="Arial" pitchFamily="34" charset="0"/>
                    <a:cs typeface="Arial" pitchFamily="34" charset="0"/>
                  </a:rPr>
                  <a:t>광주</a:t>
                </a:r>
                <a:endParaRPr lang="ko-KR" altLang="en-US" b="1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793129" y="2659510"/>
                <a:ext cx="8499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Arial" pitchFamily="34" charset="0"/>
                    <a:ea typeface="+mn-ea"/>
                    <a:cs typeface="Arial" pitchFamily="34" charset="0"/>
                  </a:rPr>
                  <a:t>5,865 site</a:t>
                </a:r>
                <a:endParaRPr lang="ko-KR" altLang="en-US" sz="1200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6" name="그룹 204"/>
            <p:cNvGrpSpPr/>
            <p:nvPr/>
          </p:nvGrpSpPr>
          <p:grpSpPr>
            <a:xfrm>
              <a:off x="7243348" y="4071942"/>
              <a:ext cx="876950" cy="579079"/>
              <a:chOff x="766092" y="2357430"/>
              <a:chExt cx="876950" cy="579079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766092" y="2357430"/>
                <a:ext cx="646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 smtClean="0">
                    <a:latin typeface="Arial" pitchFamily="34" charset="0"/>
                    <a:ea typeface="+mn-ea"/>
                    <a:cs typeface="Arial" pitchFamily="34" charset="0"/>
                  </a:rPr>
                  <a:t>부산</a:t>
                </a:r>
                <a:endParaRPr lang="ko-KR" altLang="en-US" b="1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793129" y="2659510"/>
                <a:ext cx="8499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Arial" pitchFamily="34" charset="0"/>
                    <a:ea typeface="+mn-ea"/>
                    <a:cs typeface="Arial" pitchFamily="34" charset="0"/>
                  </a:rPr>
                  <a:t>5,865 site</a:t>
                </a:r>
                <a:endParaRPr lang="ko-KR" altLang="en-US" sz="1200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7" name="그룹 208"/>
            <p:cNvGrpSpPr/>
            <p:nvPr/>
          </p:nvGrpSpPr>
          <p:grpSpPr>
            <a:xfrm>
              <a:off x="7029034" y="3207111"/>
              <a:ext cx="876950" cy="579079"/>
              <a:chOff x="766092" y="2357430"/>
              <a:chExt cx="876950" cy="579079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766092" y="2357430"/>
                <a:ext cx="646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 smtClean="0">
                    <a:latin typeface="Arial" pitchFamily="34" charset="0"/>
                    <a:ea typeface="+mn-ea"/>
                    <a:cs typeface="Arial" pitchFamily="34" charset="0"/>
                  </a:rPr>
                  <a:t>대구</a:t>
                </a:r>
                <a:endParaRPr lang="ko-KR" altLang="en-US" b="1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793129" y="2659510"/>
                <a:ext cx="84991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Arial" pitchFamily="34" charset="0"/>
                    <a:ea typeface="+mn-ea"/>
                    <a:cs typeface="Arial" pitchFamily="34" charset="0"/>
                  </a:rPr>
                  <a:t>5,865 site</a:t>
                </a:r>
                <a:endParaRPr lang="ko-KR" altLang="en-US" sz="1200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13" name="직사각형 212"/>
            <p:cNvSpPr/>
            <p:nvPr/>
          </p:nvSpPr>
          <p:spPr>
            <a:xfrm>
              <a:off x="5643570" y="5857892"/>
              <a:ext cx="109517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>
                  <a:latin typeface="Arial" pitchFamily="34" charset="0"/>
                  <a:ea typeface="+mn-ea"/>
                  <a:cs typeface="Arial" pitchFamily="34" charset="0"/>
                </a:rPr>
                <a:t>(Unit : Billions)</a:t>
              </a:r>
              <a:endParaRPr lang="ko-KR" altLang="en-US" sz="105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51</cp:revision>
  <dcterms:created xsi:type="dcterms:W3CDTF">2009-04-21T07:02:37Z</dcterms:created>
  <dcterms:modified xsi:type="dcterms:W3CDTF">2009-04-21T07:46:15Z</dcterms:modified>
</cp:coreProperties>
</file>