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76" autoAdjust="0"/>
    <p:restoredTop sz="94660"/>
  </p:normalViewPr>
  <p:slideViewPr>
    <p:cSldViewPr>
      <p:cViewPr varScale="1">
        <p:scale>
          <a:sx n="110" d="100"/>
          <a:sy n="110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2857-B0BC-48E0-AB59-E96A82026256}" type="datetimeFigureOut">
              <a:rPr lang="ko-KR" altLang="en-US" smtClean="0"/>
              <a:pPr/>
              <a:t>2008-09-09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자유형 58"/>
          <p:cNvSpPr/>
          <p:nvPr/>
        </p:nvSpPr>
        <p:spPr>
          <a:xfrm>
            <a:off x="2080296" y="2357430"/>
            <a:ext cx="5039574" cy="2543240"/>
          </a:xfrm>
          <a:custGeom>
            <a:avLst/>
            <a:gdLst>
              <a:gd name="connsiteX0" fmla="*/ 0 w 3000396"/>
              <a:gd name="connsiteY0" fmla="*/ 586105 h 2643206"/>
              <a:gd name="connsiteX1" fmla="*/ 1500198 w 3000396"/>
              <a:gd name="connsiteY1" fmla="*/ 0 h 2643206"/>
              <a:gd name="connsiteX2" fmla="*/ 3000396 w 3000396"/>
              <a:gd name="connsiteY2" fmla="*/ 586105 h 2643206"/>
              <a:gd name="connsiteX3" fmla="*/ 2508721 w 3000396"/>
              <a:gd name="connsiteY3" fmla="*/ 586105 h 2643206"/>
              <a:gd name="connsiteX4" fmla="*/ 2508721 w 3000396"/>
              <a:gd name="connsiteY4" fmla="*/ 2643206 h 2643206"/>
              <a:gd name="connsiteX5" fmla="*/ 491675 w 3000396"/>
              <a:gd name="connsiteY5" fmla="*/ 2643206 h 2643206"/>
              <a:gd name="connsiteX6" fmla="*/ 491675 w 3000396"/>
              <a:gd name="connsiteY6" fmla="*/ 586105 h 2643206"/>
              <a:gd name="connsiteX7" fmla="*/ 0 w 3000396"/>
              <a:gd name="connsiteY7" fmla="*/ 586105 h 2643206"/>
              <a:gd name="connsiteX0" fmla="*/ 1008344 w 4008740"/>
              <a:gd name="connsiteY0" fmla="*/ 586105 h 2643206"/>
              <a:gd name="connsiteX1" fmla="*/ 2508542 w 4008740"/>
              <a:gd name="connsiteY1" fmla="*/ 0 h 2643206"/>
              <a:gd name="connsiteX2" fmla="*/ 4008740 w 4008740"/>
              <a:gd name="connsiteY2" fmla="*/ 586105 h 2643206"/>
              <a:gd name="connsiteX3" fmla="*/ 3517065 w 4008740"/>
              <a:gd name="connsiteY3" fmla="*/ 586105 h 2643206"/>
              <a:gd name="connsiteX4" fmla="*/ 3517065 w 4008740"/>
              <a:gd name="connsiteY4" fmla="*/ 2643206 h 2643206"/>
              <a:gd name="connsiteX5" fmla="*/ 1500019 w 4008740"/>
              <a:gd name="connsiteY5" fmla="*/ 2643206 h 2643206"/>
              <a:gd name="connsiteX6" fmla="*/ 105 w 4008740"/>
              <a:gd name="connsiteY6" fmla="*/ 2636979 h 2643206"/>
              <a:gd name="connsiteX7" fmla="*/ 1500019 w 4008740"/>
              <a:gd name="connsiteY7" fmla="*/ 586105 h 2643206"/>
              <a:gd name="connsiteX8" fmla="*/ 1008344 w 4008740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793" h="2643206">
                <a:moveTo>
                  <a:pt x="1008344" y="586105"/>
                </a:moveTo>
                <a:lnTo>
                  <a:pt x="2508542" y="0"/>
                </a:lnTo>
                <a:lnTo>
                  <a:pt x="4008740" y="586105"/>
                </a:lnTo>
                <a:lnTo>
                  <a:pt x="3517065" y="586105"/>
                </a:lnTo>
                <a:cubicBezTo>
                  <a:pt x="3949807" y="1360630"/>
                  <a:pt x="4469550" y="1957506"/>
                  <a:pt x="4945793" y="2643206"/>
                </a:cubicBezTo>
                <a:lnTo>
                  <a:pt x="1500019" y="2643206"/>
                </a:lnTo>
                <a:cubicBezTo>
                  <a:pt x="1500124" y="2641130"/>
                  <a:pt x="0" y="2639055"/>
                  <a:pt x="105" y="2636979"/>
                </a:cubicBezTo>
                <a:cubicBezTo>
                  <a:pt x="528027" y="1906133"/>
                  <a:pt x="1114370" y="1347363"/>
                  <a:pt x="1500019" y="586105"/>
                </a:cubicBezTo>
                <a:lnTo>
                  <a:pt x="1008344" y="586105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89000">
                <a:schemeClr val="tx2">
                  <a:lumMod val="60000"/>
                  <a:lumOff val="4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57166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flipV="1">
            <a:off x="672860" y="357166"/>
            <a:ext cx="1541686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984" y="343767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1.2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 안 배 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3640" y="357166"/>
            <a:ext cx="1033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90D0"/>
                </a:solidFill>
                <a:latin typeface="+mn-ea"/>
              </a:rPr>
              <a:t>I. </a:t>
            </a:r>
            <a:r>
              <a:rPr lang="ko-KR" altLang="en-US" sz="1050" b="1" dirty="0" smtClean="0">
                <a:solidFill>
                  <a:srgbClr val="0090D0"/>
                </a:solidFill>
                <a:latin typeface="+mn-ea"/>
              </a:rPr>
              <a:t>제 안 개 요  </a:t>
            </a:r>
            <a:endParaRPr lang="ko-KR" altLang="en-US" sz="1050" b="1" dirty="0">
              <a:solidFill>
                <a:srgbClr val="0090D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298" y="857232"/>
            <a:ext cx="7753377" cy="5242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오늘날 소비자들의 다양한 고객서비스 요구에 대응하여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기업과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소비자와의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최접점인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콜센터를 도입 함으로써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34EA2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중소기업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제품의 신뢰도를 제고하고 이를 통한 제품의 판로를 확대하는 것이 시급한 시점 입니다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.</a:t>
            </a:r>
            <a:endParaRPr lang="ko-KR" altLang="en-US" sz="1000" dirty="0" smtClean="0">
              <a:solidFill>
                <a:srgbClr val="034EA2"/>
              </a:solidFill>
              <a:latin typeface="+mn-ea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3687464" y="6526712"/>
            <a:ext cx="1769072" cy="307777"/>
            <a:chOff x="4214810" y="6526712"/>
            <a:chExt cx="1769072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14810" y="6526712"/>
              <a:ext cx="341526" cy="307777"/>
              <a:chOff x="4374938" y="6526712"/>
              <a:chExt cx="341526" cy="3077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374938" y="652671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14</a:t>
                </a:r>
                <a:endParaRPr lang="ko-KR" altLang="en-US" sz="1400" dirty="0">
                  <a:latin typeface="Constantia" pitchFamily="18" charset="0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cxnSp>
        <p:nvCxnSpPr>
          <p:cNvPr id="23" name="직선 연결선 22"/>
          <p:cNvCxnSpPr/>
          <p:nvPr/>
        </p:nvCxnSpPr>
        <p:spPr>
          <a:xfrm>
            <a:off x="2571736" y="4435655"/>
            <a:ext cx="1440000" cy="1588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119820" y="4435655"/>
            <a:ext cx="1440000" cy="1588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1"/>
          <p:cNvGrpSpPr/>
          <p:nvPr/>
        </p:nvGrpSpPr>
        <p:grpSpPr>
          <a:xfrm>
            <a:off x="3977877" y="3786190"/>
            <a:ext cx="1266784" cy="2525693"/>
            <a:chOff x="2037165" y="2975009"/>
            <a:chExt cx="1266784" cy="2525693"/>
          </a:xfrm>
        </p:grpSpPr>
        <p:sp>
          <p:nvSpPr>
            <p:cNvPr id="44" name="자유형 43"/>
            <p:cNvSpPr/>
            <p:nvPr/>
          </p:nvSpPr>
          <p:spPr>
            <a:xfrm>
              <a:off x="2751546" y="2975009"/>
              <a:ext cx="552403" cy="2311379"/>
            </a:xfrm>
            <a:custGeom>
              <a:avLst/>
              <a:gdLst>
                <a:gd name="connsiteX0" fmla="*/ 0 w 1266751"/>
                <a:gd name="connsiteY0" fmla="*/ 0 h 2071702"/>
                <a:gd name="connsiteX1" fmla="*/ 1266751 w 1266751"/>
                <a:gd name="connsiteY1" fmla="*/ 0 h 2071702"/>
                <a:gd name="connsiteX2" fmla="*/ 1266751 w 1266751"/>
                <a:gd name="connsiteY2" fmla="*/ 2071702 h 2071702"/>
                <a:gd name="connsiteX3" fmla="*/ 0 w 1266751"/>
                <a:gd name="connsiteY3" fmla="*/ 2071702 h 2071702"/>
                <a:gd name="connsiteX4" fmla="*/ 0 w 1266751"/>
                <a:gd name="connsiteY4" fmla="*/ 0 h 2071702"/>
                <a:gd name="connsiteX0" fmla="*/ 0 w 1266751"/>
                <a:gd name="connsiteY0" fmla="*/ 0 h 2071702"/>
                <a:gd name="connsiteX1" fmla="*/ 723288 w 1266751"/>
                <a:gd name="connsiteY1" fmla="*/ 540 h 2071702"/>
                <a:gd name="connsiteX2" fmla="*/ 1266751 w 1266751"/>
                <a:gd name="connsiteY2" fmla="*/ 0 h 2071702"/>
                <a:gd name="connsiteX3" fmla="*/ 1266751 w 1266751"/>
                <a:gd name="connsiteY3" fmla="*/ 2071702 h 2071702"/>
                <a:gd name="connsiteX4" fmla="*/ 0 w 1266751"/>
                <a:gd name="connsiteY4" fmla="*/ 2071702 h 2071702"/>
                <a:gd name="connsiteX5" fmla="*/ 0 w 1266751"/>
                <a:gd name="connsiteY5" fmla="*/ 0 h 2071702"/>
                <a:gd name="connsiteX0" fmla="*/ 0 w 1266751"/>
                <a:gd name="connsiteY0" fmla="*/ 213798 h 2285500"/>
                <a:gd name="connsiteX1" fmla="*/ 723288 w 1266751"/>
                <a:gd name="connsiteY1" fmla="*/ 0 h 2285500"/>
                <a:gd name="connsiteX2" fmla="*/ 1266751 w 1266751"/>
                <a:gd name="connsiteY2" fmla="*/ 213798 h 2285500"/>
                <a:gd name="connsiteX3" fmla="*/ 1266751 w 1266751"/>
                <a:gd name="connsiteY3" fmla="*/ 2285500 h 2285500"/>
                <a:gd name="connsiteX4" fmla="*/ 0 w 1266751"/>
                <a:gd name="connsiteY4" fmla="*/ 2285500 h 2285500"/>
                <a:gd name="connsiteX5" fmla="*/ 0 w 1266751"/>
                <a:gd name="connsiteY5" fmla="*/ 213798 h 2285500"/>
                <a:gd name="connsiteX0" fmla="*/ 0 w 1266751"/>
                <a:gd name="connsiteY0" fmla="*/ 213798 h 2285500"/>
                <a:gd name="connsiteX1" fmla="*/ 723288 w 1266751"/>
                <a:gd name="connsiteY1" fmla="*/ 0 h 2285500"/>
                <a:gd name="connsiteX2" fmla="*/ 1266751 w 1266751"/>
                <a:gd name="connsiteY2" fmla="*/ 213798 h 2285500"/>
                <a:gd name="connsiteX3" fmla="*/ 1266751 w 1266751"/>
                <a:gd name="connsiteY3" fmla="*/ 2285500 h 2285500"/>
                <a:gd name="connsiteX4" fmla="*/ 0 w 1266751"/>
                <a:gd name="connsiteY4" fmla="*/ 2285500 h 2285500"/>
                <a:gd name="connsiteX5" fmla="*/ 0 w 1266751"/>
                <a:gd name="connsiteY5" fmla="*/ 213798 h 2285500"/>
                <a:gd name="connsiteX0" fmla="*/ 0 w 1266751"/>
                <a:gd name="connsiteY0" fmla="*/ 239677 h 2311379"/>
                <a:gd name="connsiteX1" fmla="*/ 723288 w 1266751"/>
                <a:gd name="connsiteY1" fmla="*/ 0 h 2311379"/>
                <a:gd name="connsiteX2" fmla="*/ 1266751 w 1266751"/>
                <a:gd name="connsiteY2" fmla="*/ 239677 h 2311379"/>
                <a:gd name="connsiteX3" fmla="*/ 1266751 w 1266751"/>
                <a:gd name="connsiteY3" fmla="*/ 2311379 h 2311379"/>
                <a:gd name="connsiteX4" fmla="*/ 0 w 1266751"/>
                <a:gd name="connsiteY4" fmla="*/ 2311379 h 2311379"/>
                <a:gd name="connsiteX5" fmla="*/ 0 w 1266751"/>
                <a:gd name="connsiteY5" fmla="*/ 239677 h 2311379"/>
                <a:gd name="connsiteX0" fmla="*/ 0 w 1266751"/>
                <a:gd name="connsiteY0" fmla="*/ 239677 h 2311379"/>
                <a:gd name="connsiteX1" fmla="*/ 723288 w 1266751"/>
                <a:gd name="connsiteY1" fmla="*/ 0 h 2311379"/>
                <a:gd name="connsiteX2" fmla="*/ 1266751 w 1266751"/>
                <a:gd name="connsiteY2" fmla="*/ 403579 h 2311379"/>
                <a:gd name="connsiteX3" fmla="*/ 1266751 w 1266751"/>
                <a:gd name="connsiteY3" fmla="*/ 2311379 h 2311379"/>
                <a:gd name="connsiteX4" fmla="*/ 0 w 1266751"/>
                <a:gd name="connsiteY4" fmla="*/ 2311379 h 2311379"/>
                <a:gd name="connsiteX5" fmla="*/ 0 w 1266751"/>
                <a:gd name="connsiteY5" fmla="*/ 239677 h 2311379"/>
                <a:gd name="connsiteX0" fmla="*/ 0 w 1266751"/>
                <a:gd name="connsiteY0" fmla="*/ 2311379 h 2311379"/>
                <a:gd name="connsiteX1" fmla="*/ 723288 w 1266751"/>
                <a:gd name="connsiteY1" fmla="*/ 0 h 2311379"/>
                <a:gd name="connsiteX2" fmla="*/ 1266751 w 1266751"/>
                <a:gd name="connsiteY2" fmla="*/ 403579 h 2311379"/>
                <a:gd name="connsiteX3" fmla="*/ 1266751 w 1266751"/>
                <a:gd name="connsiteY3" fmla="*/ 2311379 h 2311379"/>
                <a:gd name="connsiteX4" fmla="*/ 0 w 1266751"/>
                <a:gd name="connsiteY4" fmla="*/ 2311379 h 2311379"/>
                <a:gd name="connsiteX0" fmla="*/ 0 w 552403"/>
                <a:gd name="connsiteY0" fmla="*/ 2311379 h 2311379"/>
                <a:gd name="connsiteX1" fmla="*/ 8940 w 552403"/>
                <a:gd name="connsiteY1" fmla="*/ 0 h 2311379"/>
                <a:gd name="connsiteX2" fmla="*/ 552403 w 552403"/>
                <a:gd name="connsiteY2" fmla="*/ 403579 h 2311379"/>
                <a:gd name="connsiteX3" fmla="*/ 552403 w 552403"/>
                <a:gd name="connsiteY3" fmla="*/ 2311379 h 2311379"/>
                <a:gd name="connsiteX4" fmla="*/ 0 w 552403"/>
                <a:gd name="connsiteY4" fmla="*/ 2311379 h 231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03" h="2311379">
                  <a:moveTo>
                    <a:pt x="0" y="2311379"/>
                  </a:moveTo>
                  <a:lnTo>
                    <a:pt x="8940" y="0"/>
                  </a:lnTo>
                  <a:lnTo>
                    <a:pt x="552403" y="403579"/>
                  </a:lnTo>
                  <a:lnTo>
                    <a:pt x="552403" y="2311379"/>
                  </a:lnTo>
                  <a:lnTo>
                    <a:pt x="0" y="23113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  <a:alpha val="29000"/>
                  </a:schemeClr>
                </a:gs>
                <a:gs pos="51000">
                  <a:schemeClr val="bg1">
                    <a:lumMod val="85000"/>
                    <a:alpha val="6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17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037165" y="3189323"/>
              <a:ext cx="1266751" cy="2311379"/>
            </a:xfrm>
            <a:custGeom>
              <a:avLst/>
              <a:gdLst>
                <a:gd name="connsiteX0" fmla="*/ 0 w 1266751"/>
                <a:gd name="connsiteY0" fmla="*/ 0 h 2071702"/>
                <a:gd name="connsiteX1" fmla="*/ 1266751 w 1266751"/>
                <a:gd name="connsiteY1" fmla="*/ 0 h 2071702"/>
                <a:gd name="connsiteX2" fmla="*/ 1266751 w 1266751"/>
                <a:gd name="connsiteY2" fmla="*/ 2071702 h 2071702"/>
                <a:gd name="connsiteX3" fmla="*/ 0 w 1266751"/>
                <a:gd name="connsiteY3" fmla="*/ 2071702 h 2071702"/>
                <a:gd name="connsiteX4" fmla="*/ 0 w 1266751"/>
                <a:gd name="connsiteY4" fmla="*/ 0 h 2071702"/>
                <a:gd name="connsiteX0" fmla="*/ 0 w 1266751"/>
                <a:gd name="connsiteY0" fmla="*/ 0 h 2071702"/>
                <a:gd name="connsiteX1" fmla="*/ 723288 w 1266751"/>
                <a:gd name="connsiteY1" fmla="*/ 540 h 2071702"/>
                <a:gd name="connsiteX2" fmla="*/ 1266751 w 1266751"/>
                <a:gd name="connsiteY2" fmla="*/ 0 h 2071702"/>
                <a:gd name="connsiteX3" fmla="*/ 1266751 w 1266751"/>
                <a:gd name="connsiteY3" fmla="*/ 2071702 h 2071702"/>
                <a:gd name="connsiteX4" fmla="*/ 0 w 1266751"/>
                <a:gd name="connsiteY4" fmla="*/ 2071702 h 2071702"/>
                <a:gd name="connsiteX5" fmla="*/ 0 w 1266751"/>
                <a:gd name="connsiteY5" fmla="*/ 0 h 2071702"/>
                <a:gd name="connsiteX0" fmla="*/ 0 w 1266751"/>
                <a:gd name="connsiteY0" fmla="*/ 213798 h 2285500"/>
                <a:gd name="connsiteX1" fmla="*/ 723288 w 1266751"/>
                <a:gd name="connsiteY1" fmla="*/ 0 h 2285500"/>
                <a:gd name="connsiteX2" fmla="*/ 1266751 w 1266751"/>
                <a:gd name="connsiteY2" fmla="*/ 213798 h 2285500"/>
                <a:gd name="connsiteX3" fmla="*/ 1266751 w 1266751"/>
                <a:gd name="connsiteY3" fmla="*/ 2285500 h 2285500"/>
                <a:gd name="connsiteX4" fmla="*/ 0 w 1266751"/>
                <a:gd name="connsiteY4" fmla="*/ 2285500 h 2285500"/>
                <a:gd name="connsiteX5" fmla="*/ 0 w 1266751"/>
                <a:gd name="connsiteY5" fmla="*/ 213798 h 2285500"/>
                <a:gd name="connsiteX0" fmla="*/ 0 w 1266751"/>
                <a:gd name="connsiteY0" fmla="*/ 213798 h 2285500"/>
                <a:gd name="connsiteX1" fmla="*/ 723288 w 1266751"/>
                <a:gd name="connsiteY1" fmla="*/ 0 h 2285500"/>
                <a:gd name="connsiteX2" fmla="*/ 1266751 w 1266751"/>
                <a:gd name="connsiteY2" fmla="*/ 213798 h 2285500"/>
                <a:gd name="connsiteX3" fmla="*/ 1266751 w 1266751"/>
                <a:gd name="connsiteY3" fmla="*/ 2285500 h 2285500"/>
                <a:gd name="connsiteX4" fmla="*/ 0 w 1266751"/>
                <a:gd name="connsiteY4" fmla="*/ 2285500 h 2285500"/>
                <a:gd name="connsiteX5" fmla="*/ 0 w 1266751"/>
                <a:gd name="connsiteY5" fmla="*/ 213798 h 2285500"/>
                <a:gd name="connsiteX0" fmla="*/ 0 w 1266751"/>
                <a:gd name="connsiteY0" fmla="*/ 239677 h 2311379"/>
                <a:gd name="connsiteX1" fmla="*/ 723288 w 1266751"/>
                <a:gd name="connsiteY1" fmla="*/ 0 h 2311379"/>
                <a:gd name="connsiteX2" fmla="*/ 1266751 w 1266751"/>
                <a:gd name="connsiteY2" fmla="*/ 239677 h 2311379"/>
                <a:gd name="connsiteX3" fmla="*/ 1266751 w 1266751"/>
                <a:gd name="connsiteY3" fmla="*/ 2311379 h 2311379"/>
                <a:gd name="connsiteX4" fmla="*/ 0 w 1266751"/>
                <a:gd name="connsiteY4" fmla="*/ 2311379 h 2311379"/>
                <a:gd name="connsiteX5" fmla="*/ 0 w 1266751"/>
                <a:gd name="connsiteY5" fmla="*/ 239677 h 2311379"/>
                <a:gd name="connsiteX0" fmla="*/ 0 w 1266751"/>
                <a:gd name="connsiteY0" fmla="*/ 239677 h 2311379"/>
                <a:gd name="connsiteX1" fmla="*/ 723288 w 1266751"/>
                <a:gd name="connsiteY1" fmla="*/ 0 h 2311379"/>
                <a:gd name="connsiteX2" fmla="*/ 1266751 w 1266751"/>
                <a:gd name="connsiteY2" fmla="*/ 403579 h 2311379"/>
                <a:gd name="connsiteX3" fmla="*/ 1266751 w 1266751"/>
                <a:gd name="connsiteY3" fmla="*/ 2311379 h 2311379"/>
                <a:gd name="connsiteX4" fmla="*/ 0 w 1266751"/>
                <a:gd name="connsiteY4" fmla="*/ 2311379 h 2311379"/>
                <a:gd name="connsiteX5" fmla="*/ 0 w 1266751"/>
                <a:gd name="connsiteY5" fmla="*/ 239677 h 231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6751" h="2311379">
                  <a:moveTo>
                    <a:pt x="0" y="239677"/>
                  </a:moveTo>
                  <a:lnTo>
                    <a:pt x="723288" y="0"/>
                  </a:lnTo>
                  <a:lnTo>
                    <a:pt x="1266751" y="403579"/>
                  </a:lnTo>
                  <a:lnTo>
                    <a:pt x="1266751" y="2311379"/>
                  </a:lnTo>
                  <a:lnTo>
                    <a:pt x="0" y="2311379"/>
                  </a:lnTo>
                  <a:lnTo>
                    <a:pt x="0" y="2396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  <a:alpha val="0"/>
                  </a:schemeClr>
                </a:gs>
                <a:gs pos="51000">
                  <a:schemeClr val="bg1">
                    <a:lumMod val="85000"/>
                    <a:alpha val="6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51982" y="3926122"/>
            <a:ext cx="896400" cy="896400"/>
          </a:xfrm>
          <a:prstGeom prst="rect">
            <a:avLst/>
          </a:prstGeom>
          <a:solidFill>
            <a:srgbClr val="AFD255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0956" y="3928678"/>
            <a:ext cx="1162499" cy="276999"/>
          </a:xfrm>
          <a:prstGeom prst="rect">
            <a:avLst/>
          </a:prstGeom>
          <a:noFill/>
          <a:ln w="19050">
            <a:noFill/>
          </a:ln>
          <a:scene3d>
            <a:camera prst="isometricRightUp">
              <a:rot lat="2100000" lon="19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서비스 신뢰성</a:t>
            </a:r>
            <a:endParaRPr lang="ko-KR" altLang="en-US" sz="12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1285852" y="3786190"/>
            <a:ext cx="1362104" cy="2525693"/>
            <a:chOff x="1785918" y="3975141"/>
            <a:chExt cx="1362104" cy="2525693"/>
          </a:xfrm>
        </p:grpSpPr>
        <p:grpSp>
          <p:nvGrpSpPr>
            <p:cNvPr id="27" name="그룹 20"/>
            <p:cNvGrpSpPr/>
            <p:nvPr/>
          </p:nvGrpSpPr>
          <p:grpSpPr>
            <a:xfrm>
              <a:off x="1881238" y="3975141"/>
              <a:ext cx="1266784" cy="2525693"/>
              <a:chOff x="2037165" y="2975009"/>
              <a:chExt cx="1266784" cy="2525693"/>
            </a:xfrm>
          </p:grpSpPr>
          <p:sp>
            <p:nvSpPr>
              <p:cNvPr id="40" name="자유형 39"/>
              <p:cNvSpPr/>
              <p:nvPr/>
            </p:nvSpPr>
            <p:spPr>
              <a:xfrm>
                <a:off x="2751546" y="2975009"/>
                <a:ext cx="552403" cy="2311379"/>
              </a:xfrm>
              <a:custGeom>
                <a:avLst/>
                <a:gdLst>
                  <a:gd name="connsiteX0" fmla="*/ 0 w 1266751"/>
                  <a:gd name="connsiteY0" fmla="*/ 0 h 2071702"/>
                  <a:gd name="connsiteX1" fmla="*/ 1266751 w 1266751"/>
                  <a:gd name="connsiteY1" fmla="*/ 0 h 2071702"/>
                  <a:gd name="connsiteX2" fmla="*/ 1266751 w 1266751"/>
                  <a:gd name="connsiteY2" fmla="*/ 2071702 h 2071702"/>
                  <a:gd name="connsiteX3" fmla="*/ 0 w 1266751"/>
                  <a:gd name="connsiteY3" fmla="*/ 2071702 h 2071702"/>
                  <a:gd name="connsiteX4" fmla="*/ 0 w 1266751"/>
                  <a:gd name="connsiteY4" fmla="*/ 0 h 2071702"/>
                  <a:gd name="connsiteX0" fmla="*/ 0 w 1266751"/>
                  <a:gd name="connsiteY0" fmla="*/ 0 h 2071702"/>
                  <a:gd name="connsiteX1" fmla="*/ 723288 w 1266751"/>
                  <a:gd name="connsiteY1" fmla="*/ 540 h 2071702"/>
                  <a:gd name="connsiteX2" fmla="*/ 1266751 w 1266751"/>
                  <a:gd name="connsiteY2" fmla="*/ 0 h 2071702"/>
                  <a:gd name="connsiteX3" fmla="*/ 1266751 w 1266751"/>
                  <a:gd name="connsiteY3" fmla="*/ 2071702 h 2071702"/>
                  <a:gd name="connsiteX4" fmla="*/ 0 w 1266751"/>
                  <a:gd name="connsiteY4" fmla="*/ 2071702 h 2071702"/>
                  <a:gd name="connsiteX5" fmla="*/ 0 w 1266751"/>
                  <a:gd name="connsiteY5" fmla="*/ 0 h 2071702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239677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403579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  <a:gd name="connsiteX0" fmla="*/ 0 w 1266751"/>
                  <a:gd name="connsiteY0" fmla="*/ 2311379 h 2311379"/>
                  <a:gd name="connsiteX1" fmla="*/ 723288 w 1266751"/>
                  <a:gd name="connsiteY1" fmla="*/ 0 h 2311379"/>
                  <a:gd name="connsiteX2" fmla="*/ 1266751 w 1266751"/>
                  <a:gd name="connsiteY2" fmla="*/ 403579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0" fmla="*/ 0 w 552403"/>
                  <a:gd name="connsiteY0" fmla="*/ 2311379 h 2311379"/>
                  <a:gd name="connsiteX1" fmla="*/ 8940 w 552403"/>
                  <a:gd name="connsiteY1" fmla="*/ 0 h 2311379"/>
                  <a:gd name="connsiteX2" fmla="*/ 552403 w 552403"/>
                  <a:gd name="connsiteY2" fmla="*/ 403579 h 2311379"/>
                  <a:gd name="connsiteX3" fmla="*/ 552403 w 552403"/>
                  <a:gd name="connsiteY3" fmla="*/ 2311379 h 2311379"/>
                  <a:gd name="connsiteX4" fmla="*/ 0 w 552403"/>
                  <a:gd name="connsiteY4" fmla="*/ 2311379 h 2311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03" h="2311379">
                    <a:moveTo>
                      <a:pt x="0" y="2311379"/>
                    </a:moveTo>
                    <a:lnTo>
                      <a:pt x="8940" y="0"/>
                    </a:lnTo>
                    <a:lnTo>
                      <a:pt x="552403" y="403579"/>
                    </a:lnTo>
                    <a:lnTo>
                      <a:pt x="552403" y="2311379"/>
                    </a:lnTo>
                    <a:lnTo>
                      <a:pt x="0" y="231137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  <a:alpha val="29000"/>
                    </a:schemeClr>
                  </a:gs>
                  <a:gs pos="51000">
                    <a:schemeClr val="bg1">
                      <a:lumMod val="85000"/>
                      <a:alpha val="6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17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037165" y="3189323"/>
                <a:ext cx="1266751" cy="2311379"/>
              </a:xfrm>
              <a:custGeom>
                <a:avLst/>
                <a:gdLst>
                  <a:gd name="connsiteX0" fmla="*/ 0 w 1266751"/>
                  <a:gd name="connsiteY0" fmla="*/ 0 h 2071702"/>
                  <a:gd name="connsiteX1" fmla="*/ 1266751 w 1266751"/>
                  <a:gd name="connsiteY1" fmla="*/ 0 h 2071702"/>
                  <a:gd name="connsiteX2" fmla="*/ 1266751 w 1266751"/>
                  <a:gd name="connsiteY2" fmla="*/ 2071702 h 2071702"/>
                  <a:gd name="connsiteX3" fmla="*/ 0 w 1266751"/>
                  <a:gd name="connsiteY3" fmla="*/ 2071702 h 2071702"/>
                  <a:gd name="connsiteX4" fmla="*/ 0 w 1266751"/>
                  <a:gd name="connsiteY4" fmla="*/ 0 h 2071702"/>
                  <a:gd name="connsiteX0" fmla="*/ 0 w 1266751"/>
                  <a:gd name="connsiteY0" fmla="*/ 0 h 2071702"/>
                  <a:gd name="connsiteX1" fmla="*/ 723288 w 1266751"/>
                  <a:gd name="connsiteY1" fmla="*/ 540 h 2071702"/>
                  <a:gd name="connsiteX2" fmla="*/ 1266751 w 1266751"/>
                  <a:gd name="connsiteY2" fmla="*/ 0 h 2071702"/>
                  <a:gd name="connsiteX3" fmla="*/ 1266751 w 1266751"/>
                  <a:gd name="connsiteY3" fmla="*/ 2071702 h 2071702"/>
                  <a:gd name="connsiteX4" fmla="*/ 0 w 1266751"/>
                  <a:gd name="connsiteY4" fmla="*/ 2071702 h 2071702"/>
                  <a:gd name="connsiteX5" fmla="*/ 0 w 1266751"/>
                  <a:gd name="connsiteY5" fmla="*/ 0 h 2071702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239677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403579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6751" h="2311379">
                    <a:moveTo>
                      <a:pt x="0" y="239677"/>
                    </a:moveTo>
                    <a:lnTo>
                      <a:pt x="723288" y="0"/>
                    </a:lnTo>
                    <a:lnTo>
                      <a:pt x="1266751" y="403579"/>
                    </a:lnTo>
                    <a:lnTo>
                      <a:pt x="1266751" y="2311379"/>
                    </a:lnTo>
                    <a:lnTo>
                      <a:pt x="0" y="2311379"/>
                    </a:lnTo>
                    <a:lnTo>
                      <a:pt x="0" y="23967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  <a:alpha val="0"/>
                    </a:schemeClr>
                  </a:gs>
                  <a:gs pos="51000">
                    <a:schemeClr val="bg1">
                      <a:lumMod val="85000"/>
                      <a:alpha val="6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5"/>
            <p:cNvSpPr/>
            <p:nvPr/>
          </p:nvSpPr>
          <p:spPr>
            <a:xfrm>
              <a:off x="2067245" y="4115073"/>
              <a:ext cx="896400" cy="896400"/>
            </a:xfrm>
            <a:prstGeom prst="rect">
              <a:avLst/>
            </a:prstGeom>
            <a:solidFill>
              <a:srgbClr val="D9D13F"/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85918" y="4108580"/>
              <a:ext cx="954107" cy="276999"/>
            </a:xfrm>
            <a:prstGeom prst="rect">
              <a:avLst/>
            </a:prstGeom>
            <a:noFill/>
            <a:ln w="19050">
              <a:noFill/>
            </a:ln>
            <a:scene3d>
              <a:camera prst="isometricRightUp">
                <a:rot lat="2100000" lon="19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접근용이성</a:t>
              </a:r>
              <a:endParaRPr lang="ko-KR" altLang="en-US" sz="12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7528" y="5046196"/>
              <a:ext cx="1174907" cy="7848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contents 01</a:t>
              </a:r>
              <a:endParaRPr lang="en-US" altLang="ko-KR" sz="1000" dirty="0" smtClean="0"/>
            </a:p>
            <a:p>
              <a:pPr algn="di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contents </a:t>
              </a:r>
              <a:r>
                <a:rPr lang="en-US" altLang="ko-KR" sz="1000" dirty="0" smtClean="0"/>
                <a:t>02</a:t>
              </a:r>
            </a:p>
            <a:p>
              <a:pPr algn="di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/>
                <a:t> </a:t>
              </a:r>
              <a:r>
                <a:rPr lang="en-US" altLang="ko-KR" sz="1000" dirty="0" smtClean="0"/>
                <a:t>contents 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036107" y="5871113"/>
            <a:ext cx="311816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소비자들의 다양한 요구사항</a:t>
            </a:r>
            <a:endParaRPr lang="ko-KR" altLang="en-US" dirty="0"/>
          </a:p>
        </p:txBody>
      </p:sp>
      <p:sp>
        <p:nvSpPr>
          <p:cNvPr id="47" name="갈매기형 수장 46"/>
          <p:cNvSpPr/>
          <p:nvPr/>
        </p:nvSpPr>
        <p:spPr>
          <a:xfrm rot="16200000">
            <a:off x="4464709" y="5536208"/>
            <a:ext cx="270318" cy="392909"/>
          </a:xfrm>
          <a:prstGeom prst="chevron">
            <a:avLst>
              <a:gd name="adj" fmla="val 72339"/>
            </a:avLst>
          </a:prstGeom>
          <a:solidFill>
            <a:schemeClr val="tx1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0496" y="4861857"/>
            <a:ext cx="1174907" cy="7848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contents 01</a:t>
            </a:r>
            <a:endParaRPr lang="en-US" altLang="ko-KR" sz="1000" dirty="0" smtClean="0"/>
          </a:p>
          <a:p>
            <a:pPr algn="di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contents </a:t>
            </a:r>
            <a:r>
              <a:rPr lang="en-US" altLang="ko-KR" sz="1000" dirty="0" smtClean="0"/>
              <a:t>02</a:t>
            </a:r>
          </a:p>
          <a:p>
            <a:pPr algn="di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contents </a:t>
            </a:r>
            <a:r>
              <a:rPr lang="en-US" altLang="ko-KR" sz="1000" dirty="0" smtClean="0"/>
              <a:t>03</a:t>
            </a:r>
            <a:endParaRPr lang="ko-KR" altLang="en-US" sz="10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6452790" y="3786190"/>
            <a:ext cx="1405358" cy="2525693"/>
            <a:chOff x="5857884" y="3975141"/>
            <a:chExt cx="1405358" cy="2525693"/>
          </a:xfrm>
        </p:grpSpPr>
        <p:grpSp>
          <p:nvGrpSpPr>
            <p:cNvPr id="26" name="그룹 24"/>
            <p:cNvGrpSpPr/>
            <p:nvPr/>
          </p:nvGrpSpPr>
          <p:grpSpPr>
            <a:xfrm>
              <a:off x="5996458" y="3975141"/>
              <a:ext cx="1266784" cy="2525693"/>
              <a:chOff x="2037165" y="2975009"/>
              <a:chExt cx="1266784" cy="2525693"/>
            </a:xfrm>
          </p:grpSpPr>
          <p:sp>
            <p:nvSpPr>
              <p:cNvPr id="42" name="자유형 41"/>
              <p:cNvSpPr/>
              <p:nvPr/>
            </p:nvSpPr>
            <p:spPr>
              <a:xfrm>
                <a:off x="2751546" y="2975009"/>
                <a:ext cx="552403" cy="2311379"/>
              </a:xfrm>
              <a:custGeom>
                <a:avLst/>
                <a:gdLst>
                  <a:gd name="connsiteX0" fmla="*/ 0 w 1266751"/>
                  <a:gd name="connsiteY0" fmla="*/ 0 h 2071702"/>
                  <a:gd name="connsiteX1" fmla="*/ 1266751 w 1266751"/>
                  <a:gd name="connsiteY1" fmla="*/ 0 h 2071702"/>
                  <a:gd name="connsiteX2" fmla="*/ 1266751 w 1266751"/>
                  <a:gd name="connsiteY2" fmla="*/ 2071702 h 2071702"/>
                  <a:gd name="connsiteX3" fmla="*/ 0 w 1266751"/>
                  <a:gd name="connsiteY3" fmla="*/ 2071702 h 2071702"/>
                  <a:gd name="connsiteX4" fmla="*/ 0 w 1266751"/>
                  <a:gd name="connsiteY4" fmla="*/ 0 h 2071702"/>
                  <a:gd name="connsiteX0" fmla="*/ 0 w 1266751"/>
                  <a:gd name="connsiteY0" fmla="*/ 0 h 2071702"/>
                  <a:gd name="connsiteX1" fmla="*/ 723288 w 1266751"/>
                  <a:gd name="connsiteY1" fmla="*/ 540 h 2071702"/>
                  <a:gd name="connsiteX2" fmla="*/ 1266751 w 1266751"/>
                  <a:gd name="connsiteY2" fmla="*/ 0 h 2071702"/>
                  <a:gd name="connsiteX3" fmla="*/ 1266751 w 1266751"/>
                  <a:gd name="connsiteY3" fmla="*/ 2071702 h 2071702"/>
                  <a:gd name="connsiteX4" fmla="*/ 0 w 1266751"/>
                  <a:gd name="connsiteY4" fmla="*/ 2071702 h 2071702"/>
                  <a:gd name="connsiteX5" fmla="*/ 0 w 1266751"/>
                  <a:gd name="connsiteY5" fmla="*/ 0 h 2071702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239677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403579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  <a:gd name="connsiteX0" fmla="*/ 0 w 1266751"/>
                  <a:gd name="connsiteY0" fmla="*/ 2311379 h 2311379"/>
                  <a:gd name="connsiteX1" fmla="*/ 723288 w 1266751"/>
                  <a:gd name="connsiteY1" fmla="*/ 0 h 2311379"/>
                  <a:gd name="connsiteX2" fmla="*/ 1266751 w 1266751"/>
                  <a:gd name="connsiteY2" fmla="*/ 403579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0" fmla="*/ 0 w 552403"/>
                  <a:gd name="connsiteY0" fmla="*/ 2311379 h 2311379"/>
                  <a:gd name="connsiteX1" fmla="*/ 8940 w 552403"/>
                  <a:gd name="connsiteY1" fmla="*/ 0 h 2311379"/>
                  <a:gd name="connsiteX2" fmla="*/ 552403 w 552403"/>
                  <a:gd name="connsiteY2" fmla="*/ 403579 h 2311379"/>
                  <a:gd name="connsiteX3" fmla="*/ 552403 w 552403"/>
                  <a:gd name="connsiteY3" fmla="*/ 2311379 h 2311379"/>
                  <a:gd name="connsiteX4" fmla="*/ 0 w 552403"/>
                  <a:gd name="connsiteY4" fmla="*/ 2311379 h 2311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03" h="2311379">
                    <a:moveTo>
                      <a:pt x="0" y="2311379"/>
                    </a:moveTo>
                    <a:lnTo>
                      <a:pt x="8940" y="0"/>
                    </a:lnTo>
                    <a:lnTo>
                      <a:pt x="552403" y="403579"/>
                    </a:lnTo>
                    <a:lnTo>
                      <a:pt x="552403" y="2311379"/>
                    </a:lnTo>
                    <a:lnTo>
                      <a:pt x="0" y="231137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  <a:alpha val="29000"/>
                    </a:schemeClr>
                  </a:gs>
                  <a:gs pos="51000">
                    <a:schemeClr val="bg1">
                      <a:lumMod val="85000"/>
                      <a:alpha val="6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17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2037165" y="3189323"/>
                <a:ext cx="1266751" cy="2311379"/>
              </a:xfrm>
              <a:custGeom>
                <a:avLst/>
                <a:gdLst>
                  <a:gd name="connsiteX0" fmla="*/ 0 w 1266751"/>
                  <a:gd name="connsiteY0" fmla="*/ 0 h 2071702"/>
                  <a:gd name="connsiteX1" fmla="*/ 1266751 w 1266751"/>
                  <a:gd name="connsiteY1" fmla="*/ 0 h 2071702"/>
                  <a:gd name="connsiteX2" fmla="*/ 1266751 w 1266751"/>
                  <a:gd name="connsiteY2" fmla="*/ 2071702 h 2071702"/>
                  <a:gd name="connsiteX3" fmla="*/ 0 w 1266751"/>
                  <a:gd name="connsiteY3" fmla="*/ 2071702 h 2071702"/>
                  <a:gd name="connsiteX4" fmla="*/ 0 w 1266751"/>
                  <a:gd name="connsiteY4" fmla="*/ 0 h 2071702"/>
                  <a:gd name="connsiteX0" fmla="*/ 0 w 1266751"/>
                  <a:gd name="connsiteY0" fmla="*/ 0 h 2071702"/>
                  <a:gd name="connsiteX1" fmla="*/ 723288 w 1266751"/>
                  <a:gd name="connsiteY1" fmla="*/ 540 h 2071702"/>
                  <a:gd name="connsiteX2" fmla="*/ 1266751 w 1266751"/>
                  <a:gd name="connsiteY2" fmla="*/ 0 h 2071702"/>
                  <a:gd name="connsiteX3" fmla="*/ 1266751 w 1266751"/>
                  <a:gd name="connsiteY3" fmla="*/ 2071702 h 2071702"/>
                  <a:gd name="connsiteX4" fmla="*/ 0 w 1266751"/>
                  <a:gd name="connsiteY4" fmla="*/ 2071702 h 2071702"/>
                  <a:gd name="connsiteX5" fmla="*/ 0 w 1266751"/>
                  <a:gd name="connsiteY5" fmla="*/ 0 h 2071702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13798 h 2285500"/>
                  <a:gd name="connsiteX1" fmla="*/ 723288 w 1266751"/>
                  <a:gd name="connsiteY1" fmla="*/ 0 h 2285500"/>
                  <a:gd name="connsiteX2" fmla="*/ 1266751 w 1266751"/>
                  <a:gd name="connsiteY2" fmla="*/ 213798 h 2285500"/>
                  <a:gd name="connsiteX3" fmla="*/ 1266751 w 1266751"/>
                  <a:gd name="connsiteY3" fmla="*/ 2285500 h 2285500"/>
                  <a:gd name="connsiteX4" fmla="*/ 0 w 1266751"/>
                  <a:gd name="connsiteY4" fmla="*/ 2285500 h 2285500"/>
                  <a:gd name="connsiteX5" fmla="*/ 0 w 1266751"/>
                  <a:gd name="connsiteY5" fmla="*/ 213798 h 2285500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239677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  <a:gd name="connsiteX0" fmla="*/ 0 w 1266751"/>
                  <a:gd name="connsiteY0" fmla="*/ 239677 h 2311379"/>
                  <a:gd name="connsiteX1" fmla="*/ 723288 w 1266751"/>
                  <a:gd name="connsiteY1" fmla="*/ 0 h 2311379"/>
                  <a:gd name="connsiteX2" fmla="*/ 1266751 w 1266751"/>
                  <a:gd name="connsiteY2" fmla="*/ 403579 h 2311379"/>
                  <a:gd name="connsiteX3" fmla="*/ 1266751 w 1266751"/>
                  <a:gd name="connsiteY3" fmla="*/ 2311379 h 2311379"/>
                  <a:gd name="connsiteX4" fmla="*/ 0 w 1266751"/>
                  <a:gd name="connsiteY4" fmla="*/ 2311379 h 2311379"/>
                  <a:gd name="connsiteX5" fmla="*/ 0 w 1266751"/>
                  <a:gd name="connsiteY5" fmla="*/ 239677 h 2311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6751" h="2311379">
                    <a:moveTo>
                      <a:pt x="0" y="239677"/>
                    </a:moveTo>
                    <a:lnTo>
                      <a:pt x="723288" y="0"/>
                    </a:lnTo>
                    <a:lnTo>
                      <a:pt x="1266751" y="403579"/>
                    </a:lnTo>
                    <a:lnTo>
                      <a:pt x="1266751" y="2311379"/>
                    </a:lnTo>
                    <a:lnTo>
                      <a:pt x="0" y="2311379"/>
                    </a:lnTo>
                    <a:lnTo>
                      <a:pt x="0" y="23967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  <a:alpha val="0"/>
                    </a:schemeClr>
                  </a:gs>
                  <a:gs pos="51000">
                    <a:schemeClr val="bg1">
                      <a:lumMod val="85000"/>
                      <a:alpha val="6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6182764" y="4115073"/>
              <a:ext cx="896400" cy="896400"/>
            </a:xfrm>
            <a:prstGeom prst="rect">
              <a:avLst/>
            </a:prstGeom>
            <a:solidFill>
              <a:srgbClr val="00BEE9"/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  <a:reflection blurRad="6350" stA="50000" endA="300" endPos="90000" dir="5400000" sy="-100000" algn="bl" rotWithShape="0"/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sz="4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57884" y="4114474"/>
              <a:ext cx="954107" cy="276999"/>
            </a:xfrm>
            <a:prstGeom prst="rect">
              <a:avLst/>
            </a:prstGeom>
            <a:noFill/>
            <a:ln w="19050">
              <a:noFill/>
            </a:ln>
            <a:scene3d>
              <a:camera prst="isometricRightUp">
                <a:rot lat="2100000" lon="198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smtClean="0"/>
                <a:t>업무효율성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40299" y="5050808"/>
              <a:ext cx="1174907" cy="7848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contents 01</a:t>
              </a:r>
              <a:endParaRPr lang="en-US" altLang="ko-KR" sz="1000" dirty="0" smtClean="0"/>
            </a:p>
            <a:p>
              <a:pPr algn="di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contents </a:t>
              </a:r>
              <a:r>
                <a:rPr lang="en-US" altLang="ko-KR" sz="1000" dirty="0" smtClean="0"/>
                <a:t>02</a:t>
              </a:r>
            </a:p>
            <a:p>
              <a:pPr algn="di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00" dirty="0" smtClean="0"/>
                <a:t> </a:t>
              </a:r>
              <a:r>
                <a:rPr lang="en-US" altLang="ko-KR" sz="1000" dirty="0" smtClean="0"/>
                <a:t>contents </a:t>
              </a:r>
              <a:r>
                <a:rPr lang="en-US" altLang="ko-KR" sz="1000" dirty="0" smtClean="0"/>
                <a:t>03</a:t>
              </a:r>
              <a:endParaRPr lang="ko-KR" altLang="en-US" sz="1000" dirty="0"/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1357290" y="3039552"/>
            <a:ext cx="2857520" cy="60376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제품의 신뢰도 제고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000628" y="3039552"/>
            <a:ext cx="2857520" cy="60376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제품의 판로 확대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06118" y="160138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콜센터 도입</a:t>
            </a:r>
            <a:endParaRPr lang="ko-KR" alt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80428" y="2034744"/>
            <a:ext cx="3105337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“</a:t>
            </a:r>
            <a:r>
              <a:rPr lang="ko-KR" altLang="en-US" b="1" dirty="0" smtClean="0"/>
              <a:t>기업과 소비자와의 최접점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357166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flipV="1">
            <a:off x="672860" y="357166"/>
            <a:ext cx="1541686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984" y="343767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1.2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 안 배 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3640" y="357166"/>
            <a:ext cx="1033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90D0"/>
                </a:solidFill>
                <a:latin typeface="+mn-ea"/>
              </a:rPr>
              <a:t>I. </a:t>
            </a:r>
            <a:r>
              <a:rPr lang="ko-KR" altLang="en-US" sz="1050" b="1" dirty="0" smtClean="0">
                <a:solidFill>
                  <a:srgbClr val="0090D0"/>
                </a:solidFill>
                <a:latin typeface="+mn-ea"/>
              </a:rPr>
              <a:t>제 안 개 요  </a:t>
            </a:r>
            <a:endParaRPr lang="ko-KR" altLang="en-US" sz="1050" b="1" dirty="0">
              <a:solidFill>
                <a:srgbClr val="0090D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298" y="857232"/>
            <a:ext cx="7753377" cy="5242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오늘날 소비자들의 다양한 고객서비스 요구에 대응하여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기업과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소비자와의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최접점인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콜센터를 도입 함으로써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34EA2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중소기업 </a:t>
            </a: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제품의 신뢰도를 제고하고 이를 통한 제품의 판로를 확대하는 것이 시급한 시점 입니다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.</a:t>
            </a:r>
            <a:endParaRPr lang="ko-KR" altLang="en-US" sz="1000" dirty="0" smtClean="0">
              <a:solidFill>
                <a:srgbClr val="034EA2"/>
              </a:solidFill>
              <a:latin typeface="+mn-ea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3687464" y="6526712"/>
            <a:ext cx="1769072" cy="307777"/>
            <a:chOff x="4214810" y="6526712"/>
            <a:chExt cx="1769072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14810" y="6526712"/>
              <a:ext cx="341526" cy="307777"/>
              <a:chOff x="4374938" y="6526712"/>
              <a:chExt cx="341526" cy="3077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374938" y="652671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14</a:t>
                </a:r>
                <a:endParaRPr lang="ko-KR" altLang="en-US" sz="1400" dirty="0">
                  <a:latin typeface="Constantia" pitchFamily="18" charset="0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684889" y="2008866"/>
            <a:ext cx="4672929" cy="3184235"/>
            <a:chOff x="714346" y="2000240"/>
            <a:chExt cx="5715042" cy="389435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714346" y="2008382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endParaRPr lang="ko-KR" altLang="en-US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214676" y="2008382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 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lvl="0"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14346" y="3605804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 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03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lvl="0"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214676" y="3605804"/>
              <a:ext cx="2357454" cy="14696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</a:rPr>
                <a:t>요구사항 </a:t>
              </a:r>
              <a:r>
                <a:rPr lang="en-US" altLang="ko-KR" sz="1400" dirty="0" smtClean="0">
                  <a:solidFill>
                    <a:schemeClr val="bg2">
                      <a:lumMod val="10000"/>
                    </a:schemeClr>
                  </a:solidFill>
                </a:rPr>
                <a:t>04</a:t>
              </a:r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lvl="0" algn="ctr"/>
              <a:endParaRPr lang="en-US" altLang="ko-KR" sz="1400" dirty="0" smtClean="0">
                <a:solidFill>
                  <a:schemeClr val="bg2">
                    <a:lumMod val="10000"/>
                  </a:schemeClr>
                </a:solidFill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01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 CONTENTS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</a:rPr>
                <a:t>02</a:t>
              </a:r>
              <a:endParaRPr lang="ko-KR" altLang="en-US" sz="11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751102" y="5211462"/>
              <a:ext cx="4778150" cy="68313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+</a:t>
              </a:r>
              <a:endParaRPr lang="ko-KR" alt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5400000" flipH="1">
              <a:off x="4553311" y="3189829"/>
              <a:ext cx="3065666" cy="68648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150000"/>
                </a:lnSpc>
              </a:pP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+</a:t>
              </a:r>
              <a:endParaRPr lang="ko-KR" alt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0098" y="1631994"/>
            <a:ext cx="278634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&gt;&gt;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소비자들의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다양한 요구사항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28474" y="5286388"/>
            <a:ext cx="2265506" cy="60376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제품의 신뢰도 제고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20630" y="2928934"/>
            <a:ext cx="2265506" cy="603762"/>
          </a:xfrm>
          <a:prstGeom prst="roundRect">
            <a:avLst>
              <a:gd name="adj" fmla="val 7888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</a:rPr>
              <a:t>제품의 판로 확대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929190" y="4929403"/>
            <a:ext cx="3357586" cy="1277053"/>
            <a:chOff x="5072066" y="4732341"/>
            <a:chExt cx="3357586" cy="127705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072066" y="4732341"/>
              <a:ext cx="3357586" cy="1268427"/>
            </a:xfrm>
            <a:prstGeom prst="roundRect">
              <a:avLst>
                <a:gd name="adj" fmla="val 2096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205425" y="5295954"/>
              <a:ext cx="3081351" cy="713440"/>
            </a:xfrm>
            <a:prstGeom prst="roundRect">
              <a:avLst>
                <a:gd name="adj" fmla="val 1803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18369" y="4740762"/>
              <a:ext cx="1871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ko-KR" altLang="en-US" sz="2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콜센터 도입</a:t>
              </a:r>
              <a:endPara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1439" y="5429264"/>
              <a:ext cx="310533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“</a:t>
              </a:r>
              <a:r>
                <a:rPr lang="ko-KR" altLang="en-US" b="1" dirty="0" smtClean="0"/>
                <a:t>기업과 소비자와의 최접점</a:t>
              </a:r>
              <a:r>
                <a:rPr lang="en-US" altLang="ko-KR" b="1" dirty="0" smtClean="0"/>
                <a:t>”</a:t>
              </a:r>
              <a:endParaRPr lang="ko-KR" altLang="en-US" b="1" dirty="0"/>
            </a:p>
          </p:txBody>
        </p:sp>
      </p:grpSp>
      <p:cxnSp>
        <p:nvCxnSpPr>
          <p:cNvPr id="71" name="직선 화살표 연결선 70"/>
          <p:cNvCxnSpPr>
            <a:stCxn id="64" idx="2"/>
          </p:cNvCxnSpPr>
          <p:nvPr/>
        </p:nvCxnSpPr>
        <p:spPr>
          <a:xfrm rot="16200000" flipH="1">
            <a:off x="5926570" y="4159508"/>
            <a:ext cx="1253626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0800000" flipH="1">
            <a:off x="3794809" y="5580766"/>
            <a:ext cx="10800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177</Words>
  <Application>Microsoft Office PowerPoint</Application>
  <PresentationFormat>화면 슬라이드 쇼(4:3)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</cp:revision>
  <dcterms:created xsi:type="dcterms:W3CDTF">2008-06-16T06:48:18Z</dcterms:created>
  <dcterms:modified xsi:type="dcterms:W3CDTF">2008-09-08T22:39:47Z</dcterms:modified>
</cp:coreProperties>
</file>