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76" autoAdjust="0"/>
    <p:restoredTop sz="94660"/>
  </p:normalViewPr>
  <p:slideViewPr>
    <p:cSldViewPr>
      <p:cViewPr varScale="1">
        <p:scale>
          <a:sx n="110" d="100"/>
          <a:sy n="110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357166"/>
            <a:ext cx="64291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한쪽 모서리가 잘린 사각형 11"/>
          <p:cNvSpPr/>
          <p:nvPr/>
        </p:nvSpPr>
        <p:spPr>
          <a:xfrm flipV="1">
            <a:off x="672860" y="357166"/>
            <a:ext cx="1541686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38374" y="357166"/>
            <a:ext cx="6753225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10650" y="357166"/>
            <a:ext cx="133381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5984" y="343767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85C0"/>
                </a:solidFill>
              </a:rPr>
              <a:t>1.2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제 안 배 경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3640" y="357166"/>
            <a:ext cx="103391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0090D0"/>
                </a:solidFill>
                <a:latin typeface="+mn-ea"/>
              </a:rPr>
              <a:t>I. </a:t>
            </a:r>
            <a:r>
              <a:rPr lang="ko-KR" altLang="en-US" sz="1050" b="1" dirty="0" smtClean="0">
                <a:solidFill>
                  <a:srgbClr val="0090D0"/>
                </a:solidFill>
                <a:latin typeface="+mn-ea"/>
              </a:rPr>
              <a:t>제 안 개 요  </a:t>
            </a:r>
            <a:endParaRPr lang="ko-KR" altLang="en-US" sz="1050" b="1" dirty="0">
              <a:solidFill>
                <a:srgbClr val="0090D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 rot="16200000" flipH="1">
            <a:off x="2259695" y="451240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95298" y="857232"/>
            <a:ext cx="7753377" cy="52424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오늘날 소비자들의 다양한 고객서비스 요구에 대응하여 </a:t>
            </a: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기업과 </a:t>
            </a: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소비자와의 </a:t>
            </a: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최접점인 </a:t>
            </a: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콜센터를 도입 함으로써</a:t>
            </a:r>
            <a:r>
              <a:rPr lang="en-US" altLang="ko-KR" sz="1000" dirty="0" smtClean="0">
                <a:solidFill>
                  <a:srgbClr val="034EA2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34EA2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중소기업 </a:t>
            </a: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제품의 신뢰도를 제고하고 이를 통한 제품의 판로를 확대하는 것이 시급한 시점 입니다</a:t>
            </a:r>
            <a:r>
              <a:rPr lang="en-US" altLang="ko-KR" sz="1000" dirty="0" smtClean="0">
                <a:solidFill>
                  <a:srgbClr val="034EA2"/>
                </a:solidFill>
                <a:latin typeface="+mn-ea"/>
              </a:rPr>
              <a:t>.</a:t>
            </a:r>
            <a:endParaRPr lang="ko-KR" altLang="en-US" sz="1000" dirty="0" smtClean="0">
              <a:solidFill>
                <a:srgbClr val="034EA2"/>
              </a:solidFill>
              <a:latin typeface="+mn-ea"/>
            </a:endParaRPr>
          </a:p>
        </p:txBody>
      </p:sp>
      <p:grpSp>
        <p:nvGrpSpPr>
          <p:cNvPr id="2" name="그룹 49"/>
          <p:cNvGrpSpPr/>
          <p:nvPr/>
        </p:nvGrpSpPr>
        <p:grpSpPr>
          <a:xfrm>
            <a:off x="3687464" y="6526712"/>
            <a:ext cx="1769072" cy="307777"/>
            <a:chOff x="4214810" y="6526712"/>
            <a:chExt cx="1769072" cy="307777"/>
          </a:xfrm>
        </p:grpSpPr>
        <p:grpSp>
          <p:nvGrpSpPr>
            <p:cNvPr id="3" name="그룹 6"/>
            <p:cNvGrpSpPr/>
            <p:nvPr/>
          </p:nvGrpSpPr>
          <p:grpSpPr>
            <a:xfrm>
              <a:off x="4214810" y="6526712"/>
              <a:ext cx="341526" cy="307777"/>
              <a:chOff x="4374938" y="6526712"/>
              <a:chExt cx="341526" cy="30777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374938" y="6526712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Constantia" pitchFamily="18" charset="0"/>
                  </a:rPr>
                  <a:t>14</a:t>
                </a:r>
                <a:endParaRPr lang="ko-KR" altLang="en-US" sz="1400" dirty="0">
                  <a:latin typeface="Constantia" pitchFamily="18" charset="0"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rot="5400000">
                <a:off x="4644232" y="6705728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 descr="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3438" y="6648434"/>
              <a:ext cx="1340444" cy="110476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684889" y="2008866"/>
            <a:ext cx="4672929" cy="3184235"/>
            <a:chOff x="714346" y="2000240"/>
            <a:chExt cx="5715042" cy="389435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714346" y="2008382"/>
              <a:ext cx="2357454" cy="1469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dirty="0" smtClean="0">
                  <a:solidFill>
                    <a:schemeClr val="bg2">
                      <a:lumMod val="10000"/>
                    </a:schemeClr>
                  </a:solidFill>
                </a:rPr>
                <a:t>요구사항</a:t>
              </a:r>
              <a:r>
                <a:rPr lang="en-US" altLang="ko-KR" sz="1400" dirty="0" smtClean="0">
                  <a:solidFill>
                    <a:schemeClr val="bg2">
                      <a:lumMod val="10000"/>
                    </a:schemeClr>
                  </a:solidFill>
                </a:rPr>
                <a:t>01</a:t>
              </a:r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01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02</a:t>
              </a:r>
              <a:endParaRPr lang="ko-KR" altLang="en-US" sz="11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>
                <a:buFont typeface="Arial" pitchFamily="34" charset="0"/>
                <a:buChar char="•"/>
              </a:pPr>
              <a:endParaRPr lang="ko-KR" altLang="en-US" sz="11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214676" y="2008382"/>
              <a:ext cx="2357454" cy="1469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ko-KR" altLang="en-US" sz="1400" dirty="0" smtClean="0">
                  <a:solidFill>
                    <a:schemeClr val="bg2">
                      <a:lumMod val="10000"/>
                    </a:schemeClr>
                  </a:solidFill>
                </a:rPr>
                <a:t>요구사항 </a:t>
              </a:r>
              <a:r>
                <a:rPr lang="en-US" altLang="ko-KR" sz="1400" dirty="0" smtClean="0">
                  <a:solidFill>
                    <a:schemeClr val="bg2">
                      <a:lumMod val="10000"/>
                    </a:schemeClr>
                  </a:solidFill>
                </a:rPr>
                <a:t>02</a:t>
              </a:r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lvl="0" algn="ctr"/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01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02</a:t>
              </a:r>
              <a:endParaRPr lang="ko-KR" altLang="en-US" sz="110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14346" y="3605804"/>
              <a:ext cx="2357454" cy="1469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ko-KR" altLang="en-US" sz="1400" dirty="0" smtClean="0">
                  <a:solidFill>
                    <a:schemeClr val="bg2">
                      <a:lumMod val="10000"/>
                    </a:schemeClr>
                  </a:solidFill>
                </a:rPr>
                <a:t>요구사항 </a:t>
              </a:r>
              <a:r>
                <a:rPr lang="en-US" altLang="ko-KR" sz="1400" dirty="0" smtClean="0">
                  <a:solidFill>
                    <a:schemeClr val="bg2">
                      <a:lumMod val="10000"/>
                    </a:schemeClr>
                  </a:solidFill>
                </a:rPr>
                <a:t>03</a:t>
              </a:r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lvl="0" algn="ctr"/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01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02</a:t>
              </a:r>
              <a:endParaRPr lang="ko-KR" altLang="en-US" sz="110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214676" y="3605804"/>
              <a:ext cx="2357454" cy="1469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ko-KR" altLang="en-US" sz="1400" dirty="0" smtClean="0">
                  <a:solidFill>
                    <a:schemeClr val="bg2">
                      <a:lumMod val="10000"/>
                    </a:schemeClr>
                  </a:solidFill>
                </a:rPr>
                <a:t>요구사항 </a:t>
              </a:r>
              <a:r>
                <a:rPr lang="en-US" altLang="ko-KR" sz="1400" dirty="0" smtClean="0">
                  <a:solidFill>
                    <a:schemeClr val="bg2">
                      <a:lumMod val="10000"/>
                    </a:schemeClr>
                  </a:solidFill>
                </a:rPr>
                <a:t>04</a:t>
              </a:r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lvl="0" algn="ctr"/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01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02</a:t>
              </a:r>
              <a:endParaRPr lang="ko-KR" altLang="en-US" sz="110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751102" y="5211462"/>
              <a:ext cx="4778150" cy="68313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b="1" dirty="0" smtClean="0">
                  <a:solidFill>
                    <a:schemeClr val="bg2">
                      <a:lumMod val="25000"/>
                    </a:schemeClr>
                  </a:solidFill>
                </a:rPr>
                <a:t>+</a:t>
              </a:r>
              <a:endParaRPr lang="ko-KR" altLang="en-US" sz="28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5" name="이등변 삼각형 54"/>
            <p:cNvSpPr/>
            <p:nvPr/>
          </p:nvSpPr>
          <p:spPr>
            <a:xfrm rot="5400000" flipH="1">
              <a:off x="4553311" y="3189829"/>
              <a:ext cx="3065666" cy="68648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b="1" dirty="0" smtClean="0">
                  <a:solidFill>
                    <a:schemeClr val="bg2">
                      <a:lumMod val="25000"/>
                    </a:schemeClr>
                  </a:solidFill>
                </a:rPr>
                <a:t>+</a:t>
              </a:r>
              <a:endParaRPr lang="ko-KR" altLang="en-US" sz="28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80098" y="1631994"/>
            <a:ext cx="278634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소비자들의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다양한 요구사항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528474" y="5286388"/>
            <a:ext cx="2265506" cy="603762"/>
          </a:xfrm>
          <a:prstGeom prst="roundRect">
            <a:avLst>
              <a:gd name="adj" fmla="val 7888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제품의 신뢰도 제고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420630" y="2928934"/>
            <a:ext cx="2265506" cy="603762"/>
          </a:xfrm>
          <a:prstGeom prst="roundRect">
            <a:avLst>
              <a:gd name="adj" fmla="val 7888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제품의 판로 확대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929190" y="4929403"/>
            <a:ext cx="3357586" cy="1277053"/>
            <a:chOff x="5072066" y="4732341"/>
            <a:chExt cx="3357586" cy="1277053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072066" y="4732341"/>
              <a:ext cx="3357586" cy="1268427"/>
            </a:xfrm>
            <a:prstGeom prst="roundRect">
              <a:avLst>
                <a:gd name="adj" fmla="val 2096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205425" y="5295954"/>
              <a:ext cx="3081351" cy="713440"/>
            </a:xfrm>
            <a:prstGeom prst="roundRect">
              <a:avLst>
                <a:gd name="adj" fmla="val 18034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18369" y="4740762"/>
              <a:ext cx="18710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ko-KR" altLang="en-US" sz="2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콜센터 도입</a:t>
              </a:r>
              <a:endParaRPr lang="ko-KR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81439" y="5429264"/>
              <a:ext cx="3105337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“</a:t>
              </a:r>
              <a:r>
                <a:rPr lang="ko-KR" altLang="en-US" b="1" dirty="0" smtClean="0"/>
                <a:t>기업과 소비자와의 최접점</a:t>
              </a:r>
              <a:r>
                <a:rPr lang="en-US" altLang="ko-KR" b="1" dirty="0" smtClean="0"/>
                <a:t>”</a:t>
              </a:r>
              <a:endParaRPr lang="ko-KR" altLang="en-US" b="1" dirty="0"/>
            </a:p>
          </p:txBody>
        </p:sp>
      </p:grpSp>
      <p:cxnSp>
        <p:nvCxnSpPr>
          <p:cNvPr id="71" name="직선 화살표 연결선 70"/>
          <p:cNvCxnSpPr>
            <a:stCxn id="64" idx="2"/>
          </p:cNvCxnSpPr>
          <p:nvPr/>
        </p:nvCxnSpPr>
        <p:spPr>
          <a:xfrm rot="16200000" flipH="1">
            <a:off x="5926570" y="4159508"/>
            <a:ext cx="1253626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10800000" flipH="1">
            <a:off x="3794809" y="5580766"/>
            <a:ext cx="1080000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89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22</cp:revision>
  <dcterms:created xsi:type="dcterms:W3CDTF">2008-06-16T06:48:18Z</dcterms:created>
  <dcterms:modified xsi:type="dcterms:W3CDTF">2008-09-08T22:41:52Z</dcterms:modified>
</cp:coreProperties>
</file>