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576" autoAdjust="0"/>
    <p:restoredTop sz="94660"/>
  </p:normalViewPr>
  <p:slideViewPr>
    <p:cSldViewPr>
      <p:cViewPr varScale="1">
        <p:scale>
          <a:sx n="107" d="100"/>
          <a:sy n="107" d="100"/>
        </p:scale>
        <p:origin x="-115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82857-B0BC-48E0-AB59-E96A82026256}" type="datetimeFigureOut">
              <a:rPr lang="ko-KR" altLang="en-US" smtClean="0"/>
              <a:pPr/>
              <a:t>2009-04-20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8B19E-930F-4DF9-8AC9-5E240EE73A6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82857-B0BC-48E0-AB59-E96A82026256}" type="datetimeFigureOut">
              <a:rPr lang="ko-KR" altLang="en-US" smtClean="0"/>
              <a:pPr/>
              <a:t>2009-04-20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8B19E-930F-4DF9-8AC9-5E240EE73A6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82857-B0BC-48E0-AB59-E96A82026256}" type="datetimeFigureOut">
              <a:rPr lang="ko-KR" altLang="en-US" smtClean="0"/>
              <a:pPr/>
              <a:t>2009-04-20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8B19E-930F-4DF9-8AC9-5E240EE73A6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82857-B0BC-48E0-AB59-E96A82026256}" type="datetimeFigureOut">
              <a:rPr lang="ko-KR" altLang="en-US" smtClean="0"/>
              <a:pPr/>
              <a:t>2009-04-20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8B19E-930F-4DF9-8AC9-5E240EE73A6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82857-B0BC-48E0-AB59-E96A82026256}" type="datetimeFigureOut">
              <a:rPr lang="ko-KR" altLang="en-US" smtClean="0"/>
              <a:pPr/>
              <a:t>2009-04-20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8B19E-930F-4DF9-8AC9-5E240EE73A6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82857-B0BC-48E0-AB59-E96A82026256}" type="datetimeFigureOut">
              <a:rPr lang="ko-KR" altLang="en-US" smtClean="0"/>
              <a:pPr/>
              <a:t>2009-04-20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8B19E-930F-4DF9-8AC9-5E240EE73A6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82857-B0BC-48E0-AB59-E96A82026256}" type="datetimeFigureOut">
              <a:rPr lang="ko-KR" altLang="en-US" smtClean="0"/>
              <a:pPr/>
              <a:t>2009-04-20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8B19E-930F-4DF9-8AC9-5E240EE73A6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82857-B0BC-48E0-AB59-E96A82026256}" type="datetimeFigureOut">
              <a:rPr lang="ko-KR" altLang="en-US" smtClean="0"/>
              <a:pPr/>
              <a:t>2009-04-20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8B19E-930F-4DF9-8AC9-5E240EE73A6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82857-B0BC-48E0-AB59-E96A82026256}" type="datetimeFigureOut">
              <a:rPr lang="ko-KR" altLang="en-US" smtClean="0"/>
              <a:pPr/>
              <a:t>2009-04-20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8B19E-930F-4DF9-8AC9-5E240EE73A6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82857-B0BC-48E0-AB59-E96A82026256}" type="datetimeFigureOut">
              <a:rPr lang="ko-KR" altLang="en-US" smtClean="0"/>
              <a:pPr/>
              <a:t>2009-04-20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8B19E-930F-4DF9-8AC9-5E240EE73A6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82857-B0BC-48E0-AB59-E96A82026256}" type="datetimeFigureOut">
              <a:rPr lang="ko-KR" altLang="en-US" smtClean="0"/>
              <a:pPr/>
              <a:t>2009-04-20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8B19E-930F-4DF9-8AC9-5E240EE73A6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A82857-B0BC-48E0-AB59-E96A82026256}" type="datetimeFigureOut">
              <a:rPr lang="ko-KR" altLang="en-US" smtClean="0"/>
              <a:pPr/>
              <a:t>2009-04-20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A8B19E-930F-4DF9-8AC9-5E240EE73A6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357166"/>
            <a:ext cx="642910" cy="28575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한쪽 모서리가 잘린 사각형 11"/>
          <p:cNvSpPr/>
          <p:nvPr/>
        </p:nvSpPr>
        <p:spPr>
          <a:xfrm flipV="1">
            <a:off x="672860" y="357166"/>
            <a:ext cx="1541686" cy="285752"/>
          </a:xfrm>
          <a:prstGeom prst="snip1Rect">
            <a:avLst>
              <a:gd name="adj" fmla="val 31887"/>
            </a:avLst>
          </a:prstGeom>
          <a:solidFill>
            <a:srgbClr val="0090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2238374" y="357166"/>
            <a:ext cx="6753225" cy="2857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9010650" y="357166"/>
            <a:ext cx="133381" cy="285752"/>
          </a:xfrm>
          <a:prstGeom prst="rect">
            <a:avLst/>
          </a:prstGeom>
          <a:solidFill>
            <a:srgbClr val="0090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225984" y="343767"/>
            <a:ext cx="15327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rgbClr val="0085C0"/>
                </a:solidFill>
              </a:rPr>
              <a:t>1.2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  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제 안 배 경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323640" y="357166"/>
            <a:ext cx="1033913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b="1" dirty="0" smtClean="0">
                <a:solidFill>
                  <a:srgbClr val="0090D0"/>
                </a:solidFill>
                <a:latin typeface="+mn-ea"/>
              </a:rPr>
              <a:t>I. </a:t>
            </a:r>
            <a:r>
              <a:rPr lang="ko-KR" altLang="en-US" sz="1050" b="1" dirty="0" smtClean="0">
                <a:solidFill>
                  <a:srgbClr val="0090D0"/>
                </a:solidFill>
                <a:latin typeface="+mn-ea"/>
              </a:rPr>
              <a:t>제 안 개 요  </a:t>
            </a:r>
            <a:endParaRPr lang="ko-KR" altLang="en-US" sz="1050" b="1" dirty="0">
              <a:solidFill>
                <a:srgbClr val="0090D0"/>
              </a:solidFill>
              <a:latin typeface="+mn-ea"/>
            </a:endParaRPr>
          </a:p>
        </p:txBody>
      </p:sp>
      <p:sp>
        <p:nvSpPr>
          <p:cNvPr id="17" name="이등변 삼각형 16"/>
          <p:cNvSpPr/>
          <p:nvPr/>
        </p:nvSpPr>
        <p:spPr>
          <a:xfrm rot="16200000" flipH="1">
            <a:off x="2259695" y="451240"/>
            <a:ext cx="108000" cy="72000"/>
          </a:xfrm>
          <a:prstGeom prst="triangle">
            <a:avLst/>
          </a:prstGeom>
          <a:solidFill>
            <a:srgbClr val="0090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모서리가 둥근 직사각형 33"/>
          <p:cNvSpPr/>
          <p:nvPr/>
        </p:nvSpPr>
        <p:spPr>
          <a:xfrm>
            <a:off x="695298" y="857232"/>
            <a:ext cx="7753377" cy="524246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 smtClean="0">
                <a:solidFill>
                  <a:srgbClr val="034EA2"/>
                </a:solidFill>
                <a:latin typeface="+mn-ea"/>
              </a:rPr>
              <a:t>오늘날 소비자들의 다양한 고객서비스 요구에 대응하여 기업과 소비자와의 최접점인 콜센터를 도입 함으로써</a:t>
            </a:r>
            <a:r>
              <a:rPr lang="en-US" altLang="ko-KR" sz="1000" dirty="0" smtClean="0">
                <a:solidFill>
                  <a:srgbClr val="034EA2"/>
                </a:solidFill>
                <a:latin typeface="+mn-ea"/>
              </a:rPr>
              <a:t> </a:t>
            </a:r>
          </a:p>
          <a:p>
            <a:pPr algn="ctr">
              <a:lnSpc>
                <a:spcPct val="150000"/>
              </a:lnSpc>
            </a:pPr>
            <a:r>
              <a:rPr lang="ko-KR" altLang="en-US" sz="1000" dirty="0" smtClean="0">
                <a:solidFill>
                  <a:srgbClr val="034EA2"/>
                </a:solidFill>
                <a:latin typeface="+mn-ea"/>
              </a:rPr>
              <a:t>중소기업 제품의 신뢰도를 제고하고 이를 통한 제품의 판로를 확대하는 것이 시급한 시점 입니다</a:t>
            </a:r>
            <a:r>
              <a:rPr lang="en-US" altLang="ko-KR" sz="1000" dirty="0" smtClean="0">
                <a:solidFill>
                  <a:srgbClr val="034EA2"/>
                </a:solidFill>
                <a:latin typeface="+mn-ea"/>
              </a:rPr>
              <a:t>.</a:t>
            </a:r>
            <a:endParaRPr lang="ko-KR" altLang="en-US" sz="1000" dirty="0" smtClean="0">
              <a:solidFill>
                <a:srgbClr val="034EA2"/>
              </a:solidFill>
              <a:latin typeface="+mn-ea"/>
            </a:endParaRPr>
          </a:p>
        </p:txBody>
      </p:sp>
      <p:grpSp>
        <p:nvGrpSpPr>
          <p:cNvPr id="2" name="그룹 49"/>
          <p:cNvGrpSpPr/>
          <p:nvPr/>
        </p:nvGrpSpPr>
        <p:grpSpPr>
          <a:xfrm>
            <a:off x="3687464" y="6526712"/>
            <a:ext cx="1769072" cy="307777"/>
            <a:chOff x="4214810" y="6526712"/>
            <a:chExt cx="1769072" cy="307777"/>
          </a:xfrm>
        </p:grpSpPr>
        <p:grpSp>
          <p:nvGrpSpPr>
            <p:cNvPr id="3" name="그룹 6"/>
            <p:cNvGrpSpPr/>
            <p:nvPr/>
          </p:nvGrpSpPr>
          <p:grpSpPr>
            <a:xfrm>
              <a:off x="4214810" y="6526712"/>
              <a:ext cx="341526" cy="307777"/>
              <a:chOff x="4374938" y="6526712"/>
              <a:chExt cx="341526" cy="307777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4374938" y="6526712"/>
                <a:ext cx="33534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 smtClean="0">
                    <a:latin typeface="Constantia" pitchFamily="18" charset="0"/>
                  </a:rPr>
                  <a:t>14</a:t>
                </a:r>
                <a:endParaRPr lang="ko-KR" altLang="en-US" sz="1400" dirty="0">
                  <a:latin typeface="Constantia" pitchFamily="18" charset="0"/>
                </a:endParaRPr>
              </a:p>
            </p:txBody>
          </p:sp>
          <p:cxnSp>
            <p:nvCxnSpPr>
              <p:cNvPr id="9" name="직선 연결선 8"/>
              <p:cNvCxnSpPr/>
              <p:nvPr/>
            </p:nvCxnSpPr>
            <p:spPr>
              <a:xfrm rot="5400000">
                <a:off x="4644232" y="6705728"/>
                <a:ext cx="142876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35" name="그림 34" descr="logo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43438" y="6648434"/>
              <a:ext cx="1340444" cy="110476"/>
            </a:xfrm>
            <a:prstGeom prst="rect">
              <a:avLst/>
            </a:prstGeom>
          </p:spPr>
        </p:pic>
      </p:grpSp>
      <p:sp>
        <p:nvSpPr>
          <p:cNvPr id="36" name="모서리가 둥근 직사각형 35"/>
          <p:cNvSpPr/>
          <p:nvPr/>
        </p:nvSpPr>
        <p:spPr>
          <a:xfrm>
            <a:off x="1336675" y="2790812"/>
            <a:ext cx="6592888" cy="755650"/>
          </a:xfrm>
          <a:prstGeom prst="roundRect">
            <a:avLst>
              <a:gd name="adj" fmla="val 5323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/>
            <a:r>
              <a:rPr lang="ko-KR" altLang="en-US" sz="2400" b="1" dirty="0" smtClean="0">
                <a:solidFill>
                  <a:srgbClr val="C00000"/>
                </a:solidFill>
              </a:rPr>
              <a:t>콜센터 도입 필요</a:t>
            </a:r>
            <a:endParaRPr lang="ko-KR" altLang="en-US" sz="2400" b="1" dirty="0">
              <a:solidFill>
                <a:srgbClr val="C00000"/>
              </a:solidFill>
            </a:endParaRPr>
          </a:p>
        </p:txBody>
      </p:sp>
      <p:cxnSp>
        <p:nvCxnSpPr>
          <p:cNvPr id="37" name="직선 연결선 36"/>
          <p:cNvCxnSpPr/>
          <p:nvPr/>
        </p:nvCxnSpPr>
        <p:spPr>
          <a:xfrm rot="5400000">
            <a:off x="-66532" y="5017931"/>
            <a:ext cx="2808000" cy="15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 rot="5400000">
            <a:off x="2401459" y="4748200"/>
            <a:ext cx="2268537" cy="158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 rot="5400000">
            <a:off x="4588572" y="4748200"/>
            <a:ext cx="2268537" cy="158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 rot="5400000">
            <a:off x="6524768" y="5017931"/>
            <a:ext cx="2808000" cy="15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오각형 43"/>
          <p:cNvSpPr/>
          <p:nvPr/>
        </p:nvSpPr>
        <p:spPr>
          <a:xfrm rot="16200000">
            <a:off x="4097337" y="-1122375"/>
            <a:ext cx="1071563" cy="6592888"/>
          </a:xfrm>
          <a:prstGeom prst="homePlat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</a:schemeClr>
              </a:gs>
              <a:gs pos="74000">
                <a:schemeClr val="bg1"/>
              </a:gs>
            </a:gsLst>
            <a:lin ang="0" scaled="1"/>
            <a:tileRect/>
          </a:gra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1539337" y="2093900"/>
            <a:ext cx="58621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중소기업 제품의 신뢰도 제고를 통한 제품 판로 확대</a:t>
            </a:r>
          </a:p>
        </p:txBody>
      </p:sp>
      <p:sp>
        <p:nvSpPr>
          <p:cNvPr id="48" name="TextBox 41"/>
          <p:cNvSpPr txBox="1">
            <a:spLocks noChangeArrowheads="1"/>
          </p:cNvSpPr>
          <p:nvPr/>
        </p:nvSpPr>
        <p:spPr bwMode="auto">
          <a:xfrm>
            <a:off x="3994150" y="1571612"/>
            <a:ext cx="74930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0" lang="en-US" altLang="ko-KR" sz="3600" b="1">
                <a:latin typeface="HY견고딕" pitchFamily="18" charset="-127"/>
                <a:ea typeface="HY견고딕" pitchFamily="18" charset="-127"/>
              </a:rPr>
              <a:t>“</a:t>
            </a:r>
          </a:p>
        </p:txBody>
      </p:sp>
      <p:sp>
        <p:nvSpPr>
          <p:cNvPr id="49" name="직사각형 42"/>
          <p:cNvSpPr>
            <a:spLocks noChangeArrowheads="1"/>
          </p:cNvSpPr>
          <p:nvPr/>
        </p:nvSpPr>
        <p:spPr bwMode="auto">
          <a:xfrm>
            <a:off x="4202113" y="2209787"/>
            <a:ext cx="74930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0" lang="en-US" altLang="ko-KR" sz="3600" b="1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rPr>
              <a:t>”</a:t>
            </a:r>
            <a:endParaRPr kumimoji="0" lang="ko-KR" altLang="en-US" sz="3600" b="1">
              <a:solidFill>
                <a:srgbClr val="0000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60" name="그룹 59"/>
          <p:cNvGrpSpPr/>
          <p:nvPr/>
        </p:nvGrpSpPr>
        <p:grpSpPr>
          <a:xfrm>
            <a:off x="1420104" y="3643314"/>
            <a:ext cx="6429418" cy="2143140"/>
            <a:chOff x="1393010" y="2357430"/>
            <a:chExt cx="6429418" cy="2143140"/>
          </a:xfrm>
        </p:grpSpPr>
        <p:grpSp>
          <p:nvGrpSpPr>
            <p:cNvPr id="61" name="그룹 22"/>
            <p:cNvGrpSpPr/>
            <p:nvPr/>
          </p:nvGrpSpPr>
          <p:grpSpPr>
            <a:xfrm>
              <a:off x="1393010" y="2357430"/>
              <a:ext cx="2071702" cy="2143140"/>
              <a:chOff x="1393010" y="2357430"/>
              <a:chExt cx="2071702" cy="2143140"/>
            </a:xfrm>
            <a:effectLst>
              <a:reflection blurRad="6350" stA="50000" endA="300" endPos="55000" dir="5400000" sy="-100000" algn="bl" rotWithShape="0"/>
            </a:effectLst>
          </p:grpSpPr>
          <p:sp>
            <p:nvSpPr>
              <p:cNvPr id="77" name="모서리가 둥근 직사각형 4"/>
              <p:cNvSpPr/>
              <p:nvPr/>
            </p:nvSpPr>
            <p:spPr>
              <a:xfrm>
                <a:off x="1393010" y="2357430"/>
                <a:ext cx="2071702" cy="2143140"/>
              </a:xfrm>
              <a:prstGeom prst="roundRect">
                <a:avLst>
                  <a:gd name="adj" fmla="val 5361"/>
                </a:avLst>
              </a:prstGeom>
              <a:solidFill>
                <a:schemeClr val="bg1"/>
              </a:solidFill>
              <a:ln w="1905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" name="모서리가 둥근 직사각형 77"/>
              <p:cNvSpPr/>
              <p:nvPr/>
            </p:nvSpPr>
            <p:spPr>
              <a:xfrm>
                <a:off x="1437824" y="2405494"/>
                <a:ext cx="1982074" cy="612985"/>
              </a:xfrm>
              <a:prstGeom prst="roundRect">
                <a:avLst>
                  <a:gd name="adj" fmla="val 10517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 w="1905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3200" b="1" dirty="0" smtClean="0">
                    <a:latin typeface="Times New Roman" pitchFamily="18" charset="0"/>
                    <a:cs typeface="Times New Roman" pitchFamily="18" charset="0"/>
                  </a:rPr>
                  <a:t>1</a:t>
                </a:r>
                <a:endParaRPr lang="ko-KR" altLang="en-US" sz="3200" b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69" name="그룹 23"/>
            <p:cNvGrpSpPr/>
            <p:nvPr/>
          </p:nvGrpSpPr>
          <p:grpSpPr>
            <a:xfrm>
              <a:off x="3571868" y="2357430"/>
              <a:ext cx="2071702" cy="2143140"/>
              <a:chOff x="3571868" y="2357430"/>
              <a:chExt cx="2071702" cy="2143140"/>
            </a:xfrm>
            <a:effectLst>
              <a:reflection blurRad="6350" stA="50000" endA="300" endPos="55000" dir="5400000" sy="-100000" algn="bl" rotWithShape="0"/>
            </a:effectLst>
          </p:grpSpPr>
          <p:sp>
            <p:nvSpPr>
              <p:cNvPr id="75" name="모서리가 둥근 직사각형 74"/>
              <p:cNvSpPr/>
              <p:nvPr/>
            </p:nvSpPr>
            <p:spPr>
              <a:xfrm>
                <a:off x="3571868" y="2357430"/>
                <a:ext cx="2071702" cy="2143140"/>
              </a:xfrm>
              <a:prstGeom prst="roundRect">
                <a:avLst>
                  <a:gd name="adj" fmla="val 5361"/>
                </a:avLst>
              </a:prstGeom>
              <a:solidFill>
                <a:schemeClr val="bg1"/>
              </a:solidFill>
              <a:ln w="1905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모서리가 둥근 직사각형 75"/>
              <p:cNvSpPr/>
              <p:nvPr/>
            </p:nvSpPr>
            <p:spPr>
              <a:xfrm>
                <a:off x="3616682" y="2405494"/>
                <a:ext cx="1982074" cy="612985"/>
              </a:xfrm>
              <a:prstGeom prst="roundRect">
                <a:avLst>
                  <a:gd name="adj" fmla="val 10517"/>
                </a:avLst>
              </a:prstGeom>
              <a:solidFill>
                <a:schemeClr val="accent3">
                  <a:lumMod val="40000"/>
                  <a:lumOff val="60000"/>
                </a:schemeClr>
              </a:solidFill>
              <a:ln w="19050"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3200" b="1" dirty="0" smtClean="0">
                    <a:latin typeface="Times New Roman" pitchFamily="18" charset="0"/>
                    <a:cs typeface="Times New Roman" pitchFamily="18" charset="0"/>
                  </a:rPr>
                  <a:t>2</a:t>
                </a:r>
                <a:endParaRPr lang="ko-KR" altLang="en-US" sz="3200" b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70" name="그룹 24"/>
            <p:cNvGrpSpPr/>
            <p:nvPr/>
          </p:nvGrpSpPr>
          <p:grpSpPr>
            <a:xfrm>
              <a:off x="5750726" y="2357430"/>
              <a:ext cx="2071702" cy="2143140"/>
              <a:chOff x="5750726" y="2357430"/>
              <a:chExt cx="2071702" cy="2143140"/>
            </a:xfrm>
            <a:effectLst>
              <a:reflection blurRad="6350" stA="50000" endA="300" endPos="55000" dir="5400000" sy="-100000" algn="bl" rotWithShape="0"/>
            </a:effectLst>
          </p:grpSpPr>
          <p:sp>
            <p:nvSpPr>
              <p:cNvPr id="73" name="모서리가 둥근 직사각형 72"/>
              <p:cNvSpPr/>
              <p:nvPr/>
            </p:nvSpPr>
            <p:spPr>
              <a:xfrm>
                <a:off x="5750726" y="2357430"/>
                <a:ext cx="2071702" cy="2143140"/>
              </a:xfrm>
              <a:prstGeom prst="roundRect">
                <a:avLst>
                  <a:gd name="adj" fmla="val 5361"/>
                </a:avLst>
              </a:prstGeom>
              <a:solidFill>
                <a:schemeClr val="bg1"/>
              </a:solidFill>
              <a:ln w="1905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" name="모서리가 둥근 직사각형 73"/>
              <p:cNvSpPr/>
              <p:nvPr/>
            </p:nvSpPr>
            <p:spPr>
              <a:xfrm>
                <a:off x="5795540" y="2405494"/>
                <a:ext cx="1982074" cy="612985"/>
              </a:xfrm>
              <a:prstGeom prst="roundRect">
                <a:avLst>
                  <a:gd name="adj" fmla="val 10517"/>
                </a:avLst>
              </a:prstGeom>
              <a:solidFill>
                <a:schemeClr val="bg2">
                  <a:lumMod val="90000"/>
                </a:schemeClr>
              </a:solidFill>
              <a:ln w="1905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3200" b="1" dirty="0" smtClean="0">
                    <a:latin typeface="Times New Roman" pitchFamily="18" charset="0"/>
                    <a:cs typeface="Times New Roman" pitchFamily="18" charset="0"/>
                  </a:rPr>
                  <a:t>3</a:t>
                </a:r>
                <a:endParaRPr lang="ko-KR" altLang="en-US" sz="3200" b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</p:grpSp>
      <p:sp>
        <p:nvSpPr>
          <p:cNvPr id="79" name="모서리가 둥근 직사각형 78"/>
          <p:cNvSpPr/>
          <p:nvPr/>
        </p:nvSpPr>
        <p:spPr>
          <a:xfrm>
            <a:off x="1424827" y="5929330"/>
            <a:ext cx="6416584" cy="47625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400" b="1" dirty="0" smtClean="0">
                <a:solidFill>
                  <a:schemeClr val="tx1"/>
                </a:solidFill>
              </a:rPr>
              <a:t>소비자들의 다양한 요구사항에 대한 적극적 대응</a:t>
            </a:r>
            <a:endParaRPr kumimoji="0"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1911542" y="3840376"/>
            <a:ext cx="110158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ko-KR" altLang="en-US" sz="1400" b="1" dirty="0" smtClean="0">
                <a:solidFill>
                  <a:srgbClr val="EEECE1">
                    <a:lumMod val="10000"/>
                  </a:srgbClr>
                </a:solidFill>
              </a:rPr>
              <a:t>요구사항</a:t>
            </a:r>
            <a:r>
              <a:rPr lang="en-US" altLang="ko-KR" sz="1400" b="1" dirty="0" smtClean="0">
                <a:solidFill>
                  <a:srgbClr val="EEECE1">
                    <a:lumMod val="10000"/>
                  </a:srgbClr>
                </a:solidFill>
              </a:rPr>
              <a:t>01</a:t>
            </a:r>
          </a:p>
        </p:txBody>
      </p:sp>
      <p:sp>
        <p:nvSpPr>
          <p:cNvPr id="81" name="직사각형 80"/>
          <p:cNvSpPr/>
          <p:nvPr/>
        </p:nvSpPr>
        <p:spPr>
          <a:xfrm>
            <a:off x="4071934" y="3840376"/>
            <a:ext cx="110158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ko-KR" altLang="en-US" sz="1400" b="1" dirty="0" smtClean="0">
                <a:solidFill>
                  <a:srgbClr val="EEECE1">
                    <a:lumMod val="10000"/>
                  </a:srgbClr>
                </a:solidFill>
              </a:rPr>
              <a:t>요구사항</a:t>
            </a:r>
            <a:r>
              <a:rPr lang="en-US" altLang="ko-KR" sz="1400" b="1" dirty="0" smtClean="0">
                <a:solidFill>
                  <a:srgbClr val="EEECE1">
                    <a:lumMod val="10000"/>
                  </a:srgbClr>
                </a:solidFill>
              </a:rPr>
              <a:t>01</a:t>
            </a:r>
          </a:p>
        </p:txBody>
      </p:sp>
      <p:sp>
        <p:nvSpPr>
          <p:cNvPr id="82" name="직사각형 81"/>
          <p:cNvSpPr/>
          <p:nvPr/>
        </p:nvSpPr>
        <p:spPr>
          <a:xfrm>
            <a:off x="6232326" y="3840376"/>
            <a:ext cx="110158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ko-KR" altLang="en-US" sz="1400" b="1" dirty="0" smtClean="0">
                <a:solidFill>
                  <a:srgbClr val="EEECE1">
                    <a:lumMod val="10000"/>
                  </a:srgbClr>
                </a:solidFill>
              </a:rPr>
              <a:t>요구사항</a:t>
            </a:r>
            <a:r>
              <a:rPr lang="en-US" altLang="ko-KR" sz="1400" b="1" dirty="0" smtClean="0">
                <a:solidFill>
                  <a:srgbClr val="EEECE1">
                    <a:lumMod val="10000"/>
                  </a:srgbClr>
                </a:solidFill>
              </a:rPr>
              <a:t>01</a:t>
            </a:r>
          </a:p>
        </p:txBody>
      </p:sp>
      <p:sp>
        <p:nvSpPr>
          <p:cNvPr id="83" name="직사각형 82"/>
          <p:cNvSpPr/>
          <p:nvPr/>
        </p:nvSpPr>
        <p:spPr>
          <a:xfrm>
            <a:off x="1534670" y="4527479"/>
            <a:ext cx="1828800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buFont typeface="Arial" pitchFamily="34" charset="0"/>
              <a:buChar char="•"/>
            </a:pPr>
            <a:r>
              <a:rPr lang="en-US" altLang="ko-KR" sz="1100" dirty="0" smtClean="0">
                <a:solidFill>
                  <a:srgbClr val="EEECE1">
                    <a:lumMod val="10000"/>
                  </a:srgbClr>
                </a:solidFill>
              </a:rPr>
              <a:t> CONTENTS 01</a:t>
            </a:r>
          </a:p>
          <a:p>
            <a:pPr lvl="0" algn="ctr"/>
            <a:endParaRPr lang="en-US" altLang="ko-KR" sz="1100" dirty="0" smtClean="0">
              <a:solidFill>
                <a:srgbClr val="EEECE1">
                  <a:lumMod val="10000"/>
                </a:srgbClr>
              </a:solidFill>
            </a:endParaRPr>
          </a:p>
          <a:p>
            <a:pPr lvl="0" algn="ctr">
              <a:buFont typeface="Arial" pitchFamily="34" charset="0"/>
              <a:buChar char="•"/>
            </a:pPr>
            <a:r>
              <a:rPr lang="en-US" altLang="ko-KR" sz="1100" dirty="0" smtClean="0">
                <a:solidFill>
                  <a:srgbClr val="EEECE1">
                    <a:lumMod val="10000"/>
                  </a:srgbClr>
                </a:solidFill>
              </a:rPr>
              <a:t> CONTENTS 02</a:t>
            </a:r>
          </a:p>
          <a:p>
            <a:pPr lvl="0" algn="ctr"/>
            <a:endParaRPr lang="en-US" altLang="ko-KR" sz="1100" dirty="0" smtClean="0">
              <a:solidFill>
                <a:srgbClr val="EEECE1">
                  <a:lumMod val="10000"/>
                </a:srgbClr>
              </a:solidFill>
            </a:endParaRPr>
          </a:p>
          <a:p>
            <a:pPr lvl="0" algn="ctr">
              <a:buFont typeface="Arial" pitchFamily="34" charset="0"/>
              <a:buChar char="•"/>
            </a:pPr>
            <a:r>
              <a:rPr lang="en-US" altLang="ko-KR" sz="1100" dirty="0" smtClean="0">
                <a:solidFill>
                  <a:srgbClr val="EEECE1">
                    <a:lumMod val="10000"/>
                  </a:srgbClr>
                </a:solidFill>
              </a:rPr>
              <a:t> CONTENTS 03</a:t>
            </a:r>
            <a:endParaRPr lang="ko-KR" altLang="en-US" sz="1100" dirty="0" smtClean="0">
              <a:solidFill>
                <a:srgbClr val="EEECE1">
                  <a:lumMod val="10000"/>
                </a:srgbClr>
              </a:solidFill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3726080" y="4527479"/>
            <a:ext cx="1828800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buFont typeface="Arial" pitchFamily="34" charset="0"/>
              <a:buChar char="•"/>
            </a:pPr>
            <a:r>
              <a:rPr lang="en-US" altLang="ko-KR" sz="1100" dirty="0" smtClean="0">
                <a:solidFill>
                  <a:srgbClr val="EEECE1">
                    <a:lumMod val="10000"/>
                  </a:srgbClr>
                </a:solidFill>
              </a:rPr>
              <a:t> CONTENTS 01</a:t>
            </a:r>
          </a:p>
          <a:p>
            <a:pPr lvl="0" algn="ctr"/>
            <a:endParaRPr lang="en-US" altLang="ko-KR" sz="1100" dirty="0" smtClean="0">
              <a:solidFill>
                <a:srgbClr val="EEECE1">
                  <a:lumMod val="10000"/>
                </a:srgbClr>
              </a:solidFill>
            </a:endParaRPr>
          </a:p>
          <a:p>
            <a:pPr lvl="0" algn="ctr">
              <a:buFont typeface="Arial" pitchFamily="34" charset="0"/>
              <a:buChar char="•"/>
            </a:pPr>
            <a:r>
              <a:rPr lang="en-US" altLang="ko-KR" sz="1100" dirty="0" smtClean="0">
                <a:solidFill>
                  <a:srgbClr val="EEECE1">
                    <a:lumMod val="10000"/>
                  </a:srgbClr>
                </a:solidFill>
              </a:rPr>
              <a:t> CONTENTS 02</a:t>
            </a:r>
          </a:p>
          <a:p>
            <a:pPr lvl="0" algn="ctr"/>
            <a:endParaRPr lang="en-US" altLang="ko-KR" sz="1100" dirty="0" smtClean="0">
              <a:solidFill>
                <a:srgbClr val="EEECE1">
                  <a:lumMod val="10000"/>
                </a:srgbClr>
              </a:solidFill>
            </a:endParaRPr>
          </a:p>
          <a:p>
            <a:pPr lvl="0" algn="ctr">
              <a:buFont typeface="Arial" pitchFamily="34" charset="0"/>
              <a:buChar char="•"/>
            </a:pPr>
            <a:r>
              <a:rPr lang="en-US" altLang="ko-KR" sz="1100" dirty="0" smtClean="0">
                <a:solidFill>
                  <a:srgbClr val="EEECE1">
                    <a:lumMod val="10000"/>
                  </a:srgbClr>
                </a:solidFill>
              </a:rPr>
              <a:t> CONTENTS 03</a:t>
            </a:r>
            <a:endParaRPr lang="ko-KR" altLang="en-US" sz="1100" dirty="0" smtClean="0">
              <a:solidFill>
                <a:srgbClr val="EEECE1">
                  <a:lumMod val="10000"/>
                </a:srgbClr>
              </a:solidFill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5908864" y="4527479"/>
            <a:ext cx="1828800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buFont typeface="Arial" pitchFamily="34" charset="0"/>
              <a:buChar char="•"/>
            </a:pPr>
            <a:r>
              <a:rPr lang="en-US" altLang="ko-KR" sz="1100" dirty="0" smtClean="0">
                <a:solidFill>
                  <a:srgbClr val="EEECE1">
                    <a:lumMod val="10000"/>
                  </a:srgbClr>
                </a:solidFill>
              </a:rPr>
              <a:t> CONTENTS 01</a:t>
            </a:r>
          </a:p>
          <a:p>
            <a:pPr lvl="0" algn="ctr"/>
            <a:endParaRPr lang="en-US" altLang="ko-KR" sz="1100" dirty="0" smtClean="0">
              <a:solidFill>
                <a:srgbClr val="EEECE1">
                  <a:lumMod val="10000"/>
                </a:srgbClr>
              </a:solidFill>
            </a:endParaRPr>
          </a:p>
          <a:p>
            <a:pPr lvl="0" algn="ctr">
              <a:buFont typeface="Arial" pitchFamily="34" charset="0"/>
              <a:buChar char="•"/>
            </a:pPr>
            <a:r>
              <a:rPr lang="en-US" altLang="ko-KR" sz="1100" dirty="0" smtClean="0">
                <a:solidFill>
                  <a:srgbClr val="EEECE1">
                    <a:lumMod val="10000"/>
                  </a:srgbClr>
                </a:solidFill>
              </a:rPr>
              <a:t> CONTENTS 02</a:t>
            </a:r>
          </a:p>
          <a:p>
            <a:pPr lvl="0" algn="ctr"/>
            <a:endParaRPr lang="en-US" altLang="ko-KR" sz="1100" dirty="0" smtClean="0">
              <a:solidFill>
                <a:srgbClr val="EEECE1">
                  <a:lumMod val="10000"/>
                </a:srgbClr>
              </a:solidFill>
            </a:endParaRPr>
          </a:p>
          <a:p>
            <a:pPr lvl="0" algn="ctr">
              <a:buFont typeface="Arial" pitchFamily="34" charset="0"/>
              <a:buChar char="•"/>
            </a:pPr>
            <a:r>
              <a:rPr lang="en-US" altLang="ko-KR" sz="1100" dirty="0" smtClean="0">
                <a:solidFill>
                  <a:srgbClr val="EEECE1">
                    <a:lumMod val="10000"/>
                  </a:srgbClr>
                </a:solidFill>
              </a:rPr>
              <a:t> CONTENTS 03</a:t>
            </a:r>
            <a:endParaRPr lang="ko-KR" altLang="en-US" sz="1100" dirty="0" smtClean="0">
              <a:solidFill>
                <a:srgbClr val="EEECE1">
                  <a:lumMod val="10000"/>
                </a:srgb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93</Words>
  <Application>Microsoft Office PowerPoint</Application>
  <PresentationFormat>화면 슬라이드 쇼(4:3)</PresentationFormat>
  <Paragraphs>31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슬라이드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user</cp:lastModifiedBy>
  <cp:revision>26</cp:revision>
  <dcterms:created xsi:type="dcterms:W3CDTF">2008-06-16T06:48:18Z</dcterms:created>
  <dcterms:modified xsi:type="dcterms:W3CDTF">2009-04-20T02:05:16Z</dcterms:modified>
</cp:coreProperties>
</file>