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26" autoAdjust="0"/>
    <p:restoredTop sz="99530" autoAdjust="0"/>
  </p:normalViewPr>
  <p:slideViewPr>
    <p:cSldViewPr>
      <p:cViewPr varScale="1">
        <p:scale>
          <a:sx n="116" d="100"/>
          <a:sy n="116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 flipV="1">
            <a:off x="-32" y="5786454"/>
            <a:ext cx="3143272" cy="1071568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5400000">
            <a:off x="4393389" y="-4089660"/>
            <a:ext cx="357190" cy="9143968"/>
          </a:xfrm>
          <a:prstGeom prst="rect">
            <a:avLst/>
          </a:prstGeom>
          <a:solidFill>
            <a:schemeClr val="accent3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 rot="5400000" flipH="1">
            <a:off x="4504605" y="-4372610"/>
            <a:ext cx="134822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5400000" flipH="1">
            <a:off x="4546124" y="-4491172"/>
            <a:ext cx="51783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 rot="5400000" flipH="1">
            <a:off x="4563016" y="-4563007"/>
            <a:ext cx="18000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38776" y="285728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7395050" y="375638"/>
            <a:ext cx="1463230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PROPOSAL  INFORMATION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자유형 13"/>
          <p:cNvSpPr/>
          <p:nvPr userDrawn="1"/>
        </p:nvSpPr>
        <p:spPr>
          <a:xfrm flipV="1">
            <a:off x="0" y="5643578"/>
            <a:ext cx="8501090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flipH="1" flipV="1">
            <a:off x="2071670" y="5176872"/>
            <a:ext cx="7072362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07496"/>
            <a:ext cx="1340444" cy="11047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>
          <a:xfrm>
            <a:off x="607818" y="999318"/>
            <a:ext cx="7821834" cy="649784"/>
          </a:xfrm>
          <a:prstGeom prst="roundRect">
            <a:avLst>
              <a:gd name="adj" fmla="val 22883"/>
            </a:avLst>
          </a:prstGeom>
          <a:solidFill>
            <a:schemeClr val="bg1">
              <a:lumMod val="85000"/>
              <a:alpha val="31000"/>
            </a:schemeClr>
          </a:solidFill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본 프로젝트는 현 시스템의 문제점 파악을 통한 새로운 시스템 구축의 필요성에 대한 대내적인 인식과</a:t>
            </a:r>
            <a:endParaRPr lang="en-US" altLang="ko-KR" sz="1050" dirty="0" smtClean="0"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국제기준의 도입에 대한 대외적인 환경분석을 토대로 한 시스템 구축의 기반을 마련하고자 함을 그 배경으로 합니다</a:t>
            </a:r>
            <a:r>
              <a:rPr lang="en-US" altLang="ko-KR" sz="1050" dirty="0" smtClean="0">
                <a:sym typeface="Wingdings" pitchFamily="2" charset="2"/>
              </a:rPr>
              <a:t>.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09845" y="698781"/>
            <a:ext cx="3133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대 내</a:t>
            </a:r>
            <a:r>
              <a:rPr lang="en-US" altLang="ko-KR" sz="1400" b="1" dirty="0" smtClean="0">
                <a:solidFill>
                  <a:srgbClr val="0070C0"/>
                </a:solidFill>
                <a:latin typeface="Constantia" pitchFamily="18" charset="0"/>
              </a:rPr>
              <a:t>·</a:t>
            </a:r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외적 환경분석을 통한 제안 배경</a:t>
            </a:r>
            <a:endParaRPr lang="ko-KR" altLang="en-US" sz="1400" b="1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2844" y="33811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1.2. </a:t>
            </a:r>
            <a:r>
              <a:rPr lang="ko-KR" altLang="en-US" sz="1400" b="1" dirty="0" smtClean="0"/>
              <a:t>제 안 배 경</a:t>
            </a:r>
            <a:endParaRPr lang="ko-KR" alt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1000100" y="1968130"/>
            <a:ext cx="7572428" cy="4318390"/>
            <a:chOff x="1000100" y="1968130"/>
            <a:chExt cx="7572428" cy="4318390"/>
          </a:xfrm>
        </p:grpSpPr>
        <p:grpSp>
          <p:nvGrpSpPr>
            <p:cNvPr id="47" name="그룹 46"/>
            <p:cNvGrpSpPr/>
            <p:nvPr/>
          </p:nvGrpSpPr>
          <p:grpSpPr>
            <a:xfrm>
              <a:off x="1000100" y="2346443"/>
              <a:ext cx="2740577" cy="3940077"/>
              <a:chOff x="1000100" y="1896790"/>
              <a:chExt cx="2740577" cy="3940077"/>
            </a:xfrm>
          </p:grpSpPr>
          <p:sp>
            <p:nvSpPr>
              <p:cNvPr id="20" name="직사각형 19"/>
              <p:cNvSpPr/>
              <p:nvPr/>
            </p:nvSpPr>
            <p:spPr>
              <a:xfrm rot="18173769">
                <a:off x="1567235" y="1897034"/>
                <a:ext cx="1657545" cy="1657057"/>
              </a:xfrm>
              <a:prstGeom prst="rect">
                <a:avLst/>
              </a:prstGeom>
            </p:spPr>
            <p:txBody>
              <a:bodyPr wrap="square">
                <a:prstTxWarp prst="textArchDown">
                  <a:avLst/>
                </a:prstTxWarp>
                <a:spAutoFit/>
              </a:bodyPr>
              <a:lstStyle/>
              <a:p>
                <a:pPr lvl="0" algn="ctr"/>
                <a:r>
                  <a:rPr lang="ko-KR" altLang="en-US" sz="900" b="1" dirty="0" smtClean="0"/>
                  <a:t>시스템 구축의 필요성 인식공유</a:t>
                </a:r>
                <a:endParaRPr lang="ko-KR" altLang="en-US" sz="900" b="1" dirty="0"/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1000100" y="1920483"/>
                <a:ext cx="2740577" cy="3916384"/>
                <a:chOff x="1000100" y="1920483"/>
                <a:chExt cx="2740577" cy="3916384"/>
              </a:xfrm>
            </p:grpSpPr>
            <p:sp>
              <p:nvSpPr>
                <p:cNvPr id="16" name="원형 15"/>
                <p:cNvSpPr/>
                <p:nvPr/>
              </p:nvSpPr>
              <p:spPr>
                <a:xfrm>
                  <a:off x="1485856" y="1920483"/>
                  <a:ext cx="1619634" cy="1619634"/>
                </a:xfrm>
                <a:prstGeom prst="pie">
                  <a:avLst>
                    <a:gd name="adj1" fmla="val 5053448"/>
                    <a:gd name="adj2" fmla="val 20178095"/>
                  </a:avLst>
                </a:prstGeom>
                <a:solidFill>
                  <a:srgbClr val="77787B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1628837" y="1984998"/>
                  <a:ext cx="1481001" cy="1481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4FB0E3">
                        <a:shade val="30000"/>
                        <a:satMod val="115000"/>
                      </a:srgbClr>
                    </a:gs>
                    <a:gs pos="50000">
                      <a:srgbClr val="4FB0E3">
                        <a:shade val="67500"/>
                        <a:satMod val="115000"/>
                      </a:srgbClr>
                    </a:gs>
                    <a:gs pos="100000">
                      <a:srgbClr val="4FB0E3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16200000" flipH="1">
                  <a:off x="1295029" y="4612928"/>
                  <a:ext cx="2150379" cy="4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/>
                <p:cNvSpPr/>
                <p:nvPr/>
              </p:nvSpPr>
              <p:spPr>
                <a:xfrm>
                  <a:off x="1767444" y="2443568"/>
                  <a:ext cx="119151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1400" dirty="0" smtClean="0">
                      <a:solidFill>
                        <a:schemeClr val="bg1"/>
                      </a:solidFill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  <a:latin typeface="HY헤드라인M" pitchFamily="18" charset="-127"/>
                      <a:ea typeface="HY헤드라인M" pitchFamily="18" charset="-127"/>
                    </a:rPr>
                    <a:t>대내적 </a:t>
                  </a:r>
                  <a:endParaRPr lang="en-US" altLang="ko-KR" sz="1400" dirty="0" smtClean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헤드라인M" pitchFamily="18" charset="-127"/>
                    <a:ea typeface="HY헤드라인M" pitchFamily="18" charset="-127"/>
                  </a:endParaRPr>
                </a:p>
                <a:p>
                  <a:pPr lvl="0" algn="ctr"/>
                  <a:r>
                    <a:rPr lang="ko-KR" altLang="en-US" sz="1400" dirty="0" smtClean="0">
                      <a:solidFill>
                        <a:schemeClr val="bg1"/>
                      </a:solidFill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  <a:latin typeface="HY헤드라인M" pitchFamily="18" charset="-127"/>
                      <a:ea typeface="HY헤드라인M" pitchFamily="18" charset="-127"/>
                    </a:rPr>
                    <a:t>필요성 인식</a:t>
                  </a:r>
                  <a:endParaRPr lang="ko-KR" altLang="en-US" sz="1400" dirty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헤드라인M" pitchFamily="18" charset="-127"/>
                    <a:ea typeface="HY헤드라인M" pitchFamily="18" charset="-127"/>
                  </a:endParaRPr>
                </a:p>
              </p:txBody>
            </p:sp>
            <p:grpSp>
              <p:nvGrpSpPr>
                <p:cNvPr id="24" name="그룹 102"/>
                <p:cNvGrpSpPr/>
                <p:nvPr/>
              </p:nvGrpSpPr>
              <p:grpSpPr>
                <a:xfrm>
                  <a:off x="1000100" y="3800332"/>
                  <a:ext cx="2740577" cy="430065"/>
                  <a:chOff x="2938016" y="3368040"/>
                  <a:chExt cx="3119884" cy="489588"/>
                </a:xfrm>
              </p:grpSpPr>
              <p:sp>
                <p:nvSpPr>
                  <p:cNvPr id="44" name="모서리가 둥근 직사각형 43"/>
                  <p:cNvSpPr/>
                  <p:nvPr/>
                </p:nvSpPr>
                <p:spPr>
                  <a:xfrm>
                    <a:off x="2938016" y="3368040"/>
                    <a:ext cx="3119884" cy="489588"/>
                  </a:xfrm>
                  <a:prstGeom prst="roundRect">
                    <a:avLst>
                      <a:gd name="adj" fmla="val 22701"/>
                    </a:avLst>
                  </a:prstGeom>
                  <a:gradFill flip="none" rotWithShape="1">
                    <a:gsLst>
                      <a:gs pos="0">
                        <a:srgbClr val="70C6F0">
                          <a:shade val="30000"/>
                          <a:satMod val="115000"/>
                        </a:srgbClr>
                      </a:gs>
                      <a:gs pos="50000">
                        <a:srgbClr val="70C6F0">
                          <a:shade val="67500"/>
                          <a:satMod val="115000"/>
                        </a:srgbClr>
                      </a:gs>
                      <a:gs pos="100000">
                        <a:srgbClr val="70C6F0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부정확한 결산 및 보고체계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5" name="모서리가 둥근 직사각형 44"/>
                  <p:cNvSpPr/>
                  <p:nvPr/>
                </p:nvSpPr>
                <p:spPr>
                  <a:xfrm>
                    <a:off x="2958050" y="3372802"/>
                    <a:ext cx="3098908" cy="476252"/>
                  </a:xfrm>
                  <a:prstGeom prst="roundRect">
                    <a:avLst>
                      <a:gd name="adj" fmla="val 22701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5" name="그룹 103"/>
                <p:cNvGrpSpPr/>
                <p:nvPr/>
              </p:nvGrpSpPr>
              <p:grpSpPr>
                <a:xfrm>
                  <a:off x="1000100" y="4335822"/>
                  <a:ext cx="2740577" cy="430065"/>
                  <a:chOff x="2938016" y="3368040"/>
                  <a:chExt cx="3119884" cy="489588"/>
                </a:xfrm>
              </p:grpSpPr>
              <p:sp>
                <p:nvSpPr>
                  <p:cNvPr id="42" name="모서리가 둥근 직사각형 41"/>
                  <p:cNvSpPr/>
                  <p:nvPr/>
                </p:nvSpPr>
                <p:spPr>
                  <a:xfrm>
                    <a:off x="2938016" y="3368040"/>
                    <a:ext cx="3119884" cy="489588"/>
                  </a:xfrm>
                  <a:prstGeom prst="roundRect">
                    <a:avLst>
                      <a:gd name="adj" fmla="val 22701"/>
                    </a:avLst>
                  </a:prstGeom>
                  <a:gradFill flip="none" rotWithShape="1">
                    <a:gsLst>
                      <a:gs pos="0">
                        <a:srgbClr val="70C6F0">
                          <a:shade val="30000"/>
                          <a:satMod val="115000"/>
                        </a:srgbClr>
                      </a:gs>
                      <a:gs pos="50000">
                        <a:srgbClr val="70C6F0">
                          <a:shade val="67500"/>
                          <a:satMod val="115000"/>
                        </a:srgbClr>
                      </a:gs>
                      <a:gs pos="100000">
                        <a:srgbClr val="70C6F0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정보의 표준화 부재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모서리가 둥근 직사각형 42"/>
                  <p:cNvSpPr/>
                  <p:nvPr/>
                </p:nvSpPr>
                <p:spPr>
                  <a:xfrm>
                    <a:off x="2958050" y="3372802"/>
                    <a:ext cx="3098908" cy="476252"/>
                  </a:xfrm>
                  <a:prstGeom prst="roundRect">
                    <a:avLst>
                      <a:gd name="adj" fmla="val 22701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그룹 106"/>
                <p:cNvGrpSpPr/>
                <p:nvPr/>
              </p:nvGrpSpPr>
              <p:grpSpPr>
                <a:xfrm>
                  <a:off x="1000100" y="4871312"/>
                  <a:ext cx="2740577" cy="430065"/>
                  <a:chOff x="2938016" y="3368040"/>
                  <a:chExt cx="3119884" cy="489588"/>
                </a:xfrm>
              </p:grpSpPr>
              <p:sp>
                <p:nvSpPr>
                  <p:cNvPr id="40" name="모서리가 둥근 직사각형 39"/>
                  <p:cNvSpPr/>
                  <p:nvPr/>
                </p:nvSpPr>
                <p:spPr>
                  <a:xfrm>
                    <a:off x="2938016" y="3368040"/>
                    <a:ext cx="3119884" cy="489588"/>
                  </a:xfrm>
                  <a:prstGeom prst="roundRect">
                    <a:avLst>
                      <a:gd name="adj" fmla="val 22701"/>
                    </a:avLst>
                  </a:prstGeom>
                  <a:gradFill flip="none" rotWithShape="1">
                    <a:gsLst>
                      <a:gs pos="0">
                        <a:srgbClr val="70C6F0">
                          <a:shade val="30000"/>
                          <a:satMod val="115000"/>
                        </a:srgbClr>
                      </a:gs>
                      <a:gs pos="50000">
                        <a:srgbClr val="70C6F0">
                          <a:shade val="67500"/>
                          <a:satMod val="115000"/>
                        </a:srgbClr>
                      </a:gs>
                      <a:gs pos="100000">
                        <a:srgbClr val="70C6F0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내부거래  </a:t>
                    </a: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Data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추출의 어려움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모서리가 둥근 직사각형 40"/>
                  <p:cNvSpPr/>
                  <p:nvPr/>
                </p:nvSpPr>
                <p:spPr>
                  <a:xfrm>
                    <a:off x="2958050" y="3372802"/>
                    <a:ext cx="3098908" cy="476252"/>
                  </a:xfrm>
                  <a:prstGeom prst="roundRect">
                    <a:avLst>
                      <a:gd name="adj" fmla="val 22701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" name="그룹 109"/>
                <p:cNvGrpSpPr/>
                <p:nvPr/>
              </p:nvGrpSpPr>
              <p:grpSpPr>
                <a:xfrm>
                  <a:off x="1000100" y="5406802"/>
                  <a:ext cx="2740577" cy="430065"/>
                  <a:chOff x="2938016" y="3368040"/>
                  <a:chExt cx="3119884" cy="489588"/>
                </a:xfrm>
              </p:grpSpPr>
              <p:sp>
                <p:nvSpPr>
                  <p:cNvPr id="38" name="모서리가 둥근 직사각형 37"/>
                  <p:cNvSpPr/>
                  <p:nvPr/>
                </p:nvSpPr>
                <p:spPr>
                  <a:xfrm>
                    <a:off x="2938016" y="3368040"/>
                    <a:ext cx="3119884" cy="489588"/>
                  </a:xfrm>
                  <a:prstGeom prst="roundRect">
                    <a:avLst>
                      <a:gd name="adj" fmla="val 22701"/>
                    </a:avLst>
                  </a:prstGeom>
                  <a:gradFill flip="none" rotWithShape="1">
                    <a:gsLst>
                      <a:gs pos="0">
                        <a:srgbClr val="70C6F0">
                          <a:shade val="30000"/>
                          <a:satMod val="115000"/>
                        </a:srgbClr>
                      </a:gs>
                      <a:gs pos="50000">
                        <a:srgbClr val="70C6F0">
                          <a:shade val="67500"/>
                          <a:satMod val="115000"/>
                        </a:srgbClr>
                      </a:gs>
                      <a:gs pos="100000">
                        <a:srgbClr val="70C6F0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통합시스템 부재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모서리가 둥근 직사각형 38"/>
                  <p:cNvSpPr/>
                  <p:nvPr/>
                </p:nvSpPr>
                <p:spPr>
                  <a:xfrm>
                    <a:off x="2958050" y="3372802"/>
                    <a:ext cx="3098908" cy="476252"/>
                  </a:xfrm>
                  <a:prstGeom prst="roundRect">
                    <a:avLst>
                      <a:gd name="adj" fmla="val 22701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31" name="그림 30" descr="투명원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26031" y="1991073"/>
                  <a:ext cx="1486291" cy="1486291"/>
                </a:xfrm>
                <a:prstGeom prst="rect">
                  <a:avLst/>
                </a:prstGeom>
              </p:spPr>
            </p:pic>
            <p:grpSp>
              <p:nvGrpSpPr>
                <p:cNvPr id="32" name="그룹 114"/>
                <p:cNvGrpSpPr/>
                <p:nvPr/>
              </p:nvGrpSpPr>
              <p:grpSpPr>
                <a:xfrm>
                  <a:off x="1665024" y="2019189"/>
                  <a:ext cx="1424707" cy="1520927"/>
                  <a:chOff x="3694968" y="1340380"/>
                  <a:chExt cx="1621892" cy="1731430"/>
                </a:xfrm>
              </p:grpSpPr>
              <p:sp>
                <p:nvSpPr>
                  <p:cNvPr id="33" name="타원 32"/>
                  <p:cNvSpPr/>
                  <p:nvPr/>
                </p:nvSpPr>
                <p:spPr>
                  <a:xfrm>
                    <a:off x="3694968" y="1340380"/>
                    <a:ext cx="1621892" cy="1621892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타원 33"/>
                  <p:cNvSpPr/>
                  <p:nvPr/>
                </p:nvSpPr>
                <p:spPr>
                  <a:xfrm>
                    <a:off x="4442296" y="2966637"/>
                    <a:ext cx="105173" cy="10517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02" name="그룹 101"/>
            <p:cNvGrpSpPr/>
            <p:nvPr/>
          </p:nvGrpSpPr>
          <p:grpSpPr>
            <a:xfrm>
              <a:off x="5224774" y="2346443"/>
              <a:ext cx="3347754" cy="3940077"/>
              <a:chOff x="5224774" y="1785926"/>
              <a:chExt cx="3347754" cy="3940077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7152672" y="3835351"/>
                <a:ext cx="108000" cy="1746985"/>
                <a:chOff x="7133008" y="3835351"/>
                <a:chExt cx="108000" cy="1746985"/>
              </a:xfrm>
            </p:grpSpPr>
            <p:sp>
              <p:nvSpPr>
                <p:cNvPr id="96" name="이등변 삼각형 95"/>
                <p:cNvSpPr/>
                <p:nvPr/>
              </p:nvSpPr>
              <p:spPr>
                <a:xfrm rot="5400000">
                  <a:off x="7115008" y="3853351"/>
                  <a:ext cx="144000" cy="108000"/>
                </a:xfrm>
                <a:prstGeom prst="triangle">
                  <a:avLst/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이등변 삼각형 96"/>
                <p:cNvSpPr/>
                <p:nvPr/>
              </p:nvSpPr>
              <p:spPr>
                <a:xfrm rot="5400000">
                  <a:off x="7115008" y="4394234"/>
                  <a:ext cx="144000" cy="108000"/>
                </a:xfrm>
                <a:prstGeom prst="triangle">
                  <a:avLst/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이등변 삼각형 97"/>
                <p:cNvSpPr/>
                <p:nvPr/>
              </p:nvSpPr>
              <p:spPr>
                <a:xfrm rot="5400000">
                  <a:off x="7115008" y="4925285"/>
                  <a:ext cx="144000" cy="108000"/>
                </a:xfrm>
                <a:prstGeom prst="triangle">
                  <a:avLst/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이등변 삼각형 98"/>
                <p:cNvSpPr/>
                <p:nvPr/>
              </p:nvSpPr>
              <p:spPr>
                <a:xfrm rot="5400000">
                  <a:off x="7115008" y="5456336"/>
                  <a:ext cx="144000" cy="108000"/>
                </a:xfrm>
                <a:prstGeom prst="triangle">
                  <a:avLst/>
                </a:pr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9" name="직사각형 48"/>
              <p:cNvSpPr/>
              <p:nvPr/>
            </p:nvSpPr>
            <p:spPr>
              <a:xfrm rot="18173769">
                <a:off x="5602166" y="1786170"/>
                <a:ext cx="1657545" cy="1657057"/>
              </a:xfrm>
              <a:prstGeom prst="rect">
                <a:avLst/>
              </a:prstGeom>
            </p:spPr>
            <p:txBody>
              <a:bodyPr wrap="square">
                <a:prstTxWarp prst="textArchDown">
                  <a:avLst/>
                </a:prstTxWarp>
                <a:spAutoFit/>
              </a:bodyPr>
              <a:lstStyle/>
              <a:p>
                <a:pPr lvl="0" algn="ctr"/>
                <a:r>
                  <a:rPr lang="ko-KR" altLang="en-US" sz="900" b="1" dirty="0" smtClean="0"/>
                  <a:t>국제기준도입 </a:t>
                </a:r>
                <a:r>
                  <a:rPr lang="en-US" altLang="ko-KR" sz="900" b="1" dirty="0" smtClean="0"/>
                  <a:t>Roadmap</a:t>
                </a:r>
                <a:endParaRPr lang="ko-KR" altLang="en-US" sz="900" b="1" dirty="0"/>
              </a:p>
            </p:txBody>
          </p:sp>
          <p:sp>
            <p:nvSpPr>
              <p:cNvPr id="51" name="원형 50"/>
              <p:cNvSpPr/>
              <p:nvPr/>
            </p:nvSpPr>
            <p:spPr>
              <a:xfrm>
                <a:off x="5520787" y="1809619"/>
                <a:ext cx="1619634" cy="1619634"/>
              </a:xfrm>
              <a:prstGeom prst="pie">
                <a:avLst>
                  <a:gd name="adj1" fmla="val 5053448"/>
                  <a:gd name="adj2" fmla="val 20178095"/>
                </a:avLst>
              </a:prstGeom>
              <a:solidFill>
                <a:srgbClr val="77787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663768" y="1874134"/>
                <a:ext cx="1481001" cy="1481001"/>
              </a:xfrm>
              <a:prstGeom prst="ellipse">
                <a:avLst/>
              </a:prstGeom>
              <a:gradFill flip="none" rotWithShape="1">
                <a:gsLst>
                  <a:gs pos="0">
                    <a:srgbClr val="4FB0E3">
                      <a:shade val="30000"/>
                      <a:satMod val="115000"/>
                    </a:srgbClr>
                  </a:gs>
                  <a:gs pos="50000">
                    <a:srgbClr val="4FB0E3">
                      <a:shade val="67500"/>
                      <a:satMod val="115000"/>
                    </a:srgbClr>
                  </a:gs>
                  <a:gs pos="100000">
                    <a:srgbClr val="4FB0E3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rot="16200000" flipH="1">
                <a:off x="5329960" y="4502064"/>
                <a:ext cx="2150379" cy="4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5802375" y="2332704"/>
                <a:ext cx="11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1400" dirty="0" smtClean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헤드라인M" pitchFamily="18" charset="-127"/>
                    <a:ea typeface="HY헤드라인M" pitchFamily="18" charset="-127"/>
                  </a:rPr>
                  <a:t>대외적 </a:t>
                </a:r>
                <a:endParaRPr lang="en-US" altLang="ko-KR" sz="1400" dirty="0" smtClean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endParaRPr>
              </a:p>
              <a:p>
                <a:pPr lvl="0" algn="ctr"/>
                <a:r>
                  <a:rPr lang="ko-KR" altLang="en-US" sz="1400" dirty="0" smtClean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헤드라인M" pitchFamily="18" charset="-127"/>
                    <a:ea typeface="HY헤드라인M" pitchFamily="18" charset="-127"/>
                  </a:rPr>
                  <a:t>환경분</a:t>
                </a:r>
                <a:r>
                  <a:rPr lang="ko-KR" altLang="en-US" sz="1400" dirty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HY헤드라인M" pitchFamily="18" charset="-127"/>
                    <a:ea typeface="HY헤드라인M" pitchFamily="18" charset="-127"/>
                  </a:rPr>
                  <a:t>석</a:t>
                </a:r>
              </a:p>
            </p:txBody>
          </p:sp>
          <p:grpSp>
            <p:nvGrpSpPr>
              <p:cNvPr id="57" name="그룹 102"/>
              <p:cNvGrpSpPr/>
              <p:nvPr/>
            </p:nvGrpSpPr>
            <p:grpSpPr>
              <a:xfrm>
                <a:off x="5224774" y="3689468"/>
                <a:ext cx="1893102" cy="430065"/>
                <a:chOff x="2938016" y="3368040"/>
                <a:chExt cx="3119884" cy="489588"/>
              </a:xfrm>
            </p:grpSpPr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2938016" y="3368040"/>
                  <a:ext cx="3119884" cy="489588"/>
                </a:xfrm>
                <a:prstGeom prst="roundRect">
                  <a:avLst>
                    <a:gd name="adj" fmla="val 22701"/>
                  </a:avLst>
                </a:prstGeom>
                <a:gradFill flip="none" rotWithShape="1">
                  <a:gsLst>
                    <a:gs pos="0">
                      <a:srgbClr val="70C6F0">
                        <a:shade val="30000"/>
                        <a:satMod val="115000"/>
                      </a:srgbClr>
                    </a:gs>
                    <a:gs pos="50000">
                      <a:srgbClr val="70C6F0">
                        <a:shade val="67500"/>
                        <a:satMod val="115000"/>
                      </a:srgbClr>
                    </a:gs>
                    <a:gs pos="100000">
                      <a:srgbClr val="70C6F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기업의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세계화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958050" y="3372802"/>
                  <a:ext cx="3098908" cy="476252"/>
                </a:xfrm>
                <a:prstGeom prst="roundRect">
                  <a:avLst>
                    <a:gd name="adj" fmla="val 22701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그룹 103"/>
              <p:cNvGrpSpPr/>
              <p:nvPr/>
            </p:nvGrpSpPr>
            <p:grpSpPr>
              <a:xfrm>
                <a:off x="5224774" y="4224958"/>
                <a:ext cx="1893102" cy="430065"/>
                <a:chOff x="2938016" y="3368040"/>
                <a:chExt cx="3119884" cy="489588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938016" y="3368040"/>
                  <a:ext cx="3119884" cy="489588"/>
                </a:xfrm>
                <a:prstGeom prst="roundRect">
                  <a:avLst>
                    <a:gd name="adj" fmla="val 22701"/>
                  </a:avLst>
                </a:prstGeom>
                <a:gradFill flip="none" rotWithShape="1">
                  <a:gsLst>
                    <a:gs pos="0">
                      <a:srgbClr val="70C6F0">
                        <a:shade val="30000"/>
                        <a:satMod val="115000"/>
                      </a:srgbClr>
                    </a:gs>
                    <a:gs pos="50000">
                      <a:srgbClr val="70C6F0">
                        <a:shade val="67500"/>
                        <a:satMod val="115000"/>
                      </a:srgbClr>
                    </a:gs>
                    <a:gs pos="100000">
                      <a:srgbClr val="70C6F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Global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투자자 증대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958050" y="3372802"/>
                  <a:ext cx="3098908" cy="476252"/>
                </a:xfrm>
                <a:prstGeom prst="roundRect">
                  <a:avLst>
                    <a:gd name="adj" fmla="val 22701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9" name="그룹 106"/>
              <p:cNvGrpSpPr/>
              <p:nvPr/>
            </p:nvGrpSpPr>
            <p:grpSpPr>
              <a:xfrm>
                <a:off x="5224774" y="4760448"/>
                <a:ext cx="1893102" cy="430065"/>
                <a:chOff x="2938016" y="3368040"/>
                <a:chExt cx="3119884" cy="489588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2938016" y="3368040"/>
                  <a:ext cx="3119884" cy="489588"/>
                </a:xfrm>
                <a:prstGeom prst="roundRect">
                  <a:avLst>
                    <a:gd name="adj" fmla="val 22701"/>
                  </a:avLst>
                </a:prstGeom>
                <a:gradFill flip="none" rotWithShape="1">
                  <a:gsLst>
                    <a:gs pos="0">
                      <a:srgbClr val="70C6F0">
                        <a:shade val="30000"/>
                        <a:satMod val="115000"/>
                      </a:srgbClr>
                    </a:gs>
                    <a:gs pos="50000">
                      <a:srgbClr val="70C6F0">
                        <a:shade val="67500"/>
                        <a:satMod val="115000"/>
                      </a:srgbClr>
                    </a:gs>
                    <a:gs pos="100000">
                      <a:srgbClr val="70C6F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Korea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디스카운트 해소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2958050" y="3372802"/>
                  <a:ext cx="3098908" cy="476252"/>
                </a:xfrm>
                <a:prstGeom prst="roundRect">
                  <a:avLst>
                    <a:gd name="adj" fmla="val 22701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그룹 109"/>
              <p:cNvGrpSpPr/>
              <p:nvPr/>
            </p:nvGrpSpPr>
            <p:grpSpPr>
              <a:xfrm>
                <a:off x="5224774" y="5295938"/>
                <a:ext cx="1893102" cy="430065"/>
                <a:chOff x="2938016" y="3368040"/>
                <a:chExt cx="3119884" cy="489588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2938016" y="3368040"/>
                  <a:ext cx="3119884" cy="489588"/>
                </a:xfrm>
                <a:prstGeom prst="roundRect">
                  <a:avLst>
                    <a:gd name="adj" fmla="val 22701"/>
                  </a:avLst>
                </a:prstGeom>
                <a:gradFill flip="none" rotWithShape="1">
                  <a:gsLst>
                    <a:gs pos="0">
                      <a:srgbClr val="70C6F0">
                        <a:shade val="30000"/>
                        <a:satMod val="115000"/>
                      </a:srgbClr>
                    </a:gs>
                    <a:gs pos="50000">
                      <a:srgbClr val="70C6F0">
                        <a:shade val="67500"/>
                        <a:satMod val="115000"/>
                      </a:srgbClr>
                    </a:gs>
                    <a:gs pos="100000">
                      <a:srgbClr val="70C6F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국가간 비교우위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2958050" y="3372802"/>
                  <a:ext cx="3098908" cy="476252"/>
                </a:xfrm>
                <a:prstGeom prst="roundRect">
                  <a:avLst>
                    <a:gd name="adj" fmla="val 22701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그림 60" descr="투명원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0962" y="1880209"/>
                <a:ext cx="1486291" cy="1486291"/>
              </a:xfrm>
              <a:prstGeom prst="rect">
                <a:avLst/>
              </a:prstGeom>
            </p:spPr>
          </p:pic>
          <p:grpSp>
            <p:nvGrpSpPr>
              <p:cNvPr id="62" name="그룹 114"/>
              <p:cNvGrpSpPr/>
              <p:nvPr/>
            </p:nvGrpSpPr>
            <p:grpSpPr>
              <a:xfrm>
                <a:off x="5699955" y="1908325"/>
                <a:ext cx="1424707" cy="1520927"/>
                <a:chOff x="3694968" y="1340380"/>
                <a:chExt cx="1621892" cy="173143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3694968" y="1340380"/>
                  <a:ext cx="1621892" cy="1621892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  <a:prstDash val="soli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4442296" y="2966637"/>
                  <a:ext cx="105173" cy="10517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7179736" y="2331701"/>
                <a:ext cx="1160895" cy="854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b="1" dirty="0" smtClean="0"/>
                  <a:t>   1</a:t>
                </a:r>
                <a:r>
                  <a:rPr lang="ko-KR" altLang="en-US" sz="1100" b="1" dirty="0" smtClean="0"/>
                  <a:t>단계 </a:t>
                </a:r>
                <a:r>
                  <a:rPr lang="en-US" altLang="ko-KR" sz="1100" b="1" dirty="0" smtClean="0"/>
                  <a:t>: 2009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b="1" dirty="0" smtClean="0"/>
                  <a:t>  2</a:t>
                </a:r>
                <a:r>
                  <a:rPr lang="ko-KR" altLang="en-US" sz="1100" b="1" dirty="0" smtClean="0"/>
                  <a:t>단계 </a:t>
                </a:r>
                <a:r>
                  <a:rPr lang="en-US" altLang="ko-KR" sz="1100" b="1" dirty="0" smtClean="0"/>
                  <a:t>: 2010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b="1" dirty="0" smtClean="0"/>
                  <a:t>3</a:t>
                </a:r>
                <a:r>
                  <a:rPr lang="ko-KR" altLang="en-US" sz="1100" b="1" dirty="0" smtClean="0"/>
                  <a:t>단계 </a:t>
                </a:r>
                <a:r>
                  <a:rPr lang="en-US" altLang="ko-KR" sz="1100" b="1" dirty="0" smtClean="0"/>
                  <a:t>: 2013</a:t>
                </a:r>
                <a:endParaRPr lang="ko-KR" altLang="en-US" sz="1100" b="1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7194789" y="3764165"/>
                <a:ext cx="1377739" cy="1908859"/>
                <a:chOff x="7185710" y="3754333"/>
                <a:chExt cx="1377739" cy="1908859"/>
              </a:xfrm>
            </p:grpSpPr>
            <p:sp>
              <p:nvSpPr>
                <p:cNvPr id="91" name="직사각형 90"/>
                <p:cNvSpPr/>
                <p:nvPr/>
              </p:nvSpPr>
              <p:spPr>
                <a:xfrm>
                  <a:off x="7195985" y="3754333"/>
                  <a:ext cx="13163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200" b="1" dirty="0" smtClean="0">
                      <a:solidFill>
                        <a:srgbClr val="002060"/>
                      </a:solidFill>
                    </a:rPr>
                    <a:t>국제공신력 확보</a:t>
                  </a:r>
                  <a:endParaRPr lang="ko-KR" alt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7192560" y="4295009"/>
                  <a:ext cx="137088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200" b="1" dirty="0" smtClean="0">
                      <a:solidFill>
                        <a:srgbClr val="002060"/>
                      </a:solidFill>
                    </a:rPr>
                    <a:t>기업 투명성 증대</a:t>
                  </a:r>
                  <a:endParaRPr lang="ko-KR" alt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7189135" y="4845517"/>
                  <a:ext cx="137088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200" b="1" dirty="0" smtClean="0">
                      <a:solidFill>
                        <a:srgbClr val="002060"/>
                      </a:solidFill>
                    </a:rPr>
                    <a:t>국가 경쟁력 확보</a:t>
                  </a:r>
                  <a:endParaRPr lang="ko-KR" alt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7185710" y="5386193"/>
                  <a:ext cx="116249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200" b="1" dirty="0" smtClean="0">
                      <a:solidFill>
                        <a:srgbClr val="002060"/>
                      </a:solidFill>
                    </a:rPr>
                    <a:t>기업부담 절감</a:t>
                  </a:r>
                  <a:endParaRPr lang="ko-KR" altLang="en-US" sz="1200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5" name="꺾인 연결선 104"/>
            <p:cNvCxnSpPr>
              <a:stCxn id="16" idx="3"/>
              <a:endCxn id="51" idx="3"/>
            </p:cNvCxnSpPr>
            <p:nvPr/>
          </p:nvCxnSpPr>
          <p:spPr>
            <a:xfrm rot="5400000" flipH="1" flipV="1">
              <a:off x="4313138" y="352671"/>
              <a:ext cx="1588" cy="4034931"/>
            </a:xfrm>
            <a:prstGeom prst="bentConnector3">
              <a:avLst>
                <a:gd name="adj1" fmla="val 143954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이등변 삼각형 113"/>
            <p:cNvSpPr/>
            <p:nvPr/>
          </p:nvSpPr>
          <p:spPr>
            <a:xfrm rot="5400000">
              <a:off x="2926138" y="2089678"/>
              <a:ext cx="144000" cy="108000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16200000" flipH="1">
              <a:off x="5598840" y="2089679"/>
              <a:ext cx="144000" cy="108000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056937" y="1968130"/>
              <a:ext cx="25376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시스템 구축의 기반 마련</a:t>
              </a:r>
              <a:endParaRPr lang="ko-KR" alt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62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2008-09-10T19:28:35Z</dcterms:created>
  <dcterms:modified xsi:type="dcterms:W3CDTF">2008-09-13T01:28:38Z</dcterms:modified>
</cp:coreProperties>
</file>