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26" autoAdjust="0"/>
    <p:restoredTop sz="99530" autoAdjust="0"/>
  </p:normalViewPr>
  <p:slideViewPr>
    <p:cSldViewPr>
      <p:cViewPr varScale="1">
        <p:scale>
          <a:sx n="113" d="100"/>
          <a:sy n="113" d="100"/>
        </p:scale>
        <p:origin x="-2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4530AA-543A-417F-B859-275D0F456FAF}" type="datetimeFigureOut">
              <a:rPr lang="ko-KR" altLang="en-US" smtClean="0"/>
              <a:pPr/>
              <a:t>2008-09-13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63DA2-1E86-46CF-8DE6-432EE2362E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 flipV="1">
            <a:off x="-32" y="5786454"/>
            <a:ext cx="3143272" cy="1071568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5400000">
            <a:off x="4393389" y="-4089660"/>
            <a:ext cx="357190" cy="9143968"/>
          </a:xfrm>
          <a:prstGeom prst="rect">
            <a:avLst/>
          </a:prstGeom>
          <a:solidFill>
            <a:schemeClr val="accent3">
              <a:lumMod val="60000"/>
              <a:lumOff val="4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 rot="5400000" flipH="1">
            <a:off x="4504605" y="-4372610"/>
            <a:ext cx="134822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 rot="5400000" flipH="1">
            <a:off x="4546124" y="-4491172"/>
            <a:ext cx="51783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 rot="5400000" flipH="1">
            <a:off x="4563016" y="-4563007"/>
            <a:ext cx="18000" cy="9143968"/>
          </a:xfrm>
          <a:prstGeom prst="rect">
            <a:avLst/>
          </a:prstGeom>
          <a:solidFill>
            <a:srgbClr val="D8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738776" y="285728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26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7395050" y="375638"/>
            <a:ext cx="1463230" cy="21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PROPOSAL  INFORMATION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자유형 13"/>
          <p:cNvSpPr/>
          <p:nvPr userDrawn="1"/>
        </p:nvSpPr>
        <p:spPr>
          <a:xfrm flipV="1">
            <a:off x="0" y="5643578"/>
            <a:ext cx="8501090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 userDrawn="1"/>
        </p:nvSpPr>
        <p:spPr>
          <a:xfrm flipH="1" flipV="1">
            <a:off x="2071670" y="5176872"/>
            <a:ext cx="7072362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07496"/>
            <a:ext cx="1340444" cy="11047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>
          <a:xfrm>
            <a:off x="607818" y="999318"/>
            <a:ext cx="7821834" cy="649784"/>
          </a:xfrm>
          <a:prstGeom prst="roundRect">
            <a:avLst>
              <a:gd name="adj" fmla="val 22883"/>
            </a:avLst>
          </a:prstGeom>
          <a:solidFill>
            <a:schemeClr val="bg1">
              <a:lumMod val="85000"/>
              <a:alpha val="31000"/>
            </a:schemeClr>
          </a:solidFill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본 프로젝트는 현 시스템의 문제점 파악을 통한 새로운 시스템 구축의 필요성에 대한 대내적인 인식과</a:t>
            </a:r>
            <a:endParaRPr lang="en-US" altLang="ko-KR" sz="1050" dirty="0" smtClean="0">
              <a:sym typeface="Wingdings" pitchFamily="2" charset="2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dirty="0" smtClean="0">
                <a:sym typeface="Wingdings" pitchFamily="2" charset="2"/>
              </a:rPr>
              <a:t>국제기준의 도입에 대한 대외적인 환경분석을 토대로 한 시스템 구축의 기반을 마련하고자 함을 그 배경으로 합니다</a:t>
            </a:r>
            <a:r>
              <a:rPr lang="en-US" altLang="ko-KR" sz="1050" dirty="0" smtClean="0">
                <a:sym typeface="Wingdings" pitchFamily="2" charset="2"/>
              </a:rPr>
              <a:t>.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09845" y="698781"/>
            <a:ext cx="3133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대 내</a:t>
            </a:r>
            <a:r>
              <a:rPr lang="en-US" altLang="ko-KR" sz="1400" b="1" dirty="0" smtClean="0">
                <a:solidFill>
                  <a:srgbClr val="0070C0"/>
                </a:solidFill>
                <a:latin typeface="Constantia" pitchFamily="18" charset="0"/>
              </a:rPr>
              <a:t>·</a:t>
            </a:r>
            <a:r>
              <a:rPr lang="ko-KR" altLang="en-US" sz="1400" b="1" dirty="0" smtClean="0">
                <a:solidFill>
                  <a:srgbClr val="0070C0"/>
                </a:solidFill>
                <a:latin typeface="Constantia" pitchFamily="18" charset="0"/>
              </a:rPr>
              <a:t>외적 환경분석을 통한 제안 배경</a:t>
            </a:r>
            <a:endParaRPr lang="ko-KR" altLang="en-US" sz="1400" b="1" dirty="0">
              <a:solidFill>
                <a:srgbClr val="0070C0"/>
              </a:solidFill>
              <a:latin typeface="Constantia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42844" y="33811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1.2. </a:t>
            </a:r>
            <a:r>
              <a:rPr lang="ko-KR" altLang="en-US" sz="1400" b="1" dirty="0" smtClean="0"/>
              <a:t>제 안 배 경</a:t>
            </a:r>
            <a:endParaRPr lang="ko-KR" alt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자유형 100"/>
          <p:cNvSpPr/>
          <p:nvPr/>
        </p:nvSpPr>
        <p:spPr>
          <a:xfrm rot="3069505">
            <a:off x="4761025" y="3281425"/>
            <a:ext cx="2444191" cy="1929369"/>
          </a:xfrm>
          <a:custGeom>
            <a:avLst/>
            <a:gdLst>
              <a:gd name="connsiteX0" fmla="*/ 0 w 3000396"/>
              <a:gd name="connsiteY0" fmla="*/ 586105 h 2643206"/>
              <a:gd name="connsiteX1" fmla="*/ 1500198 w 3000396"/>
              <a:gd name="connsiteY1" fmla="*/ 0 h 2643206"/>
              <a:gd name="connsiteX2" fmla="*/ 3000396 w 3000396"/>
              <a:gd name="connsiteY2" fmla="*/ 586105 h 2643206"/>
              <a:gd name="connsiteX3" fmla="*/ 2508721 w 3000396"/>
              <a:gd name="connsiteY3" fmla="*/ 586105 h 2643206"/>
              <a:gd name="connsiteX4" fmla="*/ 2508721 w 3000396"/>
              <a:gd name="connsiteY4" fmla="*/ 2643206 h 2643206"/>
              <a:gd name="connsiteX5" fmla="*/ 491675 w 3000396"/>
              <a:gd name="connsiteY5" fmla="*/ 2643206 h 2643206"/>
              <a:gd name="connsiteX6" fmla="*/ 491675 w 3000396"/>
              <a:gd name="connsiteY6" fmla="*/ 586105 h 2643206"/>
              <a:gd name="connsiteX7" fmla="*/ 0 w 3000396"/>
              <a:gd name="connsiteY7" fmla="*/ 586105 h 2643206"/>
              <a:gd name="connsiteX0" fmla="*/ 1008344 w 4008740"/>
              <a:gd name="connsiteY0" fmla="*/ 586105 h 2643206"/>
              <a:gd name="connsiteX1" fmla="*/ 2508542 w 4008740"/>
              <a:gd name="connsiteY1" fmla="*/ 0 h 2643206"/>
              <a:gd name="connsiteX2" fmla="*/ 4008740 w 4008740"/>
              <a:gd name="connsiteY2" fmla="*/ 586105 h 2643206"/>
              <a:gd name="connsiteX3" fmla="*/ 3517065 w 4008740"/>
              <a:gd name="connsiteY3" fmla="*/ 586105 h 2643206"/>
              <a:gd name="connsiteX4" fmla="*/ 3517065 w 4008740"/>
              <a:gd name="connsiteY4" fmla="*/ 2643206 h 2643206"/>
              <a:gd name="connsiteX5" fmla="*/ 1500019 w 4008740"/>
              <a:gd name="connsiteY5" fmla="*/ 2643206 h 2643206"/>
              <a:gd name="connsiteX6" fmla="*/ 105 w 4008740"/>
              <a:gd name="connsiteY6" fmla="*/ 2636979 h 2643206"/>
              <a:gd name="connsiteX7" fmla="*/ 1500019 w 4008740"/>
              <a:gd name="connsiteY7" fmla="*/ 586105 h 2643206"/>
              <a:gd name="connsiteX8" fmla="*/ 1008344 w 4008740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  <a:gd name="connsiteX0" fmla="*/ 1008344 w 4945793"/>
              <a:gd name="connsiteY0" fmla="*/ 586105 h 2643206"/>
              <a:gd name="connsiteX1" fmla="*/ 2508542 w 4945793"/>
              <a:gd name="connsiteY1" fmla="*/ 0 h 2643206"/>
              <a:gd name="connsiteX2" fmla="*/ 4008740 w 4945793"/>
              <a:gd name="connsiteY2" fmla="*/ 586105 h 2643206"/>
              <a:gd name="connsiteX3" fmla="*/ 3517065 w 4945793"/>
              <a:gd name="connsiteY3" fmla="*/ 586105 h 2643206"/>
              <a:gd name="connsiteX4" fmla="*/ 4945793 w 4945793"/>
              <a:gd name="connsiteY4" fmla="*/ 2643206 h 2643206"/>
              <a:gd name="connsiteX5" fmla="*/ 1500019 w 4945793"/>
              <a:gd name="connsiteY5" fmla="*/ 2643206 h 2643206"/>
              <a:gd name="connsiteX6" fmla="*/ 105 w 4945793"/>
              <a:gd name="connsiteY6" fmla="*/ 2636979 h 2643206"/>
              <a:gd name="connsiteX7" fmla="*/ 1500019 w 4945793"/>
              <a:gd name="connsiteY7" fmla="*/ 586105 h 2643206"/>
              <a:gd name="connsiteX8" fmla="*/ 1008344 w 4945793"/>
              <a:gd name="connsiteY8" fmla="*/ 586105 h 264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793" h="2643206">
                <a:moveTo>
                  <a:pt x="1008344" y="586105"/>
                </a:moveTo>
                <a:lnTo>
                  <a:pt x="2508542" y="0"/>
                </a:lnTo>
                <a:lnTo>
                  <a:pt x="4008740" y="586105"/>
                </a:lnTo>
                <a:lnTo>
                  <a:pt x="3517065" y="586105"/>
                </a:lnTo>
                <a:cubicBezTo>
                  <a:pt x="3949807" y="1360630"/>
                  <a:pt x="4469550" y="1957506"/>
                  <a:pt x="4945793" y="2643206"/>
                </a:cubicBezTo>
                <a:lnTo>
                  <a:pt x="1500019" y="2643206"/>
                </a:lnTo>
                <a:cubicBezTo>
                  <a:pt x="1500124" y="2641130"/>
                  <a:pt x="0" y="2639055"/>
                  <a:pt x="105" y="2636979"/>
                </a:cubicBezTo>
                <a:cubicBezTo>
                  <a:pt x="528027" y="1906133"/>
                  <a:pt x="1114370" y="1347363"/>
                  <a:pt x="1500019" y="586105"/>
                </a:cubicBezTo>
                <a:lnTo>
                  <a:pt x="1008344" y="58610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50000">
                <a:schemeClr val="bg2">
                  <a:lumMod val="25000"/>
                </a:schemeClr>
              </a:gs>
              <a:gs pos="89000">
                <a:schemeClr val="tx2">
                  <a:lumMod val="60000"/>
                  <a:lumOff val="4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010286" y="4525284"/>
            <a:ext cx="2847994" cy="1761236"/>
            <a:chOff x="6010286" y="4525284"/>
            <a:chExt cx="2847994" cy="1761236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6010286" y="4525284"/>
              <a:ext cx="2847994" cy="1761236"/>
            </a:xfrm>
            <a:prstGeom prst="roundRect">
              <a:avLst>
                <a:gd name="adj" fmla="val 10393"/>
              </a:avLst>
            </a:prstGeom>
            <a:solidFill>
              <a:schemeClr val="bg2">
                <a:lumMod val="9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206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106426" y="4900096"/>
              <a:ext cx="2655190" cy="1281116"/>
              <a:chOff x="6106426" y="4900096"/>
              <a:chExt cx="2655190" cy="1281116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6106951" y="4900096"/>
                <a:ext cx="2654665" cy="285752"/>
              </a:xfrm>
              <a:prstGeom prst="roundRect">
                <a:avLst>
                  <a:gd name="adj" fmla="val 18035"/>
                </a:avLst>
              </a:prstGeom>
              <a:solidFill>
                <a:schemeClr val="bg1"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기업의 세계화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6106776" y="5231884"/>
                <a:ext cx="2654665" cy="285752"/>
              </a:xfrm>
              <a:prstGeom prst="roundRect">
                <a:avLst>
                  <a:gd name="adj" fmla="val 18035"/>
                </a:avLst>
              </a:prstGeom>
              <a:solidFill>
                <a:schemeClr val="bg1"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1000" dirty="0" smtClean="0">
                    <a:solidFill>
                      <a:prstClr val="black"/>
                    </a:solidFill>
                  </a:rPr>
                  <a:t>Global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투자자 증대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6106601" y="5563672"/>
                <a:ext cx="2654665" cy="285752"/>
              </a:xfrm>
              <a:prstGeom prst="roundRect">
                <a:avLst>
                  <a:gd name="adj" fmla="val 18035"/>
                </a:avLst>
              </a:prstGeom>
              <a:solidFill>
                <a:schemeClr val="bg1"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1000" dirty="0" smtClean="0">
                    <a:solidFill>
                      <a:prstClr val="black"/>
                    </a:solidFill>
                  </a:rPr>
                  <a:t>Korea </a:t>
                </a:r>
                <a:r>
                  <a:rPr lang="ko-KR" altLang="en-US" sz="1000" dirty="0" smtClean="0">
                    <a:solidFill>
                      <a:prstClr val="black"/>
                    </a:solidFill>
                  </a:rPr>
                  <a:t>디스카운트 해소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6106426" y="5895460"/>
                <a:ext cx="2654665" cy="285752"/>
              </a:xfrm>
              <a:prstGeom prst="roundRect">
                <a:avLst>
                  <a:gd name="adj" fmla="val 18035"/>
                </a:avLst>
              </a:prstGeom>
              <a:solidFill>
                <a:schemeClr val="bg1"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1000" dirty="0" smtClean="0">
                    <a:solidFill>
                      <a:prstClr val="black"/>
                    </a:solidFill>
                  </a:rPr>
                  <a:t>국가간 비교우위</a:t>
                </a:r>
                <a:endParaRPr lang="ko-KR" altLang="en-US" sz="1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7000892" y="458691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</a:rPr>
                <a:t>도입효과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85720" y="4517046"/>
            <a:ext cx="5620810" cy="1555160"/>
            <a:chOff x="285720" y="4517046"/>
            <a:chExt cx="5620810" cy="1555160"/>
          </a:xfrm>
        </p:grpSpPr>
        <p:cxnSp>
          <p:nvCxnSpPr>
            <p:cNvPr id="54" name="직선 연결선 53"/>
            <p:cNvCxnSpPr/>
            <p:nvPr/>
          </p:nvCxnSpPr>
          <p:spPr>
            <a:xfrm rot="5400000">
              <a:off x="2386493" y="5347701"/>
              <a:ext cx="221666" cy="195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5400000">
              <a:off x="3413748" y="5507846"/>
              <a:ext cx="540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4397715" y="5651846"/>
              <a:ext cx="828000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59426" y="5230854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STEP1 : 2009</a:t>
              </a:r>
              <a:endParaRPr lang="ko-KR" altLang="en-US" sz="1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81791" y="5509169"/>
              <a:ext cx="1008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STEP2 : 2012</a:t>
              </a:r>
              <a:endParaRPr lang="ko-KR" altLang="en-US" sz="1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11715" y="5817518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STEP3 : 2015</a:t>
              </a:r>
              <a:endParaRPr lang="ko-KR" altLang="en-US" sz="1000" b="1" dirty="0"/>
            </a:p>
          </p:txBody>
        </p:sp>
        <p:grpSp>
          <p:nvGrpSpPr>
            <p:cNvPr id="7" name="그룹 84"/>
            <p:cNvGrpSpPr/>
            <p:nvPr/>
          </p:nvGrpSpPr>
          <p:grpSpPr>
            <a:xfrm>
              <a:off x="1258953" y="4525284"/>
              <a:ext cx="4647577" cy="714380"/>
              <a:chOff x="2459805" y="2321711"/>
              <a:chExt cx="5299112" cy="7143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2459805" y="2321711"/>
                <a:ext cx="5299112" cy="714380"/>
              </a:xfrm>
              <a:prstGeom prst="roundRect">
                <a:avLst>
                  <a:gd name="adj" fmla="val 34385"/>
                </a:avLst>
              </a:prstGeom>
              <a:solidFill>
                <a:schemeClr val="bg2">
                  <a:lumMod val="9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2065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733143" y="2351902"/>
                <a:ext cx="4870198" cy="647648"/>
              </a:xfrm>
              <a:prstGeom prst="roundRect">
                <a:avLst>
                  <a:gd name="adj" fmla="val 26469"/>
                </a:avLst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 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2452802" y="4580246"/>
              <a:ext cx="3262206" cy="487627"/>
              <a:chOff x="2452802" y="4643446"/>
              <a:chExt cx="3262206" cy="487627"/>
            </a:xfrm>
          </p:grpSpPr>
          <p:cxnSp>
            <p:nvCxnSpPr>
              <p:cNvPr id="38" name="꺾인 연결선 37"/>
              <p:cNvCxnSpPr>
                <a:endCxn id="34" idx="4"/>
              </p:cNvCxnSpPr>
              <p:nvPr/>
            </p:nvCxnSpPr>
            <p:spPr>
              <a:xfrm flipV="1">
                <a:off x="2496065" y="4955125"/>
                <a:ext cx="1188039" cy="116680"/>
              </a:xfrm>
              <a:prstGeom prst="bentConnector2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꺾인 연결선 38"/>
              <p:cNvCxnSpPr>
                <a:endCxn id="35" idx="4"/>
              </p:cNvCxnSpPr>
              <p:nvPr/>
            </p:nvCxnSpPr>
            <p:spPr>
              <a:xfrm flipV="1">
                <a:off x="3678784" y="4772539"/>
                <a:ext cx="1172076" cy="118041"/>
              </a:xfrm>
              <a:prstGeom prst="bentConnector2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 flipH="1">
                <a:off x="2452802" y="5001980"/>
                <a:ext cx="129093" cy="129093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flipH="1">
                <a:off x="3619558" y="4826032"/>
                <a:ext cx="129093" cy="129093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 flipH="1">
                <a:off x="4786314" y="4643446"/>
                <a:ext cx="129093" cy="129093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2470050" y="5017112"/>
                <a:ext cx="1080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3635068" y="4849522"/>
                <a:ext cx="1080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4811028" y="4668160"/>
                <a:ext cx="10800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꺾인 연결선 38"/>
              <p:cNvCxnSpPr/>
              <p:nvPr/>
            </p:nvCxnSpPr>
            <p:spPr>
              <a:xfrm>
                <a:off x="4929190" y="4706526"/>
                <a:ext cx="785818" cy="0"/>
              </a:xfrm>
              <a:prstGeom prst="bentConnector3">
                <a:avLst>
                  <a:gd name="adj1" fmla="val 50000"/>
                </a:avLst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79"/>
            <p:cNvGrpSpPr/>
            <p:nvPr/>
          </p:nvGrpSpPr>
          <p:grpSpPr>
            <a:xfrm>
              <a:off x="285720" y="4525284"/>
              <a:ext cx="2133579" cy="714380"/>
              <a:chOff x="1378710" y="2321711"/>
              <a:chExt cx="1643074" cy="71438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378710" y="2321711"/>
                <a:ext cx="1643074" cy="714380"/>
              </a:xfrm>
              <a:prstGeom prst="roundRect">
                <a:avLst>
                  <a:gd name="adj" fmla="val 41052"/>
                </a:avLst>
              </a:prstGeom>
              <a:solidFill>
                <a:schemeClr val="bg2">
                  <a:lumMod val="5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496473" y="2321711"/>
                <a:ext cx="1407548" cy="714380"/>
              </a:xfrm>
              <a:prstGeom prst="roundRect">
                <a:avLst>
                  <a:gd name="adj" fmla="val 27173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대외적 환경분석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357422" y="4517046"/>
              <a:ext cx="1672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050" dirty="0" smtClean="0">
                  <a:solidFill>
                    <a:prstClr val="black"/>
                  </a:solidFill>
                </a:rPr>
                <a:t>국제기준 도입 </a:t>
              </a:r>
              <a:r>
                <a:rPr lang="en-US" altLang="ko-KR" sz="1050" dirty="0" smtClean="0">
                  <a:solidFill>
                    <a:prstClr val="black"/>
                  </a:solidFill>
                </a:rPr>
                <a:t>Roadmap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89354" y="4977510"/>
              <a:ext cx="925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01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57076" y="4794560"/>
              <a:ext cx="925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02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841274" y="4611610"/>
              <a:ext cx="925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050" dirty="0" smtClean="0">
                  <a:solidFill>
                    <a:prstClr val="black"/>
                  </a:solidFill>
                </a:rPr>
                <a:t>Contents 03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V="1">
              <a:off x="2491831" y="5500702"/>
              <a:ext cx="1188000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3686686" y="5761053"/>
              <a:ext cx="1116000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4811715" y="6072206"/>
              <a:ext cx="1008000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직사각형 101"/>
          <p:cNvSpPr/>
          <p:nvPr/>
        </p:nvSpPr>
        <p:spPr>
          <a:xfrm>
            <a:off x="6786578" y="2500306"/>
            <a:ext cx="19415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smtClean="0"/>
              <a:t>새로운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시스템 구축 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/>
              <a:t>기반 마련</a:t>
            </a:r>
            <a:endParaRPr lang="ko-KR" altLang="en-US" sz="24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285720" y="1928802"/>
            <a:ext cx="5643602" cy="2320959"/>
            <a:chOff x="285720" y="1928802"/>
            <a:chExt cx="5643602" cy="2320959"/>
          </a:xfrm>
        </p:grpSpPr>
        <p:grpSp>
          <p:nvGrpSpPr>
            <p:cNvPr id="3" name="그룹 82"/>
            <p:cNvGrpSpPr/>
            <p:nvPr/>
          </p:nvGrpSpPr>
          <p:grpSpPr>
            <a:xfrm>
              <a:off x="292094" y="1938327"/>
              <a:ext cx="5637228" cy="2311434"/>
              <a:chOff x="1385083" y="3189268"/>
              <a:chExt cx="6373834" cy="2668624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1385083" y="3189268"/>
                <a:ext cx="6373834" cy="2668624"/>
              </a:xfrm>
              <a:prstGeom prst="roundRect">
                <a:avLst>
                  <a:gd name="adj" fmla="val 11044"/>
                </a:avLst>
              </a:prstGeom>
              <a:solidFill>
                <a:schemeClr val="bg2">
                  <a:lumMod val="9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2065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1461282" y="3217450"/>
                <a:ext cx="6108699" cy="2579742"/>
              </a:xfrm>
              <a:prstGeom prst="roundRect">
                <a:avLst>
                  <a:gd name="adj" fmla="val 7802"/>
                </a:avLst>
              </a:prstGeom>
              <a:solidFill>
                <a:schemeClr val="bg2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78"/>
            <p:cNvGrpSpPr/>
            <p:nvPr/>
          </p:nvGrpSpPr>
          <p:grpSpPr>
            <a:xfrm>
              <a:off x="285720" y="1928802"/>
              <a:ext cx="2007041" cy="714380"/>
              <a:chOff x="1378710" y="3179743"/>
              <a:chExt cx="1643074" cy="714380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1378710" y="3179743"/>
                <a:ext cx="1643074" cy="714380"/>
              </a:xfrm>
              <a:prstGeom prst="roundRect">
                <a:avLst>
                  <a:gd name="adj" fmla="val 41052"/>
                </a:avLst>
              </a:prstGeom>
              <a:solidFill>
                <a:schemeClr val="bg2">
                  <a:lumMod val="5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496473" y="3179743"/>
                <a:ext cx="1407548" cy="714380"/>
              </a:xfrm>
              <a:prstGeom prst="roundRect">
                <a:avLst>
                  <a:gd name="adj" fmla="val 27173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대내적 인식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500034" y="2812763"/>
              <a:ext cx="5143536" cy="1214446"/>
              <a:chOff x="500034" y="2812763"/>
              <a:chExt cx="3419498" cy="1214446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500034" y="2812763"/>
                <a:ext cx="3419498" cy="1214446"/>
              </a:xfrm>
              <a:prstGeom prst="roundRect">
                <a:avLst>
                  <a:gd name="adj" fmla="val 20969"/>
                </a:avLst>
              </a:prstGeom>
              <a:solidFill>
                <a:schemeClr val="bg2">
                  <a:lumMod val="90000"/>
                </a:schemeClr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20650" h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616097" y="3128840"/>
                <a:ext cx="3187374" cy="897635"/>
              </a:xfrm>
              <a:prstGeom prst="roundRect">
                <a:avLst>
                  <a:gd name="adj" fmla="val 18034"/>
                </a:avLst>
              </a:prstGeom>
              <a:solidFill>
                <a:schemeClr val="bg1"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2290234" y="2160618"/>
              <a:ext cx="2403223" cy="276999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dirty="0" smtClean="0"/>
                <a:t>시스템 구축의 필요성 인식 공유</a:t>
              </a:r>
              <a:endParaRPr lang="ko-KR" altLang="en-US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85852" y="2829239"/>
              <a:ext cx="1887056" cy="276999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1200" dirty="0" smtClean="0"/>
                <a:t>현 시스템의 일반적 현황</a:t>
              </a:r>
              <a:endParaRPr lang="ko-KR" altLang="en-US" sz="12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5786" y="3150252"/>
              <a:ext cx="1984839" cy="821379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b="1" dirty="0" smtClean="0">
                  <a:solidFill>
                    <a:schemeClr val="bg2">
                      <a:lumMod val="10000"/>
                    </a:schemeClr>
                  </a:solidFill>
                </a:rPr>
                <a:t>부정확한 결산 및 </a:t>
              </a:r>
              <a:r>
                <a:rPr lang="ko-KR" altLang="en-US" sz="1100" b="1" dirty="0" smtClean="0">
                  <a:solidFill>
                    <a:schemeClr val="bg2">
                      <a:lumMod val="10000"/>
                    </a:schemeClr>
                  </a:solidFill>
                </a:rPr>
                <a:t>보고체계</a:t>
              </a:r>
              <a:endParaRPr lang="en-US" altLang="ko-KR" sz="1100" dirty="0" smtClean="0"/>
            </a:p>
            <a:p>
              <a:pPr lvl="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b="1" dirty="0" smtClean="0">
                  <a:solidFill>
                    <a:schemeClr val="bg2">
                      <a:lumMod val="10000"/>
                    </a:schemeClr>
                  </a:solidFill>
                </a:rPr>
                <a:t>정보의 표준화 </a:t>
              </a:r>
              <a:r>
                <a:rPr lang="ko-KR" altLang="en-US" sz="1100" b="1" dirty="0" smtClean="0">
                  <a:solidFill>
                    <a:schemeClr val="bg2">
                      <a:lumMod val="10000"/>
                    </a:schemeClr>
                  </a:solidFill>
                </a:rPr>
                <a:t>부재</a:t>
              </a:r>
              <a:endParaRPr lang="ko-KR" altLang="en-US" sz="1100" dirty="0" smtClean="0"/>
            </a:p>
            <a:p>
              <a:pPr lvl="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b="1" dirty="0" smtClean="0">
                  <a:solidFill>
                    <a:schemeClr val="bg2">
                      <a:lumMod val="10000"/>
                    </a:schemeClr>
                  </a:solidFill>
                </a:rPr>
                <a:t>통합시스템 </a:t>
              </a:r>
              <a:r>
                <a:rPr lang="ko-KR" altLang="en-US" sz="1100" b="1" dirty="0" smtClean="0">
                  <a:solidFill>
                    <a:schemeClr val="bg2">
                      <a:lumMod val="10000"/>
                    </a:schemeClr>
                  </a:solidFill>
                </a:rPr>
                <a:t>부재</a:t>
              </a:r>
              <a:endParaRPr lang="ko-KR" altLang="en-US" sz="1100" b="1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857488" y="3231462"/>
              <a:ext cx="2466462" cy="216000"/>
            </a:xfrm>
            <a:prstGeom prst="roundRect">
              <a:avLst>
                <a:gd name="adj" fmla="val 18035"/>
              </a:avLst>
            </a:prstGeom>
            <a:solidFill>
              <a:schemeClr val="bg2">
                <a:lumMod val="50000"/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50" dirty="0" smtClean="0">
                  <a:solidFill>
                    <a:schemeClr val="bg2">
                      <a:lumMod val="25000"/>
                    </a:schemeClr>
                  </a:solidFill>
                </a:rPr>
                <a:t>sub contents 01</a:t>
              </a:r>
              <a:endParaRPr lang="ko-KR" altLang="en-US" sz="1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857488" y="3491971"/>
              <a:ext cx="2466462" cy="216000"/>
            </a:xfrm>
            <a:prstGeom prst="roundRect">
              <a:avLst>
                <a:gd name="adj" fmla="val 18035"/>
              </a:avLst>
            </a:prstGeom>
            <a:solidFill>
              <a:schemeClr val="bg2">
                <a:lumMod val="50000"/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50" dirty="0" smtClean="0">
                  <a:solidFill>
                    <a:schemeClr val="bg2">
                      <a:lumMod val="25000"/>
                    </a:schemeClr>
                  </a:solidFill>
                </a:rPr>
                <a:t>sub contents 01</a:t>
              </a:r>
              <a:endParaRPr lang="ko-KR" altLang="en-US" sz="1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857488" y="3752480"/>
              <a:ext cx="2466462" cy="216000"/>
            </a:xfrm>
            <a:prstGeom prst="roundRect">
              <a:avLst>
                <a:gd name="adj" fmla="val 18035"/>
              </a:avLst>
            </a:prstGeom>
            <a:solidFill>
              <a:schemeClr val="bg2">
                <a:lumMod val="50000"/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50" dirty="0" smtClean="0">
                  <a:solidFill>
                    <a:schemeClr val="bg2">
                      <a:lumMod val="25000"/>
                    </a:schemeClr>
                  </a:solidFill>
                </a:rPr>
                <a:t>sub contents 01</a:t>
              </a:r>
              <a:endParaRPr lang="ko-KR" altLang="en-US" sz="1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69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65</cp:revision>
  <dcterms:created xsi:type="dcterms:W3CDTF">2008-09-10T19:28:35Z</dcterms:created>
  <dcterms:modified xsi:type="dcterms:W3CDTF">2008-09-13T15:49:44Z</dcterms:modified>
</cp:coreProperties>
</file>