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026" autoAdjust="0"/>
    <p:restoredTop sz="99530" autoAdjust="0"/>
  </p:normalViewPr>
  <p:slideViewPr>
    <p:cSldViewPr>
      <p:cViewPr varScale="1">
        <p:scale>
          <a:sx n="96" d="100"/>
          <a:sy n="96" d="100"/>
        </p:scale>
        <p:origin x="-114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 userDrawn="1"/>
        </p:nvSpPr>
        <p:spPr>
          <a:xfrm flipV="1">
            <a:off x="-32" y="5786454"/>
            <a:ext cx="3143272" cy="1071568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 rot="5400000">
            <a:off x="4393389" y="-4089660"/>
            <a:ext cx="357190" cy="9143968"/>
          </a:xfrm>
          <a:prstGeom prst="rect">
            <a:avLst/>
          </a:prstGeom>
          <a:solidFill>
            <a:schemeClr val="accent3">
              <a:lumMod val="60000"/>
              <a:lumOff val="4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 rot="5400000" flipH="1">
            <a:off x="4504605" y="-4372610"/>
            <a:ext cx="134822" cy="9143968"/>
          </a:xfrm>
          <a:prstGeom prst="rect">
            <a:avLst/>
          </a:prstGeom>
          <a:solidFill>
            <a:srgbClr val="D8E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 rot="5400000" flipH="1">
            <a:off x="4546124" y="-4491172"/>
            <a:ext cx="51783" cy="9143968"/>
          </a:xfrm>
          <a:prstGeom prst="rect">
            <a:avLst/>
          </a:prstGeom>
          <a:solidFill>
            <a:srgbClr val="D8E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 rot="5400000" flipH="1">
            <a:off x="4563016" y="-4563007"/>
            <a:ext cx="18000" cy="9143968"/>
          </a:xfrm>
          <a:prstGeom prst="rect">
            <a:avLst/>
          </a:prstGeom>
          <a:solidFill>
            <a:srgbClr val="D8E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738776" y="285728"/>
            <a:ext cx="394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Constantia" pitchFamily="18" charset="0"/>
              </a:rPr>
              <a:t>26</a:t>
            </a:r>
            <a:endParaRPr lang="ko-KR" altLang="en-US" sz="1600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7395050" y="375638"/>
            <a:ext cx="1463230" cy="214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PROPOSAL  INFORMATION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4" name="자유형 13"/>
          <p:cNvSpPr/>
          <p:nvPr userDrawn="1"/>
        </p:nvSpPr>
        <p:spPr>
          <a:xfrm flipV="1">
            <a:off x="0" y="5643578"/>
            <a:ext cx="8501090" cy="1214420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 userDrawn="1"/>
        </p:nvSpPr>
        <p:spPr>
          <a:xfrm flipH="1" flipV="1">
            <a:off x="2071670" y="5176872"/>
            <a:ext cx="7072362" cy="1671625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901778" y="6607496"/>
            <a:ext cx="1340444" cy="110476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 userDrawn="1"/>
        </p:nvSpPr>
        <p:spPr>
          <a:xfrm>
            <a:off x="607818" y="999318"/>
            <a:ext cx="7821834" cy="649784"/>
          </a:xfrm>
          <a:prstGeom prst="roundRect">
            <a:avLst>
              <a:gd name="adj" fmla="val 22883"/>
            </a:avLst>
          </a:prstGeom>
          <a:solidFill>
            <a:schemeClr val="bg1">
              <a:lumMod val="85000"/>
              <a:alpha val="31000"/>
            </a:schemeClr>
          </a:solidFill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050" dirty="0" smtClean="0">
                <a:sym typeface="Wingdings" pitchFamily="2" charset="2"/>
              </a:rPr>
              <a:t>본 프로젝트는 현 시스템의 문제점 파악을 통한 새로운 시스템 구축의 필요성에 대한 대내적인 인식과</a:t>
            </a:r>
            <a:endParaRPr lang="en-US" altLang="ko-KR" sz="1050" dirty="0" smtClean="0">
              <a:sym typeface="Wingdings" pitchFamily="2" charset="2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050" dirty="0" smtClean="0">
                <a:sym typeface="Wingdings" pitchFamily="2" charset="2"/>
              </a:rPr>
              <a:t>국제기준의 도입에 대한 대외적인 환경분석을 토대로 한 시스템 구축의 기반을 마련하고자 함을 그 배경으로 합니다</a:t>
            </a:r>
            <a:r>
              <a:rPr lang="en-US" altLang="ko-KR" sz="1050" dirty="0" smtClean="0">
                <a:sym typeface="Wingdings" pitchFamily="2" charset="2"/>
              </a:rPr>
              <a:t>.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09845" y="698781"/>
            <a:ext cx="31334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  <a:latin typeface="Constantia" pitchFamily="18" charset="0"/>
              </a:rPr>
              <a:t>대 내</a:t>
            </a:r>
            <a:r>
              <a:rPr lang="en-US" altLang="ko-KR" sz="1400" b="1" dirty="0" smtClean="0">
                <a:solidFill>
                  <a:srgbClr val="0070C0"/>
                </a:solidFill>
                <a:latin typeface="Constantia" pitchFamily="18" charset="0"/>
              </a:rPr>
              <a:t>·</a:t>
            </a:r>
            <a:r>
              <a:rPr lang="ko-KR" altLang="en-US" sz="1400" b="1" dirty="0" smtClean="0">
                <a:solidFill>
                  <a:srgbClr val="0070C0"/>
                </a:solidFill>
                <a:latin typeface="Constantia" pitchFamily="18" charset="0"/>
              </a:rPr>
              <a:t>외적 환경분석을 통한 제안 배경</a:t>
            </a:r>
            <a:endParaRPr lang="ko-KR" altLang="en-US" sz="1400" b="1" dirty="0">
              <a:solidFill>
                <a:srgbClr val="0070C0"/>
              </a:solidFill>
              <a:latin typeface="Constantia" pitchFamily="18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42844" y="338116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1.2. </a:t>
            </a:r>
            <a:r>
              <a:rPr lang="ko-KR" altLang="en-US" sz="1400" b="1" dirty="0" smtClean="0"/>
              <a:t>제 안 배 경</a:t>
            </a:r>
            <a:endParaRPr lang="ko-KR" altLang="en-US" sz="14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/>
          <p:cNvGrpSpPr/>
          <p:nvPr/>
        </p:nvGrpSpPr>
        <p:grpSpPr>
          <a:xfrm>
            <a:off x="366150" y="1928802"/>
            <a:ext cx="8298496" cy="3823326"/>
            <a:chOff x="366150" y="2346362"/>
            <a:chExt cx="8298496" cy="3823326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5286380" y="3948142"/>
              <a:ext cx="2993462" cy="1761236"/>
            </a:xfrm>
            <a:prstGeom prst="roundRect">
              <a:avLst>
                <a:gd name="adj" fmla="val 6970"/>
              </a:avLst>
            </a:prstGeom>
            <a:solidFill>
              <a:schemeClr val="bg2">
                <a:lumMod val="90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1030740" y="2493171"/>
              <a:ext cx="3194642" cy="3194642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3342081" y="3216652"/>
              <a:ext cx="1747680" cy="17476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 flipV="1">
              <a:off x="527875" y="3246797"/>
              <a:ext cx="3461321" cy="8145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95496" y="4105863"/>
              <a:ext cx="3513796" cy="83910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그룹 25"/>
            <p:cNvGrpSpPr/>
            <p:nvPr/>
          </p:nvGrpSpPr>
          <p:grpSpPr>
            <a:xfrm>
              <a:off x="1643042" y="2915737"/>
              <a:ext cx="1533583" cy="2347501"/>
              <a:chOff x="1186706" y="2224071"/>
              <a:chExt cx="1204069" cy="1843104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1186706" y="2276475"/>
                <a:ext cx="1204069" cy="1747818"/>
              </a:xfrm>
              <a:prstGeom prst="roundRect">
                <a:avLst>
                  <a:gd name="adj" fmla="val 9460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298883" y="2224071"/>
                <a:ext cx="958542" cy="184310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8" name="직선 화살표 연결선 17"/>
            <p:cNvCxnSpPr>
              <a:stCxn id="23" idx="3"/>
            </p:cNvCxnSpPr>
            <p:nvPr/>
          </p:nvCxnSpPr>
          <p:spPr>
            <a:xfrm>
              <a:off x="3176625" y="4095551"/>
              <a:ext cx="144000" cy="1588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366150" y="4009629"/>
              <a:ext cx="161725" cy="161725"/>
            </a:xfrm>
            <a:prstGeom prst="ellipse">
              <a:avLst/>
            </a:prstGeom>
            <a:solidFill>
              <a:srgbClr val="002060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4524646" y="3227833"/>
              <a:ext cx="414000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5214942" y="3152276"/>
              <a:ext cx="156891" cy="15689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6191437" y="3152276"/>
              <a:ext cx="156891" cy="15689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7208620" y="3152276"/>
              <a:ext cx="156891" cy="15689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8190928" y="3152276"/>
              <a:ext cx="156891" cy="15689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10"/>
            <p:cNvGrpSpPr/>
            <p:nvPr/>
          </p:nvGrpSpPr>
          <p:grpSpPr>
            <a:xfrm>
              <a:off x="5261436" y="3347474"/>
              <a:ext cx="63994" cy="523126"/>
              <a:chOff x="857232" y="3482174"/>
              <a:chExt cx="104868" cy="857256"/>
            </a:xfrm>
          </p:grpSpPr>
          <p:cxnSp>
            <p:nvCxnSpPr>
              <p:cNvPr id="42" name="직선 연결선 8"/>
              <p:cNvCxnSpPr/>
              <p:nvPr/>
            </p:nvCxnSpPr>
            <p:spPr>
              <a:xfrm rot="5400000">
                <a:off x="481038" y="3910008"/>
                <a:ext cx="857256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타원 9"/>
              <p:cNvSpPr/>
              <p:nvPr/>
            </p:nvSpPr>
            <p:spPr>
              <a:xfrm>
                <a:off x="857232" y="3833715"/>
                <a:ext cx="104868" cy="1048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11"/>
            <p:cNvGrpSpPr/>
            <p:nvPr/>
          </p:nvGrpSpPr>
          <p:grpSpPr>
            <a:xfrm>
              <a:off x="6243744" y="3347474"/>
              <a:ext cx="63994" cy="523126"/>
              <a:chOff x="857232" y="3482174"/>
              <a:chExt cx="104868" cy="85725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>
                <a:off x="481038" y="3910008"/>
                <a:ext cx="857256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타원 40"/>
              <p:cNvSpPr/>
              <p:nvPr/>
            </p:nvSpPr>
            <p:spPr>
              <a:xfrm>
                <a:off x="857232" y="3833715"/>
                <a:ext cx="104868" cy="1048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14"/>
            <p:cNvGrpSpPr/>
            <p:nvPr/>
          </p:nvGrpSpPr>
          <p:grpSpPr>
            <a:xfrm>
              <a:off x="7249302" y="3347474"/>
              <a:ext cx="63994" cy="523126"/>
              <a:chOff x="857232" y="3482174"/>
              <a:chExt cx="104868" cy="857256"/>
            </a:xfrm>
          </p:grpSpPr>
          <p:cxnSp>
            <p:nvCxnSpPr>
              <p:cNvPr id="38" name="직선 연결선 37"/>
              <p:cNvCxnSpPr/>
              <p:nvPr/>
            </p:nvCxnSpPr>
            <p:spPr>
              <a:xfrm rot="5400000">
                <a:off x="481038" y="3910008"/>
                <a:ext cx="857256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타원 38"/>
              <p:cNvSpPr/>
              <p:nvPr/>
            </p:nvSpPr>
            <p:spPr>
              <a:xfrm>
                <a:off x="857232" y="3833715"/>
                <a:ext cx="104868" cy="1048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17"/>
            <p:cNvGrpSpPr/>
            <p:nvPr/>
          </p:nvGrpSpPr>
          <p:grpSpPr>
            <a:xfrm>
              <a:off x="8231610" y="3347474"/>
              <a:ext cx="63994" cy="523126"/>
              <a:chOff x="857232" y="3482174"/>
              <a:chExt cx="104868" cy="857256"/>
            </a:xfrm>
          </p:grpSpPr>
          <p:cxnSp>
            <p:nvCxnSpPr>
              <p:cNvPr id="36" name="직선 연결선 35"/>
              <p:cNvCxnSpPr/>
              <p:nvPr/>
            </p:nvCxnSpPr>
            <p:spPr>
              <a:xfrm rot="5400000">
                <a:off x="481038" y="3910008"/>
                <a:ext cx="857256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타원 36"/>
              <p:cNvSpPr/>
              <p:nvPr/>
            </p:nvSpPr>
            <p:spPr>
              <a:xfrm>
                <a:off x="857232" y="3833715"/>
                <a:ext cx="104868" cy="1048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" name="직사각형 45"/>
            <p:cNvSpPr/>
            <p:nvPr/>
          </p:nvSpPr>
          <p:spPr>
            <a:xfrm>
              <a:off x="1414205" y="2376506"/>
              <a:ext cx="2403223" cy="1285884"/>
            </a:xfrm>
            <a:prstGeom prst="rect">
              <a:avLst/>
            </a:prstGeom>
          </p:spPr>
          <p:txBody>
            <a:bodyPr wrap="none">
              <a:prstTxWarp prst="textArchUp">
                <a:avLst/>
              </a:prstTxWarp>
              <a:spAutoFit/>
            </a:bodyPr>
            <a:lstStyle/>
            <a:p>
              <a:pPr lvl="0" algn="ctr"/>
              <a:r>
                <a:rPr lang="ko-KR" altLang="en-US" sz="1200" b="1" dirty="0" smtClean="0">
                  <a:solidFill>
                    <a:prstClr val="black"/>
                  </a:solidFill>
                </a:rPr>
                <a:t>시스템 구축의 필요성 인식 공유</a:t>
              </a:r>
              <a:endParaRPr lang="ko-KR" altLang="en-US" sz="1200" b="1" dirty="0">
                <a:solidFill>
                  <a:prstClr val="black"/>
                </a:solidFill>
              </a:endParaRPr>
            </a:p>
          </p:txBody>
        </p:sp>
        <p:sp>
          <p:nvSpPr>
            <p:cNvPr id="49" name="원호 48"/>
            <p:cNvSpPr/>
            <p:nvPr/>
          </p:nvSpPr>
          <p:spPr>
            <a:xfrm>
              <a:off x="918614" y="2356410"/>
              <a:ext cx="3358606" cy="3358606"/>
            </a:xfrm>
            <a:prstGeom prst="arc">
              <a:avLst>
                <a:gd name="adj1" fmla="val 10593887"/>
                <a:gd name="adj2" fmla="val 13875181"/>
              </a:avLst>
            </a:prstGeom>
            <a:noFill/>
            <a:ln w="12700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304723" y="2979256"/>
              <a:ext cx="9717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50000"/>
                    </a:schemeClr>
                  </a:solidFill>
                </a:rPr>
                <a:t>STEP1 : 2009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299510" y="2979256"/>
              <a:ext cx="9717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50000"/>
                    </a:schemeClr>
                  </a:solidFill>
                </a:rPr>
                <a:t>STEP1 : </a:t>
              </a:r>
              <a:r>
                <a:rPr lang="en-US" altLang="ko-KR" sz="1000" b="1" dirty="0" smtClean="0">
                  <a:solidFill>
                    <a:schemeClr val="bg1">
                      <a:lumMod val="50000"/>
                    </a:schemeClr>
                  </a:solidFill>
                </a:rPr>
                <a:t>2013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74200" y="2979256"/>
              <a:ext cx="9717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50000"/>
                    </a:schemeClr>
                  </a:solidFill>
                </a:rPr>
                <a:t>STEP1 : </a:t>
              </a:r>
              <a:r>
                <a:rPr lang="en-US" altLang="ko-KR" sz="1000" b="1" dirty="0" smtClean="0">
                  <a:solidFill>
                    <a:schemeClr val="bg1">
                      <a:lumMod val="50000"/>
                    </a:schemeClr>
                  </a:solidFill>
                </a:rPr>
                <a:t>2017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165354" y="2685148"/>
              <a:ext cx="179728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buFont typeface="Arial" pitchFamily="34" charset="0"/>
                <a:buChar char="•"/>
              </a:pPr>
              <a:r>
                <a:rPr lang="ko-KR" altLang="en-US" sz="1050" b="1" dirty="0" smtClean="0">
                  <a:solidFill>
                    <a:prstClr val="black"/>
                  </a:solidFill>
                </a:rPr>
                <a:t> 국제기준 </a:t>
              </a:r>
              <a:r>
                <a:rPr lang="ko-KR" altLang="en-US" sz="1050" b="1" dirty="0" smtClean="0">
                  <a:solidFill>
                    <a:prstClr val="black"/>
                  </a:solidFill>
                </a:rPr>
                <a:t>도입 </a:t>
              </a:r>
              <a:r>
                <a:rPr lang="en-US" altLang="ko-KR" sz="1050" b="1" dirty="0" smtClean="0">
                  <a:solidFill>
                    <a:prstClr val="black"/>
                  </a:solidFill>
                </a:rPr>
                <a:t>Roadmap</a:t>
              </a:r>
              <a:endParaRPr lang="ko-KR" altLang="en-US" sz="1050" b="1" dirty="0">
                <a:solidFill>
                  <a:prstClr val="black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357554" y="3854817"/>
              <a:ext cx="17331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1200" b="1" dirty="0" smtClean="0">
                  <a:solidFill>
                    <a:prstClr val="black"/>
                  </a:solidFill>
                </a:rPr>
                <a:t>국제기준 도입에 따른 </a:t>
              </a:r>
              <a:endParaRPr lang="en-US" altLang="ko-KR" sz="1200" b="1" dirty="0" smtClean="0">
                <a:solidFill>
                  <a:prstClr val="black"/>
                </a:solidFill>
              </a:endParaRPr>
            </a:p>
            <a:p>
              <a:pPr lvl="0" algn="ctr"/>
              <a:r>
                <a:rPr lang="ko-KR" altLang="en-US" sz="1200" b="1" dirty="0" smtClean="0">
                  <a:solidFill>
                    <a:prstClr val="black"/>
                  </a:solidFill>
                </a:rPr>
                <a:t>대외적 환경분석</a:t>
              </a:r>
              <a:endParaRPr lang="ko-KR" altLang="en-US" sz="1200" b="1" dirty="0">
                <a:solidFill>
                  <a:prstClr val="black"/>
                </a:solidFill>
              </a:endParaRP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1193216" y="3589049"/>
              <a:ext cx="798617" cy="1000870"/>
              <a:chOff x="1244558" y="3467289"/>
              <a:chExt cx="798617" cy="1000870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1266245" y="3467289"/>
                <a:ext cx="733987" cy="100087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1244558" y="3591972"/>
                <a:ext cx="79861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ko-KR" altLang="en-US" sz="1100" dirty="0" smtClean="0">
                    <a:solidFill>
                      <a:prstClr val="black"/>
                    </a:solidFill>
                  </a:rPr>
                  <a:t>현 </a:t>
                </a:r>
                <a:endParaRPr lang="en-US" altLang="ko-KR" sz="1100" dirty="0" smtClean="0">
                  <a:solidFill>
                    <a:prstClr val="black"/>
                  </a:solidFill>
                </a:endParaRPr>
              </a:p>
              <a:p>
                <a:pPr lvl="0" algn="ctr"/>
                <a:r>
                  <a:rPr lang="ko-KR" altLang="en-US" sz="1100" dirty="0" smtClean="0">
                    <a:solidFill>
                      <a:prstClr val="black"/>
                    </a:solidFill>
                  </a:rPr>
                  <a:t>시스템의 </a:t>
                </a:r>
                <a:endParaRPr lang="en-US" altLang="ko-KR" sz="1100" dirty="0" smtClean="0">
                  <a:solidFill>
                    <a:prstClr val="black"/>
                  </a:solidFill>
                </a:endParaRPr>
              </a:p>
              <a:p>
                <a:pPr lvl="0" algn="ctr"/>
                <a:r>
                  <a:rPr lang="ko-KR" altLang="en-US" sz="1100" dirty="0" smtClean="0">
                    <a:solidFill>
                      <a:prstClr val="black"/>
                    </a:solidFill>
                  </a:rPr>
                  <a:t>일반적</a:t>
                </a:r>
                <a:endParaRPr lang="en-US" altLang="ko-KR" sz="1100" dirty="0" smtClean="0">
                  <a:solidFill>
                    <a:prstClr val="black"/>
                  </a:solidFill>
                </a:endParaRPr>
              </a:p>
              <a:p>
                <a:pPr lvl="0" algn="ctr"/>
                <a:r>
                  <a:rPr lang="ko-KR" altLang="en-US" sz="1100" dirty="0" smtClean="0">
                    <a:solidFill>
                      <a:prstClr val="black"/>
                    </a:solidFill>
                  </a:rPr>
                  <a:t>현황</a:t>
                </a:r>
                <a:endParaRPr lang="ko-KR" altLang="en-US" sz="11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8" name="타원 57"/>
            <p:cNvSpPr/>
            <p:nvPr/>
          </p:nvSpPr>
          <p:spPr>
            <a:xfrm>
              <a:off x="652958" y="3779129"/>
              <a:ext cx="622726" cy="62272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bg1"/>
                  </a:solidFill>
                </a:rPr>
                <a:t>內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1898650" y="3252454"/>
              <a:ext cx="1321196" cy="1798504"/>
              <a:chOff x="1898650" y="3130694"/>
              <a:chExt cx="1321196" cy="1798504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1898650" y="3130694"/>
                <a:ext cx="1321196" cy="1615827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US" altLang="ko-KR" sz="1100" dirty="0" smtClean="0"/>
                  <a:t> </a:t>
                </a:r>
                <a:r>
                  <a:rPr lang="ko-KR" altLang="en-US" sz="11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부정확한 결산 </a:t>
                </a:r>
                <a:endParaRPr lang="en-US" altLang="ko-KR" sz="1100" b="1" dirty="0" smtClean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r>
                  <a:rPr lang="en-US" altLang="ko-KR" sz="11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1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ko-KR" altLang="en-US" sz="11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및 보고체계</a:t>
                </a:r>
                <a:endParaRPr lang="en-US" altLang="ko-KR" sz="1100" b="1" dirty="0" smtClean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endParaRPr lang="en-US" altLang="ko-KR" sz="1100" b="1" dirty="0" smtClean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endParaRPr lang="en-US" altLang="ko-KR" sz="1100" dirty="0" smtClean="0"/>
              </a:p>
              <a:p>
                <a:pPr lvl="0">
                  <a:buFont typeface="Arial" pitchFamily="34" charset="0"/>
                  <a:buChar char="•"/>
                </a:pPr>
                <a:r>
                  <a:rPr lang="en-US" altLang="ko-KR" sz="1100" dirty="0" smtClean="0"/>
                  <a:t> </a:t>
                </a:r>
                <a:r>
                  <a:rPr lang="ko-KR" altLang="en-US" sz="11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정보의 </a:t>
                </a:r>
                <a:endParaRPr lang="en-US" altLang="ko-KR" sz="1100" b="1" dirty="0" smtClean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lvl="0"/>
                <a:r>
                  <a:rPr lang="en-US" altLang="ko-KR" sz="11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1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ko-KR" altLang="en-US" sz="11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표준화 부재</a:t>
                </a:r>
                <a:endParaRPr lang="en-US" altLang="ko-KR" sz="1100" b="1" dirty="0" smtClean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lvl="0"/>
                <a:endParaRPr lang="en-US" altLang="ko-KR" sz="1100" b="1" dirty="0" smtClean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lvl="0"/>
                <a:endParaRPr lang="ko-KR" altLang="en-US" sz="1100" dirty="0" smtClean="0"/>
              </a:p>
              <a:p>
                <a:pPr lvl="0">
                  <a:buFont typeface="Arial" pitchFamily="34" charset="0"/>
                  <a:buChar char="•"/>
                </a:pPr>
                <a:r>
                  <a:rPr lang="en-US" altLang="ko-KR" sz="1100" dirty="0" smtClean="0"/>
                  <a:t> </a:t>
                </a:r>
                <a:r>
                  <a:rPr lang="ko-KR" altLang="en-US" sz="11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통합시스템 부재</a:t>
                </a:r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2081718" y="3549274"/>
                <a:ext cx="990084" cy="204266"/>
              </a:xfrm>
              <a:prstGeom prst="roundRect">
                <a:avLst>
                  <a:gd name="adj" fmla="val 18035"/>
                </a:avLst>
              </a:prstGeom>
              <a:solidFill>
                <a:schemeClr val="bg2">
                  <a:lumMod val="50000"/>
                  <a:alpha val="71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altLang="ko-KR" sz="1050" dirty="0" smtClean="0">
                    <a:solidFill>
                      <a:schemeClr val="bg2">
                        <a:lumMod val="25000"/>
                      </a:schemeClr>
                    </a:solidFill>
                  </a:rPr>
                  <a:t>sub </a:t>
                </a:r>
                <a:r>
                  <a:rPr lang="en-US" altLang="ko-KR" sz="1050" dirty="0" smtClean="0">
                    <a:solidFill>
                      <a:schemeClr val="bg2">
                        <a:lumMod val="25000"/>
                      </a:schemeClr>
                    </a:solidFill>
                  </a:rPr>
                  <a:t>contents</a:t>
                </a:r>
                <a:endParaRPr lang="ko-KR" altLang="en-US" sz="1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>
                <a:off x="2081718" y="4212466"/>
                <a:ext cx="990084" cy="204266"/>
              </a:xfrm>
              <a:prstGeom prst="roundRect">
                <a:avLst>
                  <a:gd name="adj" fmla="val 18035"/>
                </a:avLst>
              </a:prstGeom>
              <a:solidFill>
                <a:schemeClr val="bg2">
                  <a:lumMod val="50000"/>
                  <a:alpha val="71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altLang="ko-KR" sz="1050" dirty="0" smtClean="0">
                    <a:solidFill>
                      <a:schemeClr val="bg2">
                        <a:lumMod val="25000"/>
                      </a:schemeClr>
                    </a:solidFill>
                  </a:rPr>
                  <a:t>sub </a:t>
                </a:r>
                <a:r>
                  <a:rPr lang="en-US" altLang="ko-KR" sz="1050" dirty="0" smtClean="0">
                    <a:solidFill>
                      <a:schemeClr val="bg2">
                        <a:lumMod val="25000"/>
                      </a:schemeClr>
                    </a:solidFill>
                  </a:rPr>
                  <a:t>contents</a:t>
                </a:r>
                <a:endParaRPr lang="ko-KR" altLang="en-US" sz="1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>
                <a:off x="2081718" y="4724932"/>
                <a:ext cx="990084" cy="204266"/>
              </a:xfrm>
              <a:prstGeom prst="roundRect">
                <a:avLst>
                  <a:gd name="adj" fmla="val 18035"/>
                </a:avLst>
              </a:prstGeom>
              <a:solidFill>
                <a:schemeClr val="bg2">
                  <a:lumMod val="50000"/>
                  <a:alpha val="71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altLang="ko-KR" sz="1050" dirty="0" smtClean="0">
                    <a:solidFill>
                      <a:schemeClr val="bg2">
                        <a:lumMod val="25000"/>
                      </a:schemeClr>
                    </a:solidFill>
                  </a:rPr>
                  <a:t>sub </a:t>
                </a:r>
                <a:r>
                  <a:rPr lang="en-US" altLang="ko-KR" sz="1050" dirty="0" smtClean="0">
                    <a:solidFill>
                      <a:schemeClr val="bg2">
                        <a:lumMod val="25000"/>
                      </a:schemeClr>
                    </a:solidFill>
                  </a:rPr>
                  <a:t>contents</a:t>
                </a:r>
                <a:endParaRPr lang="ko-KR" altLang="en-US" sz="1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68" name="직사각형 67"/>
            <p:cNvSpPr/>
            <p:nvPr/>
          </p:nvSpPr>
          <p:spPr>
            <a:xfrm>
              <a:off x="5317626" y="3376638"/>
              <a:ext cx="925253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1050" dirty="0" smtClean="0">
                  <a:solidFill>
                    <a:prstClr val="black"/>
                  </a:solidFill>
                </a:rPr>
                <a:t>Contents </a:t>
              </a:r>
              <a:r>
                <a:rPr lang="en-US" altLang="ko-KR" sz="1050" dirty="0" smtClean="0">
                  <a:solidFill>
                    <a:prstClr val="black"/>
                  </a:solidFill>
                </a:rPr>
                <a:t>01</a:t>
              </a:r>
            </a:p>
            <a:p>
              <a:pPr algn="ctr"/>
              <a:r>
                <a:rPr lang="en-US" altLang="ko-KR" sz="1050" dirty="0" smtClean="0">
                  <a:solidFill>
                    <a:prstClr val="black"/>
                  </a:solidFill>
                </a:rPr>
                <a:t>Contents </a:t>
              </a:r>
              <a:r>
                <a:rPr lang="en-US" altLang="ko-KR" sz="1050" dirty="0" smtClean="0">
                  <a:solidFill>
                    <a:prstClr val="black"/>
                  </a:solidFill>
                </a:rPr>
                <a:t>02</a:t>
              </a:r>
              <a:endParaRPr lang="ko-KR" altLang="en-US" sz="1050" dirty="0" smtClean="0">
                <a:solidFill>
                  <a:prstClr val="black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322462" y="3376638"/>
              <a:ext cx="925253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1050" dirty="0" smtClean="0">
                  <a:solidFill>
                    <a:prstClr val="black"/>
                  </a:solidFill>
                </a:rPr>
                <a:t>Contents </a:t>
              </a:r>
              <a:r>
                <a:rPr lang="en-US" altLang="ko-KR" sz="1050" dirty="0" smtClean="0">
                  <a:solidFill>
                    <a:prstClr val="black"/>
                  </a:solidFill>
                </a:rPr>
                <a:t>01</a:t>
              </a:r>
            </a:p>
            <a:p>
              <a:pPr algn="ctr"/>
              <a:r>
                <a:rPr lang="en-US" altLang="ko-KR" sz="1050" dirty="0" smtClean="0">
                  <a:solidFill>
                    <a:prstClr val="black"/>
                  </a:solidFill>
                </a:rPr>
                <a:t>Contents </a:t>
              </a:r>
              <a:r>
                <a:rPr lang="en-US" altLang="ko-KR" sz="1050" dirty="0" smtClean="0">
                  <a:solidFill>
                    <a:prstClr val="black"/>
                  </a:solidFill>
                </a:rPr>
                <a:t>02</a:t>
              </a:r>
              <a:endParaRPr lang="ko-KR" altLang="en-US" sz="1050" dirty="0" smtClean="0">
                <a:solidFill>
                  <a:prstClr val="black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317249" y="3376638"/>
              <a:ext cx="925253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1050" dirty="0" smtClean="0">
                  <a:solidFill>
                    <a:prstClr val="black"/>
                  </a:solidFill>
                </a:rPr>
                <a:t>Contents </a:t>
              </a:r>
              <a:r>
                <a:rPr lang="en-US" altLang="ko-KR" sz="1050" dirty="0" smtClean="0">
                  <a:solidFill>
                    <a:prstClr val="black"/>
                  </a:solidFill>
                </a:rPr>
                <a:t>01</a:t>
              </a:r>
            </a:p>
            <a:p>
              <a:pPr algn="ctr"/>
              <a:r>
                <a:rPr lang="en-US" altLang="ko-KR" sz="1050" dirty="0" smtClean="0">
                  <a:solidFill>
                    <a:prstClr val="black"/>
                  </a:solidFill>
                </a:rPr>
                <a:t>Contents </a:t>
              </a:r>
              <a:r>
                <a:rPr lang="en-US" altLang="ko-KR" sz="1050" dirty="0" smtClean="0">
                  <a:solidFill>
                    <a:prstClr val="black"/>
                  </a:solidFill>
                </a:rPr>
                <a:t>02</a:t>
              </a:r>
              <a:endParaRPr lang="ko-KR" altLang="en-US" sz="1050" dirty="0" smtClean="0">
                <a:solidFill>
                  <a:prstClr val="black"/>
                </a:solidFill>
              </a:endParaRPr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5244341" y="4265140"/>
              <a:ext cx="3105840" cy="353349"/>
              <a:chOff x="5184966" y="3800070"/>
              <a:chExt cx="3244686" cy="444892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5184966" y="3800070"/>
                <a:ext cx="3244686" cy="444892"/>
              </a:xfrm>
              <a:prstGeom prst="rect">
                <a:avLst/>
              </a:prstGeom>
              <a:solidFill>
                <a:schemeClr val="bg1"/>
              </a:solidFill>
              <a:ln w="19050" cap="flat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2" name="직선 연결선 71"/>
              <p:cNvCxnSpPr/>
              <p:nvPr/>
            </p:nvCxnSpPr>
            <p:spPr>
              <a:xfrm rot="5400000">
                <a:off x="6068781" y="4022730"/>
                <a:ext cx="385060" cy="872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rot="5400000">
                <a:off x="7131118" y="4022730"/>
                <a:ext cx="385060" cy="872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직사각형 78"/>
            <p:cNvSpPr/>
            <p:nvPr/>
          </p:nvSpPr>
          <p:spPr>
            <a:xfrm>
              <a:off x="6399244" y="3969340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</a:rPr>
                <a:t>도입효과</a:t>
              </a:r>
              <a:endParaRPr lang="ko-KR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5489235" y="4703816"/>
              <a:ext cx="2654665" cy="285752"/>
            </a:xfrm>
            <a:prstGeom prst="roundRect">
              <a:avLst>
                <a:gd name="adj" fmla="val 18035"/>
              </a:avLst>
            </a:prstGeom>
            <a:solidFill>
              <a:schemeClr val="bg1">
                <a:alpha val="71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000" dirty="0" smtClean="0">
                  <a:solidFill>
                    <a:prstClr val="black"/>
                  </a:solidFill>
                </a:rPr>
                <a:t>기업의 세계화</a:t>
              </a:r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5489060" y="5035604"/>
              <a:ext cx="2654665" cy="285752"/>
            </a:xfrm>
            <a:prstGeom prst="roundRect">
              <a:avLst>
                <a:gd name="adj" fmla="val 18035"/>
              </a:avLst>
            </a:prstGeom>
            <a:solidFill>
              <a:schemeClr val="bg1">
                <a:alpha val="71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000" dirty="0" smtClean="0">
                  <a:solidFill>
                    <a:prstClr val="black"/>
                  </a:solidFill>
                </a:rPr>
                <a:t>Global </a:t>
              </a:r>
              <a:r>
                <a:rPr lang="ko-KR" altLang="en-US" sz="1000" dirty="0" smtClean="0">
                  <a:solidFill>
                    <a:prstClr val="black"/>
                  </a:solidFill>
                </a:rPr>
                <a:t>투자자 증대</a:t>
              </a:r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5488885" y="5367392"/>
              <a:ext cx="2654665" cy="285752"/>
            </a:xfrm>
            <a:prstGeom prst="roundRect">
              <a:avLst>
                <a:gd name="adj" fmla="val 18035"/>
              </a:avLst>
            </a:prstGeom>
            <a:solidFill>
              <a:schemeClr val="bg1">
                <a:alpha val="71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000" dirty="0" smtClean="0">
                  <a:solidFill>
                    <a:prstClr val="black"/>
                  </a:solidFill>
                </a:rPr>
                <a:t>Korea </a:t>
              </a:r>
              <a:r>
                <a:rPr lang="ko-KR" altLang="en-US" sz="1000" dirty="0" smtClean="0">
                  <a:solidFill>
                    <a:prstClr val="black"/>
                  </a:solidFill>
                </a:rPr>
                <a:t>디스카운트 해소</a:t>
              </a:r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352559" y="4309516"/>
              <a:ext cx="75693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1050" dirty="0" smtClean="0">
                  <a:solidFill>
                    <a:prstClr val="black"/>
                  </a:solidFill>
                </a:rPr>
                <a:t>Contents</a:t>
              </a: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417684" y="4309516"/>
              <a:ext cx="75693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1050" dirty="0" smtClean="0">
                  <a:solidFill>
                    <a:prstClr val="black"/>
                  </a:solidFill>
                </a:rPr>
                <a:t>Contents</a:t>
              </a: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442616" y="4309516"/>
              <a:ext cx="75693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1050" dirty="0" smtClean="0">
                  <a:solidFill>
                    <a:prstClr val="black"/>
                  </a:solidFill>
                </a:rPr>
                <a:t>Contents</a:t>
              </a:r>
            </a:p>
          </p:txBody>
        </p:sp>
        <p:sp>
          <p:nvSpPr>
            <p:cNvPr id="89" name="원호 88"/>
            <p:cNvSpPr/>
            <p:nvPr/>
          </p:nvSpPr>
          <p:spPr>
            <a:xfrm>
              <a:off x="968936" y="2346362"/>
              <a:ext cx="3358606" cy="3358606"/>
            </a:xfrm>
            <a:prstGeom prst="arc">
              <a:avLst>
                <a:gd name="adj1" fmla="val 18541706"/>
                <a:gd name="adj2" fmla="val 19306016"/>
              </a:avLst>
            </a:prstGeom>
            <a:noFill/>
            <a:ln w="12700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1" name="꺾인 연결선 90"/>
            <p:cNvCxnSpPr>
              <a:stCxn id="5" idx="4"/>
            </p:cNvCxnSpPr>
            <p:nvPr/>
          </p:nvCxnSpPr>
          <p:spPr>
            <a:xfrm rot="16200000" flipH="1">
              <a:off x="4132926" y="5047326"/>
              <a:ext cx="1205356" cy="1039367"/>
            </a:xfrm>
            <a:prstGeom prst="bentConnector3">
              <a:avLst>
                <a:gd name="adj1" fmla="val 100019"/>
              </a:avLst>
            </a:prstGeom>
            <a:ln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/>
            <p:cNvSpPr/>
            <p:nvPr/>
          </p:nvSpPr>
          <p:spPr>
            <a:xfrm>
              <a:off x="3869612" y="2857494"/>
              <a:ext cx="772726" cy="772726"/>
            </a:xfrm>
            <a:prstGeom prst="arc">
              <a:avLst>
                <a:gd name="adj1" fmla="val 13708860"/>
                <a:gd name="adj2" fmla="val 16222184"/>
              </a:avLst>
            </a:prstGeom>
            <a:noFill/>
            <a:ln w="12700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/>
            <p:nvPr/>
          </p:nvCxnSpPr>
          <p:spPr>
            <a:xfrm rot="16200000" flipH="1">
              <a:off x="4174056" y="2948467"/>
              <a:ext cx="144000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타원 96"/>
            <p:cNvSpPr/>
            <p:nvPr/>
          </p:nvSpPr>
          <p:spPr>
            <a:xfrm>
              <a:off x="3943736" y="2969208"/>
              <a:ext cx="622726" cy="62272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bg1"/>
                  </a:solidFill>
                </a:rPr>
                <a:t>外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4919142" y="5559530"/>
            <a:ext cx="37862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/>
              <a:t>새로운 </a:t>
            </a:r>
            <a:r>
              <a:rPr lang="ko-KR" altLang="en-US" sz="1600" b="1" dirty="0" smtClean="0"/>
              <a:t>시스템 </a:t>
            </a:r>
            <a:r>
              <a:rPr lang="ko-KR" altLang="en-US" sz="1600" b="1" dirty="0" smtClean="0"/>
              <a:t>구축 </a:t>
            </a:r>
            <a:r>
              <a:rPr lang="ko-KR" altLang="en-US" sz="1600" b="1" dirty="0" smtClean="0"/>
              <a:t>기반 </a:t>
            </a:r>
            <a:r>
              <a:rPr lang="ko-KR" altLang="en-US" sz="1600" b="1" dirty="0" smtClean="0"/>
              <a:t>마련</a:t>
            </a:r>
            <a:endParaRPr lang="ko-KR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78</Words>
  <Application>Microsoft Office PowerPoint</Application>
  <PresentationFormat>화면 슬라이드 쇼(4:3)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96</cp:revision>
  <dcterms:created xsi:type="dcterms:W3CDTF">2008-09-10T19:28:35Z</dcterms:created>
  <dcterms:modified xsi:type="dcterms:W3CDTF">2008-09-30T09:04:58Z</dcterms:modified>
</cp:coreProperties>
</file>