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19" r:id="rId2"/>
    <p:sldId id="320" r:id="rId3"/>
    <p:sldId id="31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4"/>
    <a:srgbClr val="009EDB"/>
    <a:srgbClr val="FFFEEE"/>
    <a:srgbClr val="FEF7EC"/>
    <a:srgbClr val="0095DA"/>
    <a:srgbClr val="FFCCCC"/>
    <a:srgbClr val="FF9999"/>
    <a:srgbClr val="FF7C80"/>
    <a:srgbClr val="FF5050"/>
    <a:srgbClr val="9CA29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731" autoAdjust="0"/>
    <p:restoredTop sz="99771" autoAdjust="0"/>
  </p:normalViewPr>
  <p:slideViewPr>
    <p:cSldViewPr>
      <p:cViewPr varScale="1">
        <p:scale>
          <a:sx n="104" d="100"/>
          <a:sy n="104" d="100"/>
        </p:scale>
        <p:origin x="-9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99F22-98AC-4136-840C-535BF436A44F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9D90F-DAB0-496F-AE7D-AF9CFCC22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28596" y="159180"/>
            <a:ext cx="114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수행범위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436760" y="698028"/>
            <a:ext cx="5349686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본 프로젝트는 현재 서버에서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운영중인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시스템을 중심으로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AAA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관리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시스템 다운사이징과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BB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매뉴얼 시스템을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신규 구축 하여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표준화된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방법을 제공하고 통제할 수 있도록 하며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기존 서버에서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신규 서버로 이관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(Renewal)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을 할 수 있도록 구축함을 제안의 범위로 합니다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46" name="양쪽 모서리가 둥근 사각형 45"/>
          <p:cNvSpPr/>
          <p:nvPr/>
        </p:nvSpPr>
        <p:spPr>
          <a:xfrm rot="5400000">
            <a:off x="-600959" y="838853"/>
            <a:ext cx="1393909" cy="192054"/>
          </a:xfrm>
          <a:prstGeom prst="round2SameRect">
            <a:avLst/>
          </a:prstGeom>
          <a:solidFill>
            <a:srgbClr val="0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5400000">
            <a:off x="-480857" y="832766"/>
            <a:ext cx="1548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800" dirty="0" smtClean="0">
                <a:solidFill>
                  <a:srgbClr val="009EDB"/>
                </a:solidFill>
                <a:latin typeface="+mn-ea"/>
              </a:rPr>
              <a:t>PROPOSAL  INFORMATION</a:t>
            </a:r>
            <a:endParaRPr lang="ko-KR" altLang="en-US" sz="800" dirty="0">
              <a:solidFill>
                <a:srgbClr val="009EDB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47823" y="3635613"/>
            <a:ext cx="378000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076715" y="2228807"/>
            <a:ext cx="2228851" cy="7674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 flipH="1">
            <a:off x="5135924" y="4286209"/>
            <a:ext cx="2153313" cy="73274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 rot="5400000">
            <a:off x="6258221" y="2704359"/>
            <a:ext cx="1683328" cy="1834886"/>
            <a:chOff x="6246258" y="2704358"/>
            <a:chExt cx="1683328" cy="1834886"/>
          </a:xfrm>
        </p:grpSpPr>
        <p:grpSp>
          <p:nvGrpSpPr>
            <p:cNvPr id="55" name="그룹 159"/>
            <p:cNvGrpSpPr/>
            <p:nvPr/>
          </p:nvGrpSpPr>
          <p:grpSpPr>
            <a:xfrm rot="16200000">
              <a:off x="6246258" y="2794743"/>
              <a:ext cx="1683328" cy="1683328"/>
              <a:chOff x="5016956" y="5055746"/>
              <a:chExt cx="1683328" cy="1683328"/>
            </a:xfrm>
          </p:grpSpPr>
          <p:sp>
            <p:nvSpPr>
              <p:cNvPr id="92" name="타원 2"/>
              <p:cNvSpPr/>
              <p:nvPr/>
            </p:nvSpPr>
            <p:spPr>
              <a:xfrm>
                <a:off x="5016956" y="5055746"/>
                <a:ext cx="1683328" cy="1683328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accent1">
                      <a:lumMod val="60000"/>
                      <a:lumOff val="40000"/>
                    </a:schemeClr>
                  </a:gs>
                  <a:gs pos="66000">
                    <a:schemeClr val="bg2">
                      <a:lumMod val="7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120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신규서버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3" name="그룹 43"/>
              <p:cNvGrpSpPr/>
              <p:nvPr/>
            </p:nvGrpSpPr>
            <p:grpSpPr>
              <a:xfrm>
                <a:off x="5174620" y="5213410"/>
                <a:ext cx="1368000" cy="1368000"/>
                <a:chOff x="6114822" y="950310"/>
                <a:chExt cx="1368000" cy="1368000"/>
              </a:xfrm>
            </p:grpSpPr>
            <p:grpSp>
              <p:nvGrpSpPr>
                <p:cNvPr id="94" name="그룹 44"/>
                <p:cNvGrpSpPr/>
                <p:nvPr/>
              </p:nvGrpSpPr>
              <p:grpSpPr>
                <a:xfrm>
                  <a:off x="6114822" y="950310"/>
                  <a:ext cx="1368000" cy="1368000"/>
                  <a:chOff x="6114822" y="950310"/>
                  <a:chExt cx="1368000" cy="1368000"/>
                </a:xfrm>
              </p:grpSpPr>
              <p:sp>
                <p:nvSpPr>
                  <p:cNvPr id="100" name="타원 99"/>
                  <p:cNvSpPr/>
                  <p:nvPr/>
                </p:nvSpPr>
                <p:spPr>
                  <a:xfrm>
                    <a:off x="6168986" y="1000108"/>
                    <a:ext cx="1260534" cy="126053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타원 100"/>
                  <p:cNvSpPr/>
                  <p:nvPr/>
                </p:nvSpPr>
                <p:spPr>
                  <a:xfrm rot="60000">
                    <a:off x="6158283" y="990023"/>
                    <a:ext cx="1296000" cy="129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타원 101"/>
                  <p:cNvSpPr/>
                  <p:nvPr/>
                </p:nvSpPr>
                <p:spPr>
                  <a:xfrm rot="120000">
                    <a:off x="6136872" y="969858"/>
                    <a:ext cx="1332000" cy="133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타원 53"/>
                  <p:cNvSpPr/>
                  <p:nvPr/>
                </p:nvSpPr>
                <p:spPr>
                  <a:xfrm rot="180000">
                    <a:off x="6114822" y="950310"/>
                    <a:ext cx="1368000" cy="1368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5" name="그룹 45"/>
                <p:cNvGrpSpPr/>
                <p:nvPr/>
              </p:nvGrpSpPr>
              <p:grpSpPr>
                <a:xfrm>
                  <a:off x="6184151" y="1009457"/>
                  <a:ext cx="1245342" cy="1245342"/>
                  <a:chOff x="6114822" y="950310"/>
                  <a:chExt cx="1368000" cy="1368000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>
                    <a:off x="6168986" y="1000108"/>
                    <a:ext cx="1260534" cy="126053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타원 96"/>
                  <p:cNvSpPr/>
                  <p:nvPr/>
                </p:nvSpPr>
                <p:spPr>
                  <a:xfrm rot="60000">
                    <a:off x="6158283" y="990023"/>
                    <a:ext cx="1296000" cy="129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타원 97"/>
                  <p:cNvSpPr/>
                  <p:nvPr/>
                </p:nvSpPr>
                <p:spPr>
                  <a:xfrm rot="120000">
                    <a:off x="6136872" y="969858"/>
                    <a:ext cx="1332000" cy="133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타원 98"/>
                  <p:cNvSpPr/>
                  <p:nvPr/>
                </p:nvSpPr>
                <p:spPr>
                  <a:xfrm rot="180000">
                    <a:off x="6114822" y="950310"/>
                    <a:ext cx="1368000" cy="1368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 rot="16200000">
              <a:off x="6528533" y="3414052"/>
              <a:ext cx="18348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2">
                      <a:lumMod val="75000"/>
                    </a:schemeClr>
                  </a:solidFill>
                </a:rPr>
                <a:t>표준화된 </a:t>
              </a:r>
              <a:r>
                <a:rPr lang="en-US" altLang="ko-KR" sz="900" b="1" dirty="0" smtClean="0">
                  <a:solidFill>
                    <a:schemeClr val="tx2">
                      <a:lumMod val="75000"/>
                    </a:schemeClr>
                  </a:solidFill>
                </a:rPr>
                <a:t>00</a:t>
              </a:r>
              <a:r>
                <a:rPr lang="ko-KR" altLang="en-US" sz="900" b="1" dirty="0" smtClean="0">
                  <a:solidFill>
                    <a:schemeClr val="tx2">
                      <a:lumMod val="75000"/>
                    </a:schemeClr>
                  </a:solidFill>
                </a:rPr>
                <a:t>사후관리 </a:t>
              </a:r>
              <a:r>
                <a:rPr lang="ko-KR" altLang="en-US" sz="900" b="1" dirty="0" smtClean="0">
                  <a:solidFill>
                    <a:schemeClr val="tx2">
                      <a:lumMod val="75000"/>
                    </a:schemeClr>
                  </a:solidFill>
                </a:rPr>
                <a:t>방법 </a:t>
              </a:r>
              <a:endParaRPr lang="en-US" altLang="ko-KR" sz="900" b="1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제공 </a:t>
              </a:r>
              <a:r>
                <a:rPr lang="en-US" altLang="ko-KR" sz="1200" b="1" dirty="0" smtClean="0">
                  <a:solidFill>
                    <a:schemeClr val="tx2">
                      <a:lumMod val="75000"/>
                    </a:schemeClr>
                  </a:solidFill>
                </a:rPr>
                <a:t>-</a:t>
              </a:r>
              <a:r>
                <a:rPr lang="ko-KR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 통제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61" name="그룹 213"/>
            <p:cNvGrpSpPr/>
            <p:nvPr/>
          </p:nvGrpSpPr>
          <p:grpSpPr>
            <a:xfrm rot="16200000">
              <a:off x="6542235" y="3604472"/>
              <a:ext cx="1143008" cy="89770"/>
              <a:chOff x="4992464" y="5823232"/>
              <a:chExt cx="1143008" cy="89770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4992464" y="5857892"/>
                <a:ext cx="114300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/>
              <p:cNvSpPr/>
              <p:nvPr/>
            </p:nvSpPr>
            <p:spPr>
              <a:xfrm flipV="1">
                <a:off x="5545636" y="5823232"/>
                <a:ext cx="89770" cy="8977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1" name="그룹 130"/>
          <p:cNvGrpSpPr/>
          <p:nvPr/>
        </p:nvGrpSpPr>
        <p:grpSpPr>
          <a:xfrm rot="5400000">
            <a:off x="1290501" y="2876404"/>
            <a:ext cx="1520006" cy="1520006"/>
            <a:chOff x="1274173" y="2876404"/>
            <a:chExt cx="1520006" cy="1520006"/>
          </a:xfrm>
        </p:grpSpPr>
        <p:grpSp>
          <p:nvGrpSpPr>
            <p:cNvPr id="58" name="그룹 105"/>
            <p:cNvGrpSpPr/>
            <p:nvPr/>
          </p:nvGrpSpPr>
          <p:grpSpPr>
            <a:xfrm rot="16200000">
              <a:off x="1274173" y="2876404"/>
              <a:ext cx="1520006" cy="1520006"/>
              <a:chOff x="3759954" y="1031292"/>
              <a:chExt cx="1683328" cy="1683328"/>
            </a:xfrm>
          </p:grpSpPr>
          <p:sp>
            <p:nvSpPr>
              <p:cNvPr id="80" name="타원 3"/>
              <p:cNvSpPr/>
              <p:nvPr/>
            </p:nvSpPr>
            <p:spPr>
              <a:xfrm>
                <a:off x="3759954" y="1031292"/>
                <a:ext cx="1683328" cy="1683328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2">
                      <a:lumMod val="50000"/>
                    </a:schemeClr>
                  </a:gs>
                  <a:gs pos="66000">
                    <a:schemeClr val="bg2">
                      <a:lumMod val="7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+mn-ea"/>
                  </a:rPr>
                  <a:t>현재 서버</a:t>
                </a:r>
                <a:endParaRPr lang="en-US" altLang="ko-KR" sz="11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1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00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  <a:latin typeface="+mn-ea"/>
                  </a:rPr>
                  <a:t>사후관리</a:t>
                </a:r>
                <a:endParaRPr lang="en-US" altLang="ko-KR" sz="11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  <a:latin typeface="+mn-ea"/>
                  </a:rPr>
                  <a:t>시스템 운영중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1" name="그룹 42"/>
              <p:cNvGrpSpPr/>
              <p:nvPr/>
            </p:nvGrpSpPr>
            <p:grpSpPr>
              <a:xfrm>
                <a:off x="3918667" y="1193640"/>
                <a:ext cx="1368000" cy="1368000"/>
                <a:chOff x="6114822" y="950310"/>
                <a:chExt cx="1368000" cy="1368000"/>
              </a:xfrm>
            </p:grpSpPr>
            <p:grpSp>
              <p:nvGrpSpPr>
                <p:cNvPr id="82" name="그룹 36"/>
                <p:cNvGrpSpPr/>
                <p:nvPr/>
              </p:nvGrpSpPr>
              <p:grpSpPr>
                <a:xfrm>
                  <a:off x="6114822" y="950310"/>
                  <a:ext cx="1368000" cy="1368000"/>
                  <a:chOff x="6114822" y="950310"/>
                  <a:chExt cx="1368000" cy="1368000"/>
                </a:xfrm>
              </p:grpSpPr>
              <p:sp>
                <p:nvSpPr>
                  <p:cNvPr id="88" name="타원 87"/>
                  <p:cNvSpPr/>
                  <p:nvPr/>
                </p:nvSpPr>
                <p:spPr>
                  <a:xfrm>
                    <a:off x="6168986" y="1000108"/>
                    <a:ext cx="1260534" cy="126053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타원 88"/>
                  <p:cNvSpPr/>
                  <p:nvPr/>
                </p:nvSpPr>
                <p:spPr>
                  <a:xfrm rot="60000">
                    <a:off x="6158283" y="990023"/>
                    <a:ext cx="1296000" cy="129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타원 89"/>
                  <p:cNvSpPr/>
                  <p:nvPr/>
                </p:nvSpPr>
                <p:spPr>
                  <a:xfrm rot="120000">
                    <a:off x="6136872" y="969858"/>
                    <a:ext cx="1332000" cy="133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타원 90"/>
                  <p:cNvSpPr/>
                  <p:nvPr/>
                </p:nvSpPr>
                <p:spPr>
                  <a:xfrm rot="180000">
                    <a:off x="6114822" y="950310"/>
                    <a:ext cx="1368000" cy="1368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3" name="그룹 37"/>
                <p:cNvGrpSpPr/>
                <p:nvPr/>
              </p:nvGrpSpPr>
              <p:grpSpPr>
                <a:xfrm>
                  <a:off x="6184152" y="1009457"/>
                  <a:ext cx="1245342" cy="1245342"/>
                  <a:chOff x="6114822" y="950310"/>
                  <a:chExt cx="1368000" cy="1368000"/>
                </a:xfrm>
              </p:grpSpPr>
              <p:sp>
                <p:nvSpPr>
                  <p:cNvPr id="84" name="타원 83"/>
                  <p:cNvSpPr/>
                  <p:nvPr/>
                </p:nvSpPr>
                <p:spPr>
                  <a:xfrm>
                    <a:off x="6168986" y="1000108"/>
                    <a:ext cx="1260534" cy="126053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타원 84"/>
                  <p:cNvSpPr/>
                  <p:nvPr/>
                </p:nvSpPr>
                <p:spPr>
                  <a:xfrm rot="60000">
                    <a:off x="6158283" y="990023"/>
                    <a:ext cx="1296000" cy="1296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타원 85"/>
                  <p:cNvSpPr/>
                  <p:nvPr/>
                </p:nvSpPr>
                <p:spPr>
                  <a:xfrm rot="120000">
                    <a:off x="6136872" y="969858"/>
                    <a:ext cx="1332000" cy="1332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타원 41"/>
                  <p:cNvSpPr/>
                  <p:nvPr/>
                </p:nvSpPr>
                <p:spPr>
                  <a:xfrm rot="180000">
                    <a:off x="6114822" y="950310"/>
                    <a:ext cx="1368000" cy="1368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62" name="그룹 214"/>
            <p:cNvGrpSpPr/>
            <p:nvPr/>
          </p:nvGrpSpPr>
          <p:grpSpPr>
            <a:xfrm rot="16200000">
              <a:off x="1449186" y="3604472"/>
              <a:ext cx="1143008" cy="89770"/>
              <a:chOff x="4992464" y="5873758"/>
              <a:chExt cx="1143008" cy="8977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4992464" y="5908418"/>
                <a:ext cx="114300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타원 64"/>
              <p:cNvSpPr/>
              <p:nvPr/>
            </p:nvSpPr>
            <p:spPr>
              <a:xfrm flipV="1">
                <a:off x="5545636" y="5873758"/>
                <a:ext cx="89770" cy="8977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9" name="그룹 128"/>
          <p:cNvGrpSpPr/>
          <p:nvPr/>
        </p:nvGrpSpPr>
        <p:grpSpPr>
          <a:xfrm>
            <a:off x="3076451" y="2143116"/>
            <a:ext cx="2996282" cy="2996282"/>
            <a:chOff x="2643174" y="2343178"/>
            <a:chExt cx="2996282" cy="2996282"/>
          </a:xfrm>
        </p:grpSpPr>
        <p:sp>
          <p:nvSpPr>
            <p:cNvPr id="48" name="타원 47"/>
            <p:cNvSpPr/>
            <p:nvPr/>
          </p:nvSpPr>
          <p:spPr>
            <a:xfrm>
              <a:off x="2643174" y="2343178"/>
              <a:ext cx="2996282" cy="29962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101"/>
            <p:cNvGrpSpPr/>
            <p:nvPr/>
          </p:nvGrpSpPr>
          <p:grpSpPr>
            <a:xfrm>
              <a:off x="4430694" y="3253489"/>
              <a:ext cx="1176100" cy="1176100"/>
              <a:chOff x="5837302" y="2153718"/>
              <a:chExt cx="806400" cy="8064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16" name="타원 38"/>
              <p:cNvSpPr/>
              <p:nvPr/>
            </p:nvSpPr>
            <p:spPr>
              <a:xfrm>
                <a:off x="5837302" y="2153718"/>
                <a:ext cx="806400" cy="806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7" name="그룹 76"/>
              <p:cNvGrpSpPr/>
              <p:nvPr/>
            </p:nvGrpSpPr>
            <p:grpSpPr>
              <a:xfrm>
                <a:off x="5882120" y="2193769"/>
                <a:ext cx="719996" cy="719996"/>
                <a:chOff x="6114822" y="950310"/>
                <a:chExt cx="1368000" cy="1368000"/>
              </a:xfrm>
              <a:grpFill/>
            </p:grpSpPr>
            <p:grpSp>
              <p:nvGrpSpPr>
                <p:cNvPr id="118" name="그룹 77"/>
                <p:cNvGrpSpPr/>
                <p:nvPr/>
              </p:nvGrpSpPr>
              <p:grpSpPr>
                <a:xfrm>
                  <a:off x="6114822" y="950310"/>
                  <a:ext cx="1368000" cy="1368000"/>
                  <a:chOff x="6114822" y="950310"/>
                  <a:chExt cx="1368000" cy="1368000"/>
                </a:xfrm>
                <a:grpFill/>
              </p:grpSpPr>
              <p:sp>
                <p:nvSpPr>
                  <p:cNvPr id="124" name="타원 123"/>
                  <p:cNvSpPr/>
                  <p:nvPr/>
                </p:nvSpPr>
                <p:spPr>
                  <a:xfrm>
                    <a:off x="6168986" y="1000108"/>
                    <a:ext cx="1260534" cy="1260534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타원 124"/>
                  <p:cNvSpPr/>
                  <p:nvPr/>
                </p:nvSpPr>
                <p:spPr>
                  <a:xfrm rot="60000">
                    <a:off x="6158283" y="990023"/>
                    <a:ext cx="1296000" cy="1296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타원 48"/>
                  <p:cNvSpPr/>
                  <p:nvPr/>
                </p:nvSpPr>
                <p:spPr>
                  <a:xfrm rot="120000">
                    <a:off x="6136872" y="969858"/>
                    <a:ext cx="1332000" cy="1332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타원 49"/>
                  <p:cNvSpPr/>
                  <p:nvPr/>
                </p:nvSpPr>
                <p:spPr>
                  <a:xfrm rot="180000">
                    <a:off x="6114822" y="950310"/>
                    <a:ext cx="1368000" cy="1368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9" name="그룹 78"/>
                <p:cNvGrpSpPr/>
                <p:nvPr/>
              </p:nvGrpSpPr>
              <p:grpSpPr>
                <a:xfrm>
                  <a:off x="6184150" y="1009457"/>
                  <a:ext cx="1245342" cy="1245342"/>
                  <a:chOff x="6114822" y="950310"/>
                  <a:chExt cx="1368000" cy="1368000"/>
                </a:xfrm>
                <a:grpFill/>
              </p:grpSpPr>
              <p:sp>
                <p:nvSpPr>
                  <p:cNvPr id="120" name="타원 119"/>
                  <p:cNvSpPr/>
                  <p:nvPr/>
                </p:nvSpPr>
                <p:spPr>
                  <a:xfrm>
                    <a:off x="6168986" y="1000108"/>
                    <a:ext cx="1260534" cy="1260534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타원 120"/>
                  <p:cNvSpPr/>
                  <p:nvPr/>
                </p:nvSpPr>
                <p:spPr>
                  <a:xfrm rot="60000">
                    <a:off x="6158283" y="990023"/>
                    <a:ext cx="1296000" cy="1296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타원 121"/>
                  <p:cNvSpPr/>
                  <p:nvPr/>
                </p:nvSpPr>
                <p:spPr>
                  <a:xfrm rot="120000">
                    <a:off x="6136872" y="969858"/>
                    <a:ext cx="1332000" cy="1332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타원 122"/>
                  <p:cNvSpPr/>
                  <p:nvPr/>
                </p:nvSpPr>
                <p:spPr>
                  <a:xfrm rot="180000">
                    <a:off x="6114822" y="950310"/>
                    <a:ext cx="1368000" cy="1368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50" name="직사각형 49"/>
            <p:cNvSpPr/>
            <p:nvPr/>
          </p:nvSpPr>
          <p:spPr>
            <a:xfrm>
              <a:off x="4639340" y="3580604"/>
              <a:ext cx="10001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 smtClean="0"/>
                <a:t>AAA</a:t>
              </a:r>
              <a:r>
                <a:rPr lang="ko-KR" altLang="en-US" sz="900" b="1" dirty="0" smtClean="0"/>
                <a:t>관리 </a:t>
              </a:r>
              <a:endParaRPr lang="en-US" altLang="ko-KR" sz="900" b="1" dirty="0" smtClean="0"/>
            </a:p>
            <a:p>
              <a:pPr algn="ctr"/>
              <a:r>
                <a:rPr lang="ko-KR" altLang="en-US" sz="900" b="1" dirty="0" smtClean="0"/>
                <a:t>시스템 </a:t>
              </a:r>
            </a:p>
            <a:p>
              <a:pPr algn="ctr"/>
              <a:r>
                <a:rPr lang="ko-KR" altLang="en-US" sz="900" b="1" dirty="0" smtClean="0"/>
                <a:t>다운사이징</a:t>
              </a:r>
            </a:p>
          </p:txBody>
        </p:sp>
        <p:grpSp>
          <p:nvGrpSpPr>
            <p:cNvPr id="51" name="그룹 101"/>
            <p:cNvGrpSpPr/>
            <p:nvPr/>
          </p:nvGrpSpPr>
          <p:grpSpPr>
            <a:xfrm>
              <a:off x="2685570" y="3273457"/>
              <a:ext cx="1176100" cy="1176100"/>
              <a:chOff x="5837302" y="2153718"/>
              <a:chExt cx="806400" cy="8064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04" name="타원 103"/>
              <p:cNvSpPr/>
              <p:nvPr/>
            </p:nvSpPr>
            <p:spPr>
              <a:xfrm>
                <a:off x="5837302" y="2153718"/>
                <a:ext cx="806400" cy="806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그룹 76"/>
              <p:cNvGrpSpPr/>
              <p:nvPr/>
            </p:nvGrpSpPr>
            <p:grpSpPr>
              <a:xfrm>
                <a:off x="5882116" y="2193768"/>
                <a:ext cx="719995" cy="719995"/>
                <a:chOff x="6114822" y="950310"/>
                <a:chExt cx="1368000" cy="1368000"/>
              </a:xfrm>
              <a:grpFill/>
            </p:grpSpPr>
            <p:grpSp>
              <p:nvGrpSpPr>
                <p:cNvPr id="106" name="그룹 77"/>
                <p:cNvGrpSpPr/>
                <p:nvPr/>
              </p:nvGrpSpPr>
              <p:grpSpPr>
                <a:xfrm>
                  <a:off x="6114822" y="950310"/>
                  <a:ext cx="1368000" cy="1368000"/>
                  <a:chOff x="6114822" y="950310"/>
                  <a:chExt cx="1368000" cy="1368000"/>
                </a:xfrm>
                <a:grpFill/>
              </p:grpSpPr>
              <p:sp>
                <p:nvSpPr>
                  <p:cNvPr id="112" name="타원 111"/>
                  <p:cNvSpPr/>
                  <p:nvPr/>
                </p:nvSpPr>
                <p:spPr>
                  <a:xfrm>
                    <a:off x="6168986" y="1000108"/>
                    <a:ext cx="1260534" cy="1260534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타원 112"/>
                  <p:cNvSpPr/>
                  <p:nvPr/>
                </p:nvSpPr>
                <p:spPr>
                  <a:xfrm rot="60000">
                    <a:off x="6158283" y="990023"/>
                    <a:ext cx="1296000" cy="1296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타원 113"/>
                  <p:cNvSpPr/>
                  <p:nvPr/>
                </p:nvSpPr>
                <p:spPr>
                  <a:xfrm rot="120000">
                    <a:off x="6136872" y="969858"/>
                    <a:ext cx="1332000" cy="1332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타원 114"/>
                  <p:cNvSpPr/>
                  <p:nvPr/>
                </p:nvSpPr>
                <p:spPr>
                  <a:xfrm rot="180000">
                    <a:off x="6114822" y="950310"/>
                    <a:ext cx="1368000" cy="1368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7" name="그룹 78"/>
                <p:cNvGrpSpPr/>
                <p:nvPr/>
              </p:nvGrpSpPr>
              <p:grpSpPr>
                <a:xfrm>
                  <a:off x="6184149" y="1009457"/>
                  <a:ext cx="1245342" cy="1245342"/>
                  <a:chOff x="6114822" y="950310"/>
                  <a:chExt cx="1368000" cy="1368000"/>
                </a:xfrm>
                <a:grpFill/>
              </p:grpSpPr>
              <p:sp>
                <p:nvSpPr>
                  <p:cNvPr id="108" name="타원 107"/>
                  <p:cNvSpPr/>
                  <p:nvPr/>
                </p:nvSpPr>
                <p:spPr>
                  <a:xfrm>
                    <a:off x="6168986" y="1000108"/>
                    <a:ext cx="1260534" cy="1260534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타원 108"/>
                  <p:cNvSpPr/>
                  <p:nvPr/>
                </p:nvSpPr>
                <p:spPr>
                  <a:xfrm rot="60000">
                    <a:off x="6158283" y="990023"/>
                    <a:ext cx="1296000" cy="1296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타원 109"/>
                  <p:cNvSpPr/>
                  <p:nvPr/>
                </p:nvSpPr>
                <p:spPr>
                  <a:xfrm rot="120000">
                    <a:off x="6136872" y="969858"/>
                    <a:ext cx="1332000" cy="1332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타원 110"/>
                  <p:cNvSpPr/>
                  <p:nvPr/>
                </p:nvSpPr>
                <p:spPr>
                  <a:xfrm rot="180000">
                    <a:off x="6114822" y="950310"/>
                    <a:ext cx="1368000" cy="13680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52" name="직사각형 51"/>
            <p:cNvSpPr/>
            <p:nvPr/>
          </p:nvSpPr>
          <p:spPr>
            <a:xfrm>
              <a:off x="2655404" y="3608736"/>
              <a:ext cx="10001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 smtClean="0"/>
                <a:t>BB</a:t>
              </a:r>
              <a:r>
                <a:rPr lang="ko-KR" altLang="en-US" sz="900" b="1" dirty="0" smtClean="0"/>
                <a:t>매뉴얼 </a:t>
              </a:r>
              <a:endParaRPr lang="en-US" altLang="ko-KR" sz="900" b="1" dirty="0" smtClean="0"/>
            </a:p>
            <a:p>
              <a:pPr algn="ctr"/>
              <a:r>
                <a:rPr lang="ko-KR" altLang="en-US" sz="900" b="1" dirty="0" smtClean="0"/>
                <a:t>시스템 </a:t>
              </a:r>
            </a:p>
            <a:p>
              <a:pPr algn="ctr"/>
              <a:r>
                <a:rPr lang="ko-KR" altLang="en-US" sz="900" b="1" dirty="0" smtClean="0"/>
                <a:t>신규 구축</a:t>
              </a:r>
            </a:p>
          </p:txBody>
        </p:sp>
        <p:grpSp>
          <p:nvGrpSpPr>
            <p:cNvPr id="69" name="그룹 42"/>
            <p:cNvGrpSpPr/>
            <p:nvPr/>
          </p:nvGrpSpPr>
          <p:grpSpPr>
            <a:xfrm>
              <a:off x="3531469" y="3232711"/>
              <a:ext cx="1235272" cy="1235272"/>
              <a:chOff x="6114822" y="950310"/>
              <a:chExt cx="1368000" cy="1368000"/>
            </a:xfrm>
          </p:grpSpPr>
          <p:grpSp>
            <p:nvGrpSpPr>
              <p:cNvPr id="70" name="그룹 36"/>
              <p:cNvGrpSpPr/>
              <p:nvPr/>
            </p:nvGrpSpPr>
            <p:grpSpPr>
              <a:xfrm>
                <a:off x="6114822" y="950310"/>
                <a:ext cx="1368000" cy="1368000"/>
                <a:chOff x="6114822" y="950310"/>
                <a:chExt cx="1368000" cy="1368000"/>
              </a:xfrm>
            </p:grpSpPr>
            <p:sp>
              <p:nvSpPr>
                <p:cNvPr id="76" name="타원 75"/>
                <p:cNvSpPr/>
                <p:nvPr/>
              </p:nvSpPr>
              <p:spPr>
                <a:xfrm>
                  <a:off x="6168986" y="1000108"/>
                  <a:ext cx="1260534" cy="1260534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 rot="60000">
                  <a:off x="6158283" y="990023"/>
                  <a:ext cx="1296000" cy="1296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 rot="120000">
                  <a:off x="6136872" y="969858"/>
                  <a:ext cx="1332000" cy="1332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 rot="180000">
                  <a:off x="6114822" y="950310"/>
                  <a:ext cx="1368000" cy="1368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1" name="그룹 37"/>
              <p:cNvGrpSpPr/>
              <p:nvPr/>
            </p:nvGrpSpPr>
            <p:grpSpPr>
              <a:xfrm>
                <a:off x="6184149" y="1009457"/>
                <a:ext cx="1245342" cy="1245342"/>
                <a:chOff x="6114822" y="950310"/>
                <a:chExt cx="1368000" cy="1368000"/>
              </a:xfrm>
            </p:grpSpPr>
            <p:sp>
              <p:nvSpPr>
                <p:cNvPr id="72" name="타원 71"/>
                <p:cNvSpPr/>
                <p:nvPr/>
              </p:nvSpPr>
              <p:spPr>
                <a:xfrm>
                  <a:off x="6168986" y="1000108"/>
                  <a:ext cx="1260534" cy="1260534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 rot="60000">
                  <a:off x="6158283" y="990023"/>
                  <a:ext cx="1296000" cy="1296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 rot="120000">
                  <a:off x="6136872" y="969858"/>
                  <a:ext cx="1332000" cy="1332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41"/>
                <p:cNvSpPr/>
                <p:nvPr/>
              </p:nvSpPr>
              <p:spPr>
                <a:xfrm rot="180000">
                  <a:off x="6114822" y="950310"/>
                  <a:ext cx="1368000" cy="1368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3" name="직사각형 62"/>
            <p:cNvSpPr/>
            <p:nvPr/>
          </p:nvSpPr>
          <p:spPr>
            <a:xfrm>
              <a:off x="2992200" y="2845271"/>
              <a:ext cx="2343911" cy="2286016"/>
            </a:xfrm>
            <a:prstGeom prst="rect">
              <a:avLst/>
            </a:prstGeom>
          </p:spPr>
          <p:txBody>
            <a:bodyPr wrap="none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>
                      <a:lumMod val="75000"/>
                    </a:schemeClr>
                  </a:solidFill>
                </a:rPr>
                <a:t>00</a:t>
              </a:r>
              <a:r>
                <a:rPr lang="ko-KR" altLang="en-US" b="1" dirty="0" smtClean="0">
                  <a:solidFill>
                    <a:schemeClr val="tx2">
                      <a:lumMod val="75000"/>
                    </a:schemeClr>
                  </a:solidFill>
                </a:rPr>
                <a:t>사후관리 </a:t>
              </a:r>
              <a:r>
                <a:rPr lang="ko-KR" altLang="en-US" b="1" dirty="0" smtClean="0">
                  <a:solidFill>
                    <a:schemeClr val="tx2">
                      <a:lumMod val="75000"/>
                    </a:schemeClr>
                  </a:solidFill>
                </a:rPr>
                <a:t>표준화</a:t>
              </a:r>
              <a:endParaRPr lang="ko-KR" altLang="en-US" dirty="0"/>
            </a:p>
          </p:txBody>
        </p:sp>
      </p:grpSp>
      <p:cxnSp>
        <p:nvCxnSpPr>
          <p:cNvPr id="134" name="직선 연결선 133"/>
          <p:cNvCxnSpPr/>
          <p:nvPr/>
        </p:nvCxnSpPr>
        <p:spPr>
          <a:xfrm rot="16200000" flipH="1">
            <a:off x="5948" y="4847411"/>
            <a:ext cx="2448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238906" y="5570552"/>
            <a:ext cx="6696000" cy="158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rot="16200000" flipH="1">
            <a:off x="6722708" y="4847412"/>
            <a:ext cx="2448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834828" y="5723769"/>
            <a:ext cx="3523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기존 서버에서 신규 서버로의 이관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구축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3911956" y="5389782"/>
            <a:ext cx="134789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+mn-ea"/>
              </a:rPr>
              <a:t>수 행 범 위</a:t>
            </a:r>
            <a:endParaRPr lang="ko-KR" altLang="en-US" sz="1600" b="1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013045" y="4254005"/>
            <a:ext cx="2484000" cy="158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013045" y="3015067"/>
            <a:ext cx="2484000" cy="158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3"/>
          <p:cNvSpPr/>
          <p:nvPr/>
        </p:nvSpPr>
        <p:spPr>
          <a:xfrm>
            <a:off x="3821432" y="2861561"/>
            <a:ext cx="1520006" cy="1520006"/>
          </a:xfrm>
          <a:prstGeom prst="ellipse">
            <a:avLst/>
          </a:prstGeom>
          <a:gradFill flip="none" rotWithShape="1">
            <a:gsLst>
              <a:gs pos="53000">
                <a:schemeClr val="bg2">
                  <a:lumMod val="50000"/>
                </a:schemeClr>
              </a:gs>
              <a:gs pos="66000">
                <a:schemeClr val="bg2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현재 서버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28596" y="159180"/>
            <a:ext cx="114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수행범위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436760" y="716316"/>
            <a:ext cx="2492166" cy="19389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본 프로젝트는 현재 서버에서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운영중인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시스템을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중심으로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AAA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관리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시스템 다운사이징과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BB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매뉴얼 시스템을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신규 구축 하여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표준화된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방법을 제공하고 통제할 수 있도록 하며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기존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서버에서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신규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서버로 이관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(Renewal)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을 할 수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있도록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구축함을 제안의 범위로 합니다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46" name="양쪽 모서리가 둥근 사각형 45"/>
          <p:cNvSpPr/>
          <p:nvPr/>
        </p:nvSpPr>
        <p:spPr>
          <a:xfrm rot="5400000">
            <a:off x="-1074005" y="1311898"/>
            <a:ext cx="2340000" cy="192054"/>
          </a:xfrm>
          <a:prstGeom prst="round2SameRect">
            <a:avLst/>
          </a:prstGeom>
          <a:solidFill>
            <a:srgbClr val="0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5400000">
            <a:off x="-480857" y="832766"/>
            <a:ext cx="1548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800" dirty="0" smtClean="0">
                <a:solidFill>
                  <a:srgbClr val="009EDB"/>
                </a:solidFill>
                <a:latin typeface="+mn-ea"/>
              </a:rPr>
              <a:t>PROPOSAL  INFORMATION</a:t>
            </a:r>
            <a:endParaRPr lang="ko-KR" altLang="en-US" sz="800" dirty="0">
              <a:solidFill>
                <a:srgbClr val="009EDB"/>
              </a:solidFill>
              <a:latin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571868" y="142852"/>
            <a:ext cx="5438432" cy="6587132"/>
            <a:chOff x="3571868" y="142852"/>
            <a:chExt cx="5438432" cy="6587132"/>
          </a:xfrm>
        </p:grpSpPr>
        <p:sp>
          <p:nvSpPr>
            <p:cNvPr id="95" name="직사각형 94"/>
            <p:cNvSpPr/>
            <p:nvPr/>
          </p:nvSpPr>
          <p:spPr>
            <a:xfrm>
              <a:off x="3571868" y="142852"/>
              <a:ext cx="5434972" cy="65871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4834629" y="3665764"/>
              <a:ext cx="2847966" cy="28479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074300" y="1043566"/>
              <a:ext cx="936000" cy="1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43306" y="1048783"/>
              <a:ext cx="23574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solidFill>
                    <a:srgbClr val="0095DA"/>
                  </a:solidFill>
                  <a:latin typeface="+mn-ea"/>
                </a:rPr>
                <a:t>PROPOSAL  INFORMATION</a:t>
              </a:r>
              <a:endParaRPr lang="ko-KR" altLang="en-US" sz="1000" dirty="0">
                <a:solidFill>
                  <a:srgbClr val="0095DA"/>
                </a:solidFill>
                <a:latin typeface="+mn-ea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116468" y="968574"/>
              <a:ext cx="845103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bg1"/>
                  </a:solidFill>
                </a:rPr>
                <a:t>WORK AREA</a:t>
              </a:r>
            </a:p>
          </p:txBody>
        </p:sp>
        <p:grpSp>
          <p:nvGrpSpPr>
            <p:cNvPr id="118" name="그룹 43"/>
            <p:cNvGrpSpPr/>
            <p:nvPr/>
          </p:nvGrpSpPr>
          <p:grpSpPr>
            <a:xfrm>
              <a:off x="3819528" y="1962148"/>
              <a:ext cx="1181100" cy="1181100"/>
              <a:chOff x="3819528" y="1962148"/>
              <a:chExt cx="1181100" cy="1181100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3819528" y="1962148"/>
                <a:ext cx="1181100" cy="11811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4010028" y="2057398"/>
                <a:ext cx="990600" cy="9906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4088262" y="2437032"/>
                <a:ext cx="8547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현재 서버</a:t>
                </a:r>
                <a:endParaRPr lang="ko-KR" altLang="en-US" sz="1200" b="1" dirty="0"/>
              </a:p>
            </p:txBody>
          </p:sp>
        </p:grpSp>
        <p:grpSp>
          <p:nvGrpSpPr>
            <p:cNvPr id="119" name="그룹 42"/>
            <p:cNvGrpSpPr/>
            <p:nvPr/>
          </p:nvGrpSpPr>
          <p:grpSpPr>
            <a:xfrm>
              <a:off x="7534304" y="1962148"/>
              <a:ext cx="1181100" cy="1181100"/>
              <a:chOff x="7534304" y="1962148"/>
              <a:chExt cx="1181100" cy="1181100"/>
            </a:xfrm>
          </p:grpSpPr>
          <p:sp>
            <p:nvSpPr>
              <p:cNvPr id="156" name="타원 155"/>
              <p:cNvSpPr/>
              <p:nvPr/>
            </p:nvSpPr>
            <p:spPr>
              <a:xfrm>
                <a:off x="7534304" y="1962148"/>
                <a:ext cx="1181100" cy="11811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7534304" y="2057398"/>
                <a:ext cx="990600" cy="990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7613713" y="2437032"/>
                <a:ext cx="8547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신규 서버</a:t>
                </a:r>
                <a:endParaRPr lang="ko-KR" altLang="en-US" sz="1200" b="1" dirty="0"/>
              </a:p>
            </p:txBody>
          </p:sp>
        </p:grpSp>
        <p:cxnSp>
          <p:nvCxnSpPr>
            <p:cNvPr id="128" name="직선 화살표 연결선 127"/>
            <p:cNvCxnSpPr/>
            <p:nvPr/>
          </p:nvCxnSpPr>
          <p:spPr>
            <a:xfrm rot="5400000" flipH="1">
              <a:off x="4200532" y="1748161"/>
              <a:ext cx="419092" cy="4758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/>
            <p:nvPr/>
          </p:nvCxnSpPr>
          <p:spPr>
            <a:xfrm rot="5400000" flipH="1">
              <a:off x="7915308" y="1748161"/>
              <a:ext cx="419092" cy="4758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4429124" y="1714488"/>
              <a:ext cx="3714776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5587686" y="1547120"/>
              <a:ext cx="1347894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95DA"/>
                  </a:solidFill>
                  <a:latin typeface="+mn-ea"/>
                </a:rPr>
                <a:t>수 행 범 위</a:t>
              </a:r>
              <a:endParaRPr lang="ko-KR" altLang="en-US" sz="1600" b="1" dirty="0">
                <a:solidFill>
                  <a:srgbClr val="0095DA"/>
                </a:solidFill>
                <a:latin typeface="+mn-ea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642962" y="2269664"/>
              <a:ext cx="13221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sym typeface="Wingdings" pitchFamily="2" charset="2"/>
                </a:rPr>
                <a:t>이관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sym typeface="Wingdings" pitchFamily="2" charset="2"/>
                </a:rPr>
                <a:t>(Renewal)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000628" y="1857364"/>
              <a:ext cx="253298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 smtClean="0">
                  <a:solidFill>
                    <a:srgbClr val="0095DA"/>
                  </a:solidFill>
                  <a:latin typeface="+mn-ea"/>
                </a:rPr>
                <a:t>기존 서버에서 신규 서버로의 이관</a:t>
              </a:r>
              <a:r>
                <a:rPr lang="en-US" altLang="ko-KR" sz="1000" dirty="0" smtClean="0">
                  <a:solidFill>
                    <a:srgbClr val="0095DA"/>
                  </a:solidFill>
                  <a:latin typeface="+mn-ea"/>
                </a:rPr>
                <a:t>,</a:t>
              </a:r>
              <a:r>
                <a:rPr lang="ko-KR" altLang="en-US" sz="1000" dirty="0" smtClean="0">
                  <a:solidFill>
                    <a:srgbClr val="0095DA"/>
                  </a:solidFill>
                  <a:latin typeface="+mn-ea"/>
                </a:rPr>
                <a:t> 구축</a:t>
              </a:r>
              <a:endParaRPr lang="ko-KR" altLang="en-US" sz="1000" dirty="0">
                <a:solidFill>
                  <a:srgbClr val="0095DA"/>
                </a:solidFill>
                <a:latin typeface="+mn-ea"/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>
              <a:off x="7509122" y="1936966"/>
              <a:ext cx="1228740" cy="122874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화살표 연결선 140"/>
            <p:cNvCxnSpPr/>
            <p:nvPr/>
          </p:nvCxnSpPr>
          <p:spPr>
            <a:xfrm rot="10800000" flipH="1">
              <a:off x="5005448" y="2571744"/>
              <a:ext cx="2556000" cy="4758"/>
            </a:xfrm>
            <a:prstGeom prst="straightConnector1">
              <a:avLst/>
            </a:prstGeom>
            <a:ln w="19050" cap="rnd">
              <a:solidFill>
                <a:srgbClr val="004684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141"/>
            <p:cNvSpPr/>
            <p:nvPr/>
          </p:nvSpPr>
          <p:spPr>
            <a:xfrm>
              <a:off x="4849616" y="3684186"/>
              <a:ext cx="2816648" cy="2816648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937354" y="5612260"/>
              <a:ext cx="26350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표준화된 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00</a:t>
              </a:r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사후관리  </a:t>
              </a:r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방법 </a:t>
              </a:r>
              <a:endParaRPr lang="en-US" altLang="ko-KR" sz="1400" b="1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제공 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-</a:t>
              </a:r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 통제</a:t>
              </a:r>
              <a:endParaRPr lang="ko-KR" alt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44" name="직선 연결선 143"/>
            <p:cNvCxnSpPr>
              <a:stCxn id="140" idx="1"/>
            </p:cNvCxnSpPr>
            <p:nvPr/>
          </p:nvCxnSpPr>
          <p:spPr>
            <a:xfrm rot="16200000" flipH="1" flipV="1">
              <a:off x="5715334" y="1912470"/>
              <a:ext cx="1769292" cy="2178174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5400000">
              <a:off x="6727374" y="3633109"/>
              <a:ext cx="2841168" cy="1110343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/>
            <p:cNvSpPr/>
            <p:nvPr/>
          </p:nvSpPr>
          <p:spPr>
            <a:xfrm>
              <a:off x="4929190" y="4319602"/>
              <a:ext cx="1181100" cy="11811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6421224" y="4319602"/>
              <a:ext cx="1181100" cy="11811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8" name="그룹 77"/>
            <p:cNvGrpSpPr/>
            <p:nvPr/>
          </p:nvGrpSpPr>
          <p:grpSpPr>
            <a:xfrm>
              <a:off x="5699370" y="4319602"/>
              <a:ext cx="1181100" cy="1181100"/>
              <a:chOff x="3819528" y="1962148"/>
              <a:chExt cx="1181100" cy="1181100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3819528" y="1962148"/>
                <a:ext cx="1181100" cy="11811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3986206" y="2223307"/>
                <a:ext cx="8547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현재 서버</a:t>
                </a:r>
                <a:endParaRPr lang="ko-KR" altLang="en-US" sz="1200" b="1" dirty="0"/>
              </a:p>
            </p:txBody>
          </p:sp>
        </p:grpSp>
        <p:sp>
          <p:nvSpPr>
            <p:cNvPr id="149" name="직사각형 148"/>
            <p:cNvSpPr/>
            <p:nvPr/>
          </p:nvSpPr>
          <p:spPr>
            <a:xfrm>
              <a:off x="6770250" y="4539352"/>
              <a:ext cx="802146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BB</a:t>
              </a: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매뉴얼 </a:t>
              </a:r>
              <a:endParaRPr lang="en-US" altLang="ko-KR" sz="900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endParaRPr>
            </a:p>
            <a:p>
              <a:pPr lvl="0" algn="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시스템 </a:t>
              </a:r>
              <a:endParaRPr lang="en-US" altLang="ko-KR" sz="900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endParaRPr>
            </a:p>
            <a:p>
              <a:pPr lvl="0" algn="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신규 구축</a:t>
              </a:r>
              <a:endParaRPr lang="ko-KR" altLang="en-US" sz="1600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943291" y="4539352"/>
              <a:ext cx="761747" cy="715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dist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AAA</a:t>
              </a: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관리 </a:t>
              </a:r>
              <a:endParaRPr lang="en-US" altLang="ko-KR" sz="900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endParaRPr>
            </a:p>
            <a:p>
              <a:pPr lvl="0" algn="dist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시스템 </a:t>
              </a:r>
              <a:endParaRPr lang="en-US" altLang="ko-KR" sz="900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endParaRPr>
            </a:p>
            <a:p>
              <a:pPr lvl="0" algn="dist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srgbClr val="1F497D">
                      <a:lumMod val="75000"/>
                    </a:srgbClr>
                  </a:solidFill>
                  <a:sym typeface="Wingdings" pitchFamily="2" charset="2"/>
                </a:rPr>
                <a:t>다운사이징</a:t>
              </a:r>
              <a:endParaRPr lang="ko-KR" altLang="en-US" sz="1200" dirty="0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5715008" y="4882252"/>
              <a:ext cx="1143008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/>
            <p:nvPr/>
          </p:nvSpPr>
          <p:spPr>
            <a:xfrm flipV="1">
              <a:off x="6268180" y="4839428"/>
              <a:ext cx="89770" cy="8977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659898" y="4946115"/>
              <a:ext cx="12474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/>
                <a:t>00 </a:t>
              </a:r>
              <a:r>
                <a:rPr lang="ko-KR" altLang="en-US" sz="900" b="1" dirty="0" smtClean="0"/>
                <a:t>사후관리 </a:t>
              </a:r>
              <a:r>
                <a:rPr lang="ko-KR" altLang="en-US" sz="900" b="1" dirty="0" smtClean="0"/>
                <a:t>시스템 </a:t>
              </a:r>
              <a:endParaRPr lang="en-US" altLang="ko-KR" sz="900" b="1" dirty="0" smtClean="0"/>
            </a:p>
            <a:p>
              <a:pPr algn="ctr"/>
              <a:r>
                <a:rPr lang="ko-KR" altLang="en-US" sz="900" b="1" dirty="0" smtClean="0"/>
                <a:t>운영 중</a:t>
              </a:r>
              <a:endParaRPr lang="ko-KR" altLang="en-US" sz="9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22464" y="1928802"/>
            <a:ext cx="8884376" cy="480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/>
          <p:cNvSpPr/>
          <p:nvPr/>
        </p:nvSpPr>
        <p:spPr>
          <a:xfrm flipH="1">
            <a:off x="571472" y="3376609"/>
            <a:ext cx="3338539" cy="3338539"/>
          </a:xfrm>
          <a:prstGeom prst="arc">
            <a:avLst>
              <a:gd name="adj1" fmla="val 16200000"/>
              <a:gd name="adj2" fmla="val 19673279"/>
            </a:avLst>
          </a:prstGeom>
          <a:ln w="57150">
            <a:solidFill>
              <a:schemeClr val="bg1">
                <a:lumMod val="7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143108" y="3365897"/>
            <a:ext cx="2571768" cy="1071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4429124" y="3357562"/>
            <a:ext cx="2571768" cy="1071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715140" y="3348632"/>
            <a:ext cx="1476000" cy="1131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95302" y="3419474"/>
            <a:ext cx="1028700" cy="1028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714612" y="2857496"/>
            <a:ext cx="1028700" cy="1028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114936" y="2857503"/>
            <a:ext cx="1028700" cy="1028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515260" y="2857510"/>
            <a:ext cx="1028700" cy="1028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159180"/>
            <a:ext cx="114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수행범위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44257" y="3794943"/>
            <a:ext cx="919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현재서버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83281" y="3198358"/>
            <a:ext cx="919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신규서버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4828" y="2373758"/>
            <a:ext cx="3523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기존 서버에서 신규 서버로의 이관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17220" y="394539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표준화된 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00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사후관리 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방법 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제공 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 통제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십자형 29"/>
          <p:cNvSpPr/>
          <p:nvPr/>
        </p:nvSpPr>
        <p:spPr>
          <a:xfrm>
            <a:off x="2969746" y="3133048"/>
            <a:ext cx="493938" cy="493938"/>
          </a:xfrm>
          <a:prstGeom prst="plus">
            <a:avLst>
              <a:gd name="adj" fmla="val 45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십자형 30"/>
          <p:cNvSpPr/>
          <p:nvPr/>
        </p:nvSpPr>
        <p:spPr>
          <a:xfrm>
            <a:off x="5390474" y="3135084"/>
            <a:ext cx="493938" cy="493938"/>
          </a:xfrm>
          <a:prstGeom prst="plus">
            <a:avLst>
              <a:gd name="adj" fmla="val 45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42216" y="3945394"/>
            <a:ext cx="1383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BB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매뉴얼 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시스템 </a:t>
            </a:r>
            <a:endParaRPr lang="en-US" altLang="ko-KR" sz="1000" b="1" dirty="0" smtClean="0">
              <a:solidFill>
                <a:srgbClr val="1F497D">
                  <a:lumMod val="75000"/>
                </a:srgbClr>
              </a:solidFill>
              <a:sym typeface="Wingdings" pitchFamily="2" charset="2"/>
            </a:endParaRPr>
          </a:p>
          <a:p>
            <a:pPr lvl="0" algn="ctr"/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신규 구축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2455031" y="3945394"/>
            <a:ext cx="153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A</a:t>
            </a:r>
            <a:r>
              <a:rPr lang="en-US" altLang="ko-KR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AA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관리 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시스템 </a:t>
            </a:r>
            <a:endParaRPr lang="en-US" altLang="ko-KR" sz="1000" b="1" dirty="0" smtClean="0">
              <a:solidFill>
                <a:srgbClr val="1F497D">
                  <a:lumMod val="75000"/>
                </a:srgbClr>
              </a:solidFill>
              <a:sym typeface="Wingdings" pitchFamily="2" charset="2"/>
            </a:endParaRPr>
          </a:p>
          <a:p>
            <a:pPr lvl="0" algn="ctr"/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다운사이징</a:t>
            </a:r>
            <a:endParaRPr lang="ko-KR" altLang="en-US" sz="1400" b="1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1017788" y="2212966"/>
            <a:ext cx="7020000" cy="1588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261222" y="2672206"/>
            <a:ext cx="1512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7566474" y="2396008"/>
            <a:ext cx="93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911956" y="2039771"/>
            <a:ext cx="134789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+mn-ea"/>
              </a:rPr>
              <a:t>수 행 범 위</a:t>
            </a:r>
            <a:endParaRPr lang="ko-KR" altLang="en-US" sz="16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4282" y="4580172"/>
            <a:ext cx="157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00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사후관리 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시스템 </a:t>
            </a:r>
            <a:endParaRPr lang="en-US" altLang="ko-KR" sz="1000" b="1" dirty="0" smtClean="0">
              <a:solidFill>
                <a:srgbClr val="1F497D">
                  <a:lumMod val="75000"/>
                </a:srgbClr>
              </a:solidFill>
              <a:sym typeface="Wingdings" pitchFamily="2" charset="2"/>
            </a:endParaRPr>
          </a:p>
          <a:p>
            <a:pPr lvl="0" algn="ctr"/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운영 중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36760" y="698028"/>
            <a:ext cx="5349686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본 프로젝트는 현재 서버에서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운영중인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시스템을 중심으로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AAA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관리 시스템 다운사이징과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BB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매뉴얼 시스템을 신규 구축 하여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표준화된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 방법을 제공하고 통제할 수 있도록 하며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기존 서버에서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신규 서버로 이관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(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Renewal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을 할 수 있도록 구축함을 제안의 범위로 합니다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rot="16200000" flipH="1">
            <a:off x="7242474" y="5207974"/>
            <a:ext cx="1584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6200000" flipH="1">
            <a:off x="549222" y="5531974"/>
            <a:ext cx="93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19806" y="5143512"/>
            <a:ext cx="7020000" cy="158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126648" y="5447900"/>
            <a:ext cx="6786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명확한 수행범위 설정 후 각 부분별 철저한 업데이트로 프로젝트 실행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46" name="양쪽 모서리가 둥근 사각형 45"/>
          <p:cNvSpPr/>
          <p:nvPr/>
        </p:nvSpPr>
        <p:spPr>
          <a:xfrm rot="5400000">
            <a:off x="-600959" y="838853"/>
            <a:ext cx="1393909" cy="192054"/>
          </a:xfrm>
          <a:prstGeom prst="round2SameRect">
            <a:avLst/>
          </a:prstGeom>
          <a:solidFill>
            <a:srgbClr val="0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5400000">
            <a:off x="-480857" y="832766"/>
            <a:ext cx="1548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800" dirty="0" smtClean="0">
                <a:solidFill>
                  <a:srgbClr val="009EDB"/>
                </a:solidFill>
                <a:latin typeface="+mn-ea"/>
              </a:rPr>
              <a:t>PROPOSAL  INFORMATION</a:t>
            </a:r>
            <a:endParaRPr lang="ko-KR" altLang="en-US" sz="800" dirty="0">
              <a:solidFill>
                <a:srgbClr val="009EDB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8933</TotalTime>
  <Words>273</Words>
  <Application>Microsoft Office PowerPoint</Application>
  <PresentationFormat>화면 슬라이드 쇼(4:3)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1_Office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1971</cp:revision>
  <dcterms:created xsi:type="dcterms:W3CDTF">2007-08-06T18:31:03Z</dcterms:created>
  <dcterms:modified xsi:type="dcterms:W3CDTF">2008-09-16T10:47:58Z</dcterms:modified>
</cp:coreProperties>
</file>