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20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84"/>
    <a:srgbClr val="009EDB"/>
    <a:srgbClr val="FFFEEE"/>
    <a:srgbClr val="FEF7EC"/>
    <a:srgbClr val="0095DA"/>
    <a:srgbClr val="FFCCCC"/>
    <a:srgbClr val="FF9999"/>
    <a:srgbClr val="FF7C80"/>
    <a:srgbClr val="FF5050"/>
    <a:srgbClr val="9CA29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731" autoAdjust="0"/>
    <p:restoredTop sz="99771" autoAdjust="0"/>
  </p:normalViewPr>
  <p:slideViewPr>
    <p:cSldViewPr>
      <p:cViewPr varScale="1">
        <p:scale>
          <a:sx n="113" d="100"/>
          <a:sy n="113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99F22-98AC-4136-840C-535BF436A44F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9D90F-DAB0-496F-AE7D-AF9CFCC226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3D140-6FB3-4486-9904-A751FD9AA5D0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28596" y="159180"/>
            <a:ext cx="1143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수행범위</a:t>
            </a:r>
            <a:endParaRPr lang="ko-KR" altLang="en-US" b="1" dirty="0"/>
          </a:p>
        </p:txBody>
      </p:sp>
      <p:sp>
        <p:nvSpPr>
          <p:cNvPr id="40" name="직사각형 39"/>
          <p:cNvSpPr/>
          <p:nvPr/>
        </p:nvSpPr>
        <p:spPr>
          <a:xfrm>
            <a:off x="436760" y="716316"/>
            <a:ext cx="2492166" cy="193899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본 프로젝트는 현재 서버에서 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</a:p>
          <a:p>
            <a:pPr algn="dist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운영중인 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00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사후관리 시스템을 </a:t>
            </a:r>
            <a:endParaRPr lang="en-US" altLang="ko-KR" sz="10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algn="dist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중심으로 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AAA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관리 시스템 다운사이징과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BB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매뉴얼 시스템을 신규 구축 하여 </a:t>
            </a:r>
            <a:endParaRPr lang="en-US" altLang="ko-KR" sz="10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algn="dist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표준화된 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00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사후관리  방법을 제공하고 통제할 수 있도록 하며 기존 서버에서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</a:p>
          <a:p>
            <a:pPr algn="dist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신규 서버로 이관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(Renewal)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을 할 수 있도록 구축함을 제안의 범위로 합니다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46" name="양쪽 모서리가 둥근 사각형 45"/>
          <p:cNvSpPr/>
          <p:nvPr/>
        </p:nvSpPr>
        <p:spPr>
          <a:xfrm rot="5400000">
            <a:off x="-1074005" y="1311898"/>
            <a:ext cx="2340000" cy="192054"/>
          </a:xfrm>
          <a:prstGeom prst="round2SameRect">
            <a:avLst/>
          </a:prstGeom>
          <a:solidFill>
            <a:srgbClr val="009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 rot="5400000">
            <a:off x="-480857" y="832766"/>
            <a:ext cx="1548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800" dirty="0" smtClean="0">
                <a:solidFill>
                  <a:srgbClr val="009EDB"/>
                </a:solidFill>
                <a:latin typeface="+mn-ea"/>
              </a:rPr>
              <a:t>PROPOSAL  INFORMATION</a:t>
            </a:r>
            <a:endParaRPr lang="ko-KR" altLang="en-US" sz="800" dirty="0">
              <a:solidFill>
                <a:srgbClr val="009EDB"/>
              </a:solidFill>
              <a:latin typeface="+mn-ea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3571868" y="142852"/>
            <a:ext cx="5438432" cy="6587132"/>
            <a:chOff x="3571868" y="142852"/>
            <a:chExt cx="5438432" cy="6587132"/>
          </a:xfrm>
        </p:grpSpPr>
        <p:sp>
          <p:nvSpPr>
            <p:cNvPr id="95" name="직사각형 94"/>
            <p:cNvSpPr/>
            <p:nvPr/>
          </p:nvSpPr>
          <p:spPr>
            <a:xfrm>
              <a:off x="3571868" y="142852"/>
              <a:ext cx="5434972" cy="65871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4834629" y="3665764"/>
              <a:ext cx="2847966" cy="284796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8074300" y="1043566"/>
              <a:ext cx="936000" cy="18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643306" y="1048783"/>
              <a:ext cx="235745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dirty="0" smtClean="0">
                  <a:solidFill>
                    <a:srgbClr val="0095DA"/>
                  </a:solidFill>
                  <a:latin typeface="+mn-ea"/>
                </a:rPr>
                <a:t>PROPOSAL  INFORMATION</a:t>
              </a:r>
              <a:endParaRPr lang="ko-KR" altLang="en-US" sz="1000" dirty="0">
                <a:solidFill>
                  <a:srgbClr val="0095DA"/>
                </a:solidFill>
                <a:latin typeface="+mn-ea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8116468" y="968574"/>
              <a:ext cx="845103" cy="2732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900" dirty="0" smtClean="0">
                  <a:solidFill>
                    <a:schemeClr val="bg1"/>
                  </a:solidFill>
                </a:rPr>
                <a:t>WORK AREA</a:t>
              </a:r>
            </a:p>
          </p:txBody>
        </p:sp>
        <p:grpSp>
          <p:nvGrpSpPr>
            <p:cNvPr id="118" name="그룹 43"/>
            <p:cNvGrpSpPr/>
            <p:nvPr/>
          </p:nvGrpSpPr>
          <p:grpSpPr>
            <a:xfrm>
              <a:off x="3819528" y="1962148"/>
              <a:ext cx="1181100" cy="1181100"/>
              <a:chOff x="3819528" y="1962148"/>
              <a:chExt cx="1181100" cy="1181100"/>
            </a:xfrm>
          </p:grpSpPr>
          <p:sp>
            <p:nvSpPr>
              <p:cNvPr id="159" name="타원 158"/>
              <p:cNvSpPr/>
              <p:nvPr/>
            </p:nvSpPr>
            <p:spPr>
              <a:xfrm>
                <a:off x="3819528" y="1962148"/>
                <a:ext cx="1181100" cy="11811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타원 159"/>
              <p:cNvSpPr/>
              <p:nvPr/>
            </p:nvSpPr>
            <p:spPr>
              <a:xfrm>
                <a:off x="4010028" y="2057398"/>
                <a:ext cx="990600" cy="9906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4088262" y="2437032"/>
                <a:ext cx="8547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200" b="1" dirty="0" smtClean="0"/>
                  <a:t>현재 서버</a:t>
                </a:r>
                <a:endParaRPr lang="ko-KR" altLang="en-US" sz="1200" b="1" dirty="0"/>
              </a:p>
            </p:txBody>
          </p:sp>
        </p:grpSp>
        <p:grpSp>
          <p:nvGrpSpPr>
            <p:cNvPr id="119" name="그룹 42"/>
            <p:cNvGrpSpPr/>
            <p:nvPr/>
          </p:nvGrpSpPr>
          <p:grpSpPr>
            <a:xfrm>
              <a:off x="7534304" y="1962148"/>
              <a:ext cx="1181100" cy="1181100"/>
              <a:chOff x="7534304" y="1962148"/>
              <a:chExt cx="1181100" cy="1181100"/>
            </a:xfrm>
          </p:grpSpPr>
          <p:sp>
            <p:nvSpPr>
              <p:cNvPr id="156" name="타원 155"/>
              <p:cNvSpPr/>
              <p:nvPr/>
            </p:nvSpPr>
            <p:spPr>
              <a:xfrm>
                <a:off x="7534304" y="1962148"/>
                <a:ext cx="1181100" cy="11811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타원 156"/>
              <p:cNvSpPr/>
              <p:nvPr/>
            </p:nvSpPr>
            <p:spPr>
              <a:xfrm>
                <a:off x="7534304" y="2057398"/>
                <a:ext cx="990600" cy="9906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7613713" y="2437032"/>
                <a:ext cx="8547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200" b="1" dirty="0" smtClean="0"/>
                  <a:t>신규 서버</a:t>
                </a:r>
                <a:endParaRPr lang="ko-KR" altLang="en-US" sz="1200" b="1" dirty="0"/>
              </a:p>
            </p:txBody>
          </p:sp>
        </p:grpSp>
        <p:cxnSp>
          <p:nvCxnSpPr>
            <p:cNvPr id="128" name="직선 화살표 연결선 127"/>
            <p:cNvCxnSpPr/>
            <p:nvPr/>
          </p:nvCxnSpPr>
          <p:spPr>
            <a:xfrm rot="5400000" flipH="1">
              <a:off x="4200532" y="1748161"/>
              <a:ext cx="419092" cy="4758"/>
            </a:xfrm>
            <a:prstGeom prst="straightConnector1">
              <a:avLst/>
            </a:prstGeom>
            <a:ln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/>
            <p:cNvCxnSpPr/>
            <p:nvPr/>
          </p:nvCxnSpPr>
          <p:spPr>
            <a:xfrm rot="5400000" flipH="1">
              <a:off x="7915308" y="1748161"/>
              <a:ext cx="419092" cy="4758"/>
            </a:xfrm>
            <a:prstGeom prst="straightConnector1">
              <a:avLst/>
            </a:prstGeom>
            <a:ln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4429124" y="1714488"/>
              <a:ext cx="3714776" cy="15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직사각형 130"/>
            <p:cNvSpPr/>
            <p:nvPr/>
          </p:nvSpPr>
          <p:spPr>
            <a:xfrm>
              <a:off x="5587686" y="1547120"/>
              <a:ext cx="1347894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0095DA"/>
                  </a:solidFill>
                  <a:latin typeface="+mn-ea"/>
                </a:rPr>
                <a:t>수 행 범 위</a:t>
              </a:r>
              <a:endParaRPr lang="ko-KR" altLang="en-US" sz="1600" b="1" dirty="0">
                <a:solidFill>
                  <a:srgbClr val="0095DA"/>
                </a:solidFill>
                <a:latin typeface="+mn-ea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5642962" y="2269664"/>
              <a:ext cx="13221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 smtClean="0">
                  <a:solidFill>
                    <a:schemeClr val="tx2">
                      <a:lumMod val="75000"/>
                    </a:schemeClr>
                  </a:solidFill>
                  <a:sym typeface="Wingdings" pitchFamily="2" charset="2"/>
                </a:rPr>
                <a:t>이관</a:t>
              </a:r>
              <a:r>
                <a:rPr lang="en-US" altLang="ko-KR" sz="1400" dirty="0" smtClean="0">
                  <a:solidFill>
                    <a:schemeClr val="tx2">
                      <a:lumMod val="75000"/>
                    </a:schemeClr>
                  </a:solidFill>
                  <a:sym typeface="Wingdings" pitchFamily="2" charset="2"/>
                </a:rPr>
                <a:t>(Renewal)</a:t>
              </a:r>
              <a:endParaRPr lang="ko-KR" altLang="en-US" sz="1400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5000628" y="1857364"/>
              <a:ext cx="253298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 smtClean="0">
                  <a:solidFill>
                    <a:srgbClr val="0095DA"/>
                  </a:solidFill>
                  <a:latin typeface="+mn-ea"/>
                </a:rPr>
                <a:t>기존 서버에서 신규 서버로의 이관</a:t>
              </a:r>
              <a:r>
                <a:rPr lang="en-US" altLang="ko-KR" sz="1000" dirty="0" smtClean="0">
                  <a:solidFill>
                    <a:srgbClr val="0095DA"/>
                  </a:solidFill>
                  <a:latin typeface="+mn-ea"/>
                </a:rPr>
                <a:t>,</a:t>
              </a:r>
              <a:r>
                <a:rPr lang="ko-KR" altLang="en-US" sz="1000" dirty="0" smtClean="0">
                  <a:solidFill>
                    <a:srgbClr val="0095DA"/>
                  </a:solidFill>
                  <a:latin typeface="+mn-ea"/>
                </a:rPr>
                <a:t> 구축</a:t>
              </a:r>
              <a:endParaRPr lang="ko-KR" altLang="en-US" sz="1000" dirty="0">
                <a:solidFill>
                  <a:srgbClr val="0095DA"/>
                </a:solidFill>
                <a:latin typeface="+mn-ea"/>
              </a:endParaRPr>
            </a:p>
          </p:txBody>
        </p:sp>
        <p:sp>
          <p:nvSpPr>
            <p:cNvPr id="140" name="타원 139"/>
            <p:cNvSpPr/>
            <p:nvPr/>
          </p:nvSpPr>
          <p:spPr>
            <a:xfrm>
              <a:off x="7509122" y="1936966"/>
              <a:ext cx="1228740" cy="122874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1" name="직선 화살표 연결선 140"/>
            <p:cNvCxnSpPr/>
            <p:nvPr/>
          </p:nvCxnSpPr>
          <p:spPr>
            <a:xfrm rot="10800000" flipH="1">
              <a:off x="5005448" y="2571744"/>
              <a:ext cx="2556000" cy="4758"/>
            </a:xfrm>
            <a:prstGeom prst="straightConnector1">
              <a:avLst/>
            </a:prstGeom>
            <a:ln w="19050" cap="rnd">
              <a:solidFill>
                <a:srgbClr val="004684"/>
              </a:solidFill>
              <a:headEnd type="oval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타원 141"/>
            <p:cNvSpPr/>
            <p:nvPr/>
          </p:nvSpPr>
          <p:spPr>
            <a:xfrm>
              <a:off x="4849616" y="3684186"/>
              <a:ext cx="2816648" cy="2816648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4937354" y="5612260"/>
              <a:ext cx="26350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tx2">
                      <a:lumMod val="75000"/>
                    </a:schemeClr>
                  </a:solidFill>
                </a:rPr>
                <a:t>표준화된 </a:t>
              </a:r>
              <a:r>
                <a:rPr lang="en-US" altLang="ko-KR" sz="1400" b="1" dirty="0" smtClean="0">
                  <a:solidFill>
                    <a:schemeClr val="tx2">
                      <a:lumMod val="75000"/>
                    </a:schemeClr>
                  </a:solidFill>
                </a:rPr>
                <a:t>00</a:t>
              </a:r>
              <a:r>
                <a:rPr lang="ko-KR" altLang="en-US" sz="1400" b="1" dirty="0" smtClean="0">
                  <a:solidFill>
                    <a:schemeClr val="tx2">
                      <a:lumMod val="75000"/>
                    </a:schemeClr>
                  </a:solidFill>
                </a:rPr>
                <a:t>사후관리  방법 </a:t>
              </a:r>
              <a:endParaRPr lang="en-US" altLang="ko-KR" sz="1400" b="1" dirty="0" smtClean="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2">
                      <a:lumMod val="75000"/>
                    </a:schemeClr>
                  </a:solidFill>
                </a:rPr>
                <a:t>제공 </a:t>
              </a:r>
              <a:r>
                <a:rPr lang="en-US" altLang="ko-KR" sz="1400" b="1" dirty="0" smtClean="0">
                  <a:solidFill>
                    <a:schemeClr val="tx2">
                      <a:lumMod val="75000"/>
                    </a:schemeClr>
                  </a:solidFill>
                </a:rPr>
                <a:t>-</a:t>
              </a:r>
              <a:r>
                <a:rPr lang="ko-KR" altLang="en-US" sz="1400" b="1" dirty="0" smtClean="0">
                  <a:solidFill>
                    <a:schemeClr val="tx2">
                      <a:lumMod val="75000"/>
                    </a:schemeClr>
                  </a:solidFill>
                </a:rPr>
                <a:t> 통제</a:t>
              </a:r>
              <a:endParaRPr lang="ko-KR" alt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144" name="직선 연결선 143"/>
            <p:cNvCxnSpPr>
              <a:stCxn id="140" idx="1"/>
            </p:cNvCxnSpPr>
            <p:nvPr/>
          </p:nvCxnSpPr>
          <p:spPr>
            <a:xfrm rot="16200000" flipH="1" flipV="1">
              <a:off x="5715334" y="1912470"/>
              <a:ext cx="1769292" cy="2178174"/>
            </a:xfrm>
            <a:prstGeom prst="line">
              <a:avLst/>
            </a:prstGeom>
            <a:ln w="127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rot="5400000">
              <a:off x="6727374" y="3633109"/>
              <a:ext cx="2841168" cy="1110343"/>
            </a:xfrm>
            <a:prstGeom prst="line">
              <a:avLst/>
            </a:prstGeom>
            <a:ln w="127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타원 145"/>
            <p:cNvSpPr/>
            <p:nvPr/>
          </p:nvSpPr>
          <p:spPr>
            <a:xfrm>
              <a:off x="4929190" y="4319602"/>
              <a:ext cx="1181100" cy="11811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7" name="타원 146"/>
            <p:cNvSpPr/>
            <p:nvPr/>
          </p:nvSpPr>
          <p:spPr>
            <a:xfrm>
              <a:off x="6421224" y="4319602"/>
              <a:ext cx="1181100" cy="11811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48" name="그룹 77"/>
            <p:cNvGrpSpPr/>
            <p:nvPr/>
          </p:nvGrpSpPr>
          <p:grpSpPr>
            <a:xfrm>
              <a:off x="5699370" y="4319602"/>
              <a:ext cx="1181100" cy="1181100"/>
              <a:chOff x="3819528" y="1962148"/>
              <a:chExt cx="1181100" cy="1181100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3819528" y="1962148"/>
                <a:ext cx="1181100" cy="11811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>
                <a:off x="3986206" y="2223307"/>
                <a:ext cx="8547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200" b="1" dirty="0" smtClean="0"/>
                  <a:t>현재 서버</a:t>
                </a:r>
                <a:endParaRPr lang="ko-KR" altLang="en-US" sz="1200" b="1" dirty="0"/>
              </a:p>
            </p:txBody>
          </p:sp>
        </p:grpSp>
        <p:sp>
          <p:nvSpPr>
            <p:cNvPr id="149" name="직사각형 148"/>
            <p:cNvSpPr/>
            <p:nvPr/>
          </p:nvSpPr>
          <p:spPr>
            <a:xfrm>
              <a:off x="6770250" y="4539352"/>
              <a:ext cx="802146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en-US" altLang="ko-KR" sz="900" dirty="0" smtClean="0">
                  <a:solidFill>
                    <a:srgbClr val="1F497D">
                      <a:lumMod val="75000"/>
                    </a:srgbClr>
                  </a:solidFill>
                  <a:sym typeface="Wingdings" pitchFamily="2" charset="2"/>
                </a:rPr>
                <a:t>BB</a:t>
              </a:r>
              <a:r>
                <a:rPr lang="ko-KR" altLang="en-US" sz="900" dirty="0" smtClean="0">
                  <a:solidFill>
                    <a:srgbClr val="1F497D">
                      <a:lumMod val="75000"/>
                    </a:srgbClr>
                  </a:solidFill>
                  <a:sym typeface="Wingdings" pitchFamily="2" charset="2"/>
                </a:rPr>
                <a:t>매뉴얼 </a:t>
              </a:r>
              <a:endParaRPr lang="en-US" altLang="ko-KR" sz="900" dirty="0" smtClean="0">
                <a:solidFill>
                  <a:srgbClr val="1F497D">
                    <a:lumMod val="75000"/>
                  </a:srgbClr>
                </a:solidFill>
                <a:sym typeface="Wingdings" pitchFamily="2" charset="2"/>
              </a:endParaRPr>
            </a:p>
            <a:p>
              <a:pPr lvl="0" algn="r">
                <a:lnSpc>
                  <a:spcPct val="150000"/>
                </a:lnSpc>
              </a:pPr>
              <a:r>
                <a:rPr lang="ko-KR" altLang="en-US" sz="900" dirty="0" smtClean="0">
                  <a:solidFill>
                    <a:srgbClr val="1F497D">
                      <a:lumMod val="75000"/>
                    </a:srgbClr>
                  </a:solidFill>
                  <a:sym typeface="Wingdings" pitchFamily="2" charset="2"/>
                </a:rPr>
                <a:t>시스템 </a:t>
              </a:r>
              <a:endParaRPr lang="en-US" altLang="ko-KR" sz="900" dirty="0" smtClean="0">
                <a:solidFill>
                  <a:srgbClr val="1F497D">
                    <a:lumMod val="75000"/>
                  </a:srgbClr>
                </a:solidFill>
                <a:sym typeface="Wingdings" pitchFamily="2" charset="2"/>
              </a:endParaRPr>
            </a:p>
            <a:p>
              <a:pPr lvl="0" algn="r">
                <a:lnSpc>
                  <a:spcPct val="150000"/>
                </a:lnSpc>
              </a:pPr>
              <a:r>
                <a:rPr lang="ko-KR" altLang="en-US" sz="900" dirty="0" smtClean="0">
                  <a:solidFill>
                    <a:srgbClr val="1F497D">
                      <a:lumMod val="75000"/>
                    </a:srgbClr>
                  </a:solidFill>
                  <a:sym typeface="Wingdings" pitchFamily="2" charset="2"/>
                </a:rPr>
                <a:t>신규 구축</a:t>
              </a:r>
              <a:endParaRPr lang="ko-KR" altLang="en-US" sz="1600" dirty="0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943291" y="4539352"/>
              <a:ext cx="761747" cy="715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dist">
                <a:lnSpc>
                  <a:spcPct val="150000"/>
                </a:lnSpc>
              </a:pPr>
              <a:r>
                <a:rPr lang="en-US" altLang="ko-KR" sz="900" dirty="0" smtClean="0">
                  <a:solidFill>
                    <a:srgbClr val="1F497D">
                      <a:lumMod val="75000"/>
                    </a:srgbClr>
                  </a:solidFill>
                  <a:sym typeface="Wingdings" pitchFamily="2" charset="2"/>
                </a:rPr>
                <a:t>AAA</a:t>
              </a:r>
              <a:r>
                <a:rPr lang="ko-KR" altLang="en-US" sz="900" dirty="0" smtClean="0">
                  <a:solidFill>
                    <a:srgbClr val="1F497D">
                      <a:lumMod val="75000"/>
                    </a:srgbClr>
                  </a:solidFill>
                  <a:sym typeface="Wingdings" pitchFamily="2" charset="2"/>
                </a:rPr>
                <a:t>관리 </a:t>
              </a:r>
              <a:endParaRPr lang="en-US" altLang="ko-KR" sz="900" dirty="0" smtClean="0">
                <a:solidFill>
                  <a:srgbClr val="1F497D">
                    <a:lumMod val="75000"/>
                  </a:srgbClr>
                </a:solidFill>
                <a:sym typeface="Wingdings" pitchFamily="2" charset="2"/>
              </a:endParaRPr>
            </a:p>
            <a:p>
              <a:pPr lvl="0" algn="dist">
                <a:lnSpc>
                  <a:spcPct val="150000"/>
                </a:lnSpc>
              </a:pPr>
              <a:r>
                <a:rPr lang="ko-KR" altLang="en-US" sz="900" dirty="0" smtClean="0">
                  <a:solidFill>
                    <a:srgbClr val="1F497D">
                      <a:lumMod val="75000"/>
                    </a:srgbClr>
                  </a:solidFill>
                  <a:sym typeface="Wingdings" pitchFamily="2" charset="2"/>
                </a:rPr>
                <a:t>시스템 </a:t>
              </a:r>
              <a:endParaRPr lang="en-US" altLang="ko-KR" sz="900" dirty="0" smtClean="0">
                <a:solidFill>
                  <a:srgbClr val="1F497D">
                    <a:lumMod val="75000"/>
                  </a:srgbClr>
                </a:solidFill>
                <a:sym typeface="Wingdings" pitchFamily="2" charset="2"/>
              </a:endParaRPr>
            </a:p>
            <a:p>
              <a:pPr lvl="0" algn="dist">
                <a:lnSpc>
                  <a:spcPct val="150000"/>
                </a:lnSpc>
              </a:pPr>
              <a:r>
                <a:rPr lang="ko-KR" altLang="en-US" sz="900" dirty="0" smtClean="0">
                  <a:solidFill>
                    <a:srgbClr val="1F497D">
                      <a:lumMod val="75000"/>
                    </a:srgbClr>
                  </a:solidFill>
                  <a:sym typeface="Wingdings" pitchFamily="2" charset="2"/>
                </a:rPr>
                <a:t>다운사이징</a:t>
              </a:r>
              <a:endParaRPr lang="ko-KR" altLang="en-US" sz="1200" dirty="0"/>
            </a:p>
          </p:txBody>
        </p:sp>
        <p:cxnSp>
          <p:nvCxnSpPr>
            <p:cNvPr id="151" name="직선 연결선 150"/>
            <p:cNvCxnSpPr/>
            <p:nvPr/>
          </p:nvCxnSpPr>
          <p:spPr>
            <a:xfrm>
              <a:off x="5715008" y="4882252"/>
              <a:ext cx="1143008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타원 151"/>
            <p:cNvSpPr/>
            <p:nvPr/>
          </p:nvSpPr>
          <p:spPr>
            <a:xfrm flipV="1">
              <a:off x="6268180" y="4839428"/>
              <a:ext cx="89770" cy="8977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5659898" y="4946115"/>
              <a:ext cx="12474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 smtClean="0"/>
                <a:t>00 </a:t>
              </a:r>
              <a:r>
                <a:rPr lang="ko-KR" altLang="en-US" sz="900" b="1" dirty="0" smtClean="0"/>
                <a:t>사후관리 시스템 </a:t>
              </a:r>
              <a:endParaRPr lang="en-US" altLang="ko-KR" sz="900" b="1" dirty="0" smtClean="0"/>
            </a:p>
            <a:p>
              <a:pPr algn="ctr"/>
              <a:r>
                <a:rPr lang="ko-KR" altLang="en-US" sz="900" b="1" dirty="0" smtClean="0"/>
                <a:t>운영 중</a:t>
              </a:r>
              <a:endParaRPr lang="ko-KR" altLang="en-US" sz="9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8968</TotalTime>
  <Words>94</Words>
  <Application>Microsoft Office PowerPoint</Application>
  <PresentationFormat>화면 슬라이드 쇼(4:3)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1972</cp:revision>
  <dcterms:created xsi:type="dcterms:W3CDTF">2007-08-06T18:31:03Z</dcterms:created>
  <dcterms:modified xsi:type="dcterms:W3CDTF">2009-04-20T02:18:11Z</dcterms:modified>
</cp:coreProperties>
</file>