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25" autoAdjust="0"/>
    <p:restoredTop sz="94660"/>
  </p:normalViewPr>
  <p:slideViewPr>
    <p:cSldViewPr>
      <p:cViewPr varScale="1">
        <p:scale>
          <a:sx n="95" d="100"/>
          <a:sy n="95" d="100"/>
        </p:scale>
        <p:origin x="-11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4282" y="357166"/>
            <a:ext cx="8715436" cy="6286544"/>
          </a:xfrm>
          <a:prstGeom prst="rect">
            <a:avLst/>
          </a:prstGeom>
          <a:noFill/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14282" y="357166"/>
            <a:ext cx="8715436" cy="428628"/>
          </a:xfrm>
          <a:prstGeom prst="rect">
            <a:avLst/>
          </a:prstGeom>
          <a:solidFill>
            <a:srgbClr val="BDBEC1"/>
          </a:solidFill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428596" y="383044"/>
            <a:ext cx="193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제안의 전제조건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09" y="79881"/>
            <a:ext cx="99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BDBEC1"/>
                </a:solidFill>
                <a:latin typeface="+mn-ea"/>
              </a:rPr>
              <a:t>II. </a:t>
            </a:r>
            <a:r>
              <a:rPr lang="ko-KR" altLang="en-US" sz="1100" dirty="0" smtClean="0">
                <a:solidFill>
                  <a:srgbClr val="BDBEC1"/>
                </a:solidFill>
                <a:latin typeface="+mn-ea"/>
              </a:rPr>
              <a:t>제안 </a:t>
            </a:r>
            <a:r>
              <a:rPr lang="ko-KR" altLang="en-US" sz="1100" dirty="0" smtClean="0">
                <a:solidFill>
                  <a:srgbClr val="BDBEC1"/>
                </a:solidFill>
                <a:latin typeface="+mn-ea"/>
              </a:rPr>
              <a:t>개요 </a:t>
            </a:r>
            <a:endParaRPr lang="ko-KR" altLang="en-US" sz="1100" dirty="0">
              <a:solidFill>
                <a:srgbClr val="BDBEC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35830" y="51318"/>
            <a:ext cx="18415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100" dirty="0" smtClean="0"/>
              <a:t>1. </a:t>
            </a:r>
            <a:r>
              <a:rPr lang="ko-KR" altLang="en-US" sz="1100" dirty="0" smtClean="0"/>
              <a:t>제안목표 및 구축전략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618565" y="33844"/>
            <a:ext cx="323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BCBCBC"/>
                </a:solidFill>
                <a:latin typeface="Constantia" pitchFamily="18" charset="0"/>
              </a:rPr>
              <a:t>15</a:t>
            </a:r>
            <a:endParaRPr lang="ko-KR" altLang="en-US" sz="1400" dirty="0">
              <a:solidFill>
                <a:srgbClr val="BCBCBC"/>
              </a:solidFill>
              <a:latin typeface="Constantia" pitchFamily="18" charset="0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 rot="5400000">
            <a:off x="8582274" y="202955"/>
            <a:ext cx="180000" cy="1588"/>
          </a:xfrm>
          <a:prstGeom prst="line">
            <a:avLst/>
          </a:prstGeom>
          <a:ln>
            <a:solidFill>
              <a:srgbClr val="BDBE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rot="5400000">
            <a:off x="8823578" y="202955"/>
            <a:ext cx="180000" cy="1588"/>
          </a:xfrm>
          <a:prstGeom prst="line">
            <a:avLst/>
          </a:prstGeom>
          <a:ln>
            <a:solidFill>
              <a:srgbClr val="BDBE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7072330" y="357166"/>
            <a:ext cx="1857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Trebuchet MS" pitchFamily="34" charset="0"/>
              </a:rPr>
              <a:t>I. Proposal Information</a:t>
            </a:r>
            <a:endParaRPr lang="ko-KR" altLang="en-US" sz="1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6" name="그림 15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16092" y="6705100"/>
            <a:ext cx="1340444" cy="110476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419864" y="744500"/>
            <a:ext cx="836697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본 프로젝트의 성공적인 사업수행에 있어서는 차세대 시스템의 정확한 데이터분석을 통한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데이터추출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데이터검증 및 테스트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위험요건 정의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원활한 사업관리 라는 네 가지 전제 조건이 이루어 져야 합니다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857224" y="1558578"/>
            <a:ext cx="7309456" cy="4915602"/>
            <a:chOff x="977320" y="1558578"/>
            <a:chExt cx="7309456" cy="4915602"/>
          </a:xfrm>
        </p:grpSpPr>
        <p:sp>
          <p:nvSpPr>
            <p:cNvPr id="82" name="타원 81"/>
            <p:cNvSpPr/>
            <p:nvPr/>
          </p:nvSpPr>
          <p:spPr>
            <a:xfrm>
              <a:off x="3322767" y="1558578"/>
              <a:ext cx="2698472" cy="26984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rot="5400000" flipH="1" flipV="1">
              <a:off x="3877076" y="4433530"/>
              <a:ext cx="1620000" cy="195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다리꼴 83"/>
            <p:cNvSpPr/>
            <p:nvPr/>
          </p:nvSpPr>
          <p:spPr>
            <a:xfrm>
              <a:off x="2792752" y="5593070"/>
              <a:ext cx="3779512" cy="88111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4132440" y="5124012"/>
              <a:ext cx="1112000" cy="1112000"/>
            </a:xfrm>
            <a:prstGeom prst="ellipse">
              <a:avLst/>
            </a:prstGeom>
            <a:solidFill>
              <a:schemeClr val="bg1"/>
            </a:solidFill>
            <a:ln w="282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4232125" y="3924735"/>
              <a:ext cx="912632" cy="9126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69809" y="4065384"/>
              <a:ext cx="644318" cy="558584"/>
            </a:xfrm>
            <a:prstGeom prst="rect">
              <a:avLst/>
            </a:prstGeom>
          </p:spPr>
          <p:txBody>
            <a:bodyPr wrap="none">
              <a:prstTxWarp prst="textArchUp">
                <a:avLst>
                  <a:gd name="adj" fmla="val 6730985"/>
                </a:avLst>
              </a:prstTxWarp>
              <a:spAutoFit/>
            </a:bodyPr>
            <a:lstStyle/>
            <a:p>
              <a:pPr algn="ctr"/>
              <a:r>
                <a:rPr lang="ko-KR" altLang="en-US" sz="1000" b="1" dirty="0" smtClean="0"/>
                <a:t>차세대 시스템 분석</a:t>
              </a:r>
              <a:endParaRPr lang="ko-KR" altLang="en-US" sz="1000" b="1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134229" y="5161626"/>
              <a:ext cx="1100264" cy="1100264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1006741"/>
                </a:avLst>
              </a:prstTxWarp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프로젝트 성공 전제조건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grpSp>
          <p:nvGrpSpPr>
            <p:cNvPr id="89" name="그룹 63"/>
            <p:cNvGrpSpPr/>
            <p:nvPr/>
          </p:nvGrpSpPr>
          <p:grpSpPr>
            <a:xfrm>
              <a:off x="3808002" y="2009309"/>
              <a:ext cx="1728000" cy="1728000"/>
              <a:chOff x="3820686" y="1785926"/>
              <a:chExt cx="1728000" cy="1728000"/>
            </a:xfrm>
          </p:grpSpPr>
          <p:sp>
            <p:nvSpPr>
              <p:cNvPr id="106" name="원호 105"/>
              <p:cNvSpPr/>
              <p:nvPr/>
            </p:nvSpPr>
            <p:spPr>
              <a:xfrm flipV="1">
                <a:off x="4341340" y="2308993"/>
                <a:ext cx="720000" cy="720000"/>
              </a:xfrm>
              <a:prstGeom prst="arc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원호 106"/>
              <p:cNvSpPr/>
              <p:nvPr/>
            </p:nvSpPr>
            <p:spPr>
              <a:xfrm rot="16200000" flipV="1">
                <a:off x="4341340" y="2289770"/>
                <a:ext cx="720000" cy="720000"/>
              </a:xfrm>
              <a:prstGeom prst="arc">
                <a:avLst/>
              </a:prstGeom>
              <a:noFill/>
              <a:ln w="76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그룹 56"/>
              <p:cNvGrpSpPr/>
              <p:nvPr/>
            </p:nvGrpSpPr>
            <p:grpSpPr>
              <a:xfrm flipH="1">
                <a:off x="3820686" y="1785926"/>
                <a:ext cx="1728000" cy="1728000"/>
                <a:chOff x="3835324" y="1720330"/>
                <a:chExt cx="1728000" cy="1728000"/>
              </a:xfrm>
            </p:grpSpPr>
            <p:sp>
              <p:nvSpPr>
                <p:cNvPr id="110" name="원호 109"/>
                <p:cNvSpPr/>
                <p:nvPr/>
              </p:nvSpPr>
              <p:spPr>
                <a:xfrm>
                  <a:off x="4339324" y="2224330"/>
                  <a:ext cx="720000" cy="720000"/>
                </a:xfrm>
                <a:prstGeom prst="arc">
                  <a:avLst/>
                </a:prstGeom>
                <a:noFill/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원호 110"/>
                <p:cNvSpPr/>
                <p:nvPr/>
              </p:nvSpPr>
              <p:spPr>
                <a:xfrm>
                  <a:off x="4213324" y="2098330"/>
                  <a:ext cx="972000" cy="972000"/>
                </a:xfrm>
                <a:prstGeom prst="arc">
                  <a:avLst/>
                </a:prstGeom>
                <a:noFill/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원호 111"/>
                <p:cNvSpPr/>
                <p:nvPr/>
              </p:nvSpPr>
              <p:spPr>
                <a:xfrm>
                  <a:off x="4087324" y="1972330"/>
                  <a:ext cx="1224000" cy="1224000"/>
                </a:xfrm>
                <a:prstGeom prst="arc">
                  <a:avLst/>
                </a:prstGeom>
                <a:noFill/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원호 112"/>
                <p:cNvSpPr/>
                <p:nvPr/>
              </p:nvSpPr>
              <p:spPr>
                <a:xfrm>
                  <a:off x="3961324" y="1846330"/>
                  <a:ext cx="1476000" cy="1476000"/>
                </a:xfrm>
                <a:prstGeom prst="arc">
                  <a:avLst/>
                </a:prstGeom>
                <a:noFill/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원호 113"/>
                <p:cNvSpPr/>
                <p:nvPr/>
              </p:nvSpPr>
              <p:spPr>
                <a:xfrm>
                  <a:off x="3835324" y="1720330"/>
                  <a:ext cx="1728000" cy="1728000"/>
                </a:xfrm>
                <a:prstGeom prst="arc">
                  <a:avLst/>
                </a:prstGeom>
                <a:noFill/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원호 108"/>
              <p:cNvSpPr/>
              <p:nvPr/>
            </p:nvSpPr>
            <p:spPr>
              <a:xfrm rot="16200000" flipH="1">
                <a:off x="4324686" y="2308803"/>
                <a:ext cx="720000" cy="720000"/>
              </a:xfrm>
              <a:prstGeom prst="arc">
                <a:avLst/>
              </a:prstGeom>
              <a:noFill/>
              <a:ln w="76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1120196" y="1841360"/>
              <a:ext cx="2496582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  계정계</a:t>
              </a:r>
              <a:r>
                <a:rPr lang="en-US" altLang="ko-KR" sz="1050" dirty="0" smtClean="0"/>
                <a:t>, </a:t>
              </a:r>
              <a:r>
                <a:rPr lang="ko-KR" altLang="en-US" sz="1050" dirty="0" smtClean="0"/>
                <a:t>정보계 데이터 </a:t>
              </a:r>
              <a:r>
                <a:rPr lang="ko-KR" altLang="en-US" sz="1050" dirty="0" smtClean="0"/>
                <a:t>매핑 관리 </a:t>
              </a:r>
              <a:r>
                <a:rPr lang="en-US" altLang="ko-KR" sz="1050" dirty="0" smtClean="0"/>
                <a:t>-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데이터 추출 관리 기법 방향 </a:t>
              </a:r>
              <a:r>
                <a:rPr lang="ko-KR" altLang="en-US" sz="1050" dirty="0" smtClean="0"/>
                <a:t>설정 </a:t>
              </a:r>
              <a:r>
                <a:rPr lang="en-US" altLang="ko-KR" sz="1050" dirty="0" smtClean="0"/>
                <a:t>-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/>
                <a:t>                     </a:t>
              </a:r>
              <a:r>
                <a:rPr lang="ko-KR" altLang="en-US" sz="1050" dirty="0" smtClean="0"/>
                <a:t>현행 업무 </a:t>
              </a:r>
              <a:r>
                <a:rPr lang="ko-KR" altLang="en-US" sz="1050" dirty="0" smtClean="0"/>
                <a:t>분석 </a:t>
              </a:r>
              <a:r>
                <a:rPr lang="en-US" altLang="ko-KR" sz="1050" dirty="0" smtClean="0"/>
                <a:t>-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/>
                <a:t>      HOST </a:t>
              </a:r>
              <a:r>
                <a:rPr lang="ko-KR" altLang="en-US" sz="1050" dirty="0" smtClean="0"/>
                <a:t>업무 프로세스 </a:t>
              </a:r>
              <a:r>
                <a:rPr lang="ko-KR" altLang="en-US" sz="1050" dirty="0" smtClean="0"/>
                <a:t>분석 </a:t>
              </a:r>
              <a:r>
                <a:rPr lang="en-US" altLang="ko-KR" sz="1050" dirty="0" smtClean="0"/>
                <a:t>-</a:t>
              </a:r>
              <a:endParaRPr lang="ko-KR" altLang="en-US" sz="1050" dirty="0"/>
            </a:p>
          </p:txBody>
        </p:sp>
        <p:sp>
          <p:nvSpPr>
            <p:cNvPr id="91" name="직사각형 90"/>
            <p:cNvSpPr/>
            <p:nvPr/>
          </p:nvSpPr>
          <p:spPr>
            <a:xfrm rot="18843124">
              <a:off x="3678557" y="1905826"/>
              <a:ext cx="1956452" cy="1953268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4182"/>
                  </a:solidFill>
                  <a:latin typeface="+mn-ea"/>
                </a:rPr>
                <a:t>데이터 추출</a:t>
              </a:r>
              <a:r>
                <a:rPr lang="en-US" altLang="ko-KR" sz="1200" b="1" dirty="0" smtClean="0">
                  <a:solidFill>
                    <a:srgbClr val="004182"/>
                  </a:solidFill>
                  <a:latin typeface="+mn-ea"/>
                </a:rPr>
                <a:t> (50%)</a:t>
              </a:r>
              <a:endParaRPr lang="ko-KR" altLang="en-US" sz="1200" b="1" dirty="0">
                <a:solidFill>
                  <a:srgbClr val="004182"/>
                </a:solidFill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rot="2672574">
              <a:off x="3678557" y="1905826"/>
              <a:ext cx="1956452" cy="1953268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4182"/>
                  </a:solidFill>
                  <a:latin typeface="+mn-ea"/>
                </a:rPr>
                <a:t>위험요건 정의</a:t>
              </a:r>
              <a:r>
                <a:rPr lang="en-US" altLang="ko-KR" sz="1200" b="1" dirty="0" smtClean="0">
                  <a:solidFill>
                    <a:srgbClr val="004182"/>
                  </a:solidFill>
                  <a:latin typeface="+mn-ea"/>
                </a:rPr>
                <a:t>(30%)</a:t>
              </a:r>
              <a:endParaRPr lang="ko-KR" altLang="en-US" sz="1200" b="1" dirty="0">
                <a:solidFill>
                  <a:srgbClr val="004182"/>
                </a:solidFill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18884102">
              <a:off x="3678557" y="1905826"/>
              <a:ext cx="1956452" cy="1953268"/>
            </a:xfrm>
            <a:prstGeom prst="rect">
              <a:avLst/>
            </a:prstGeom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4182"/>
                  </a:solidFill>
                  <a:latin typeface="+mn-ea"/>
                </a:rPr>
                <a:t>사업관리</a:t>
              </a:r>
              <a:r>
                <a:rPr lang="en-US" altLang="ko-KR" sz="1200" b="1" dirty="0" smtClean="0">
                  <a:solidFill>
                    <a:srgbClr val="004182"/>
                  </a:solidFill>
                  <a:latin typeface="+mn-ea"/>
                </a:rPr>
                <a:t>(10%) 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 rot="2621087">
              <a:off x="3678557" y="1905826"/>
              <a:ext cx="1956452" cy="1953268"/>
            </a:xfrm>
            <a:prstGeom prst="rect">
              <a:avLst/>
            </a:prstGeom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4182"/>
                  </a:solidFill>
                  <a:latin typeface="+mn-ea"/>
                </a:rPr>
                <a:t>데이터 검증 및 </a:t>
              </a:r>
              <a:endParaRPr lang="en-US" altLang="ko-KR" sz="1200" b="1" dirty="0" smtClean="0">
                <a:solidFill>
                  <a:srgbClr val="004182"/>
                </a:solidFill>
                <a:latin typeface="+mn-ea"/>
              </a:endParaRPr>
            </a:p>
            <a:p>
              <a:pPr algn="ctr"/>
              <a:r>
                <a:rPr lang="ko-KR" altLang="en-US" sz="1200" b="1" dirty="0" smtClean="0">
                  <a:solidFill>
                    <a:srgbClr val="004182"/>
                  </a:solidFill>
                  <a:latin typeface="+mn-ea"/>
                </a:rPr>
                <a:t>테스트</a:t>
              </a:r>
              <a:r>
                <a:rPr lang="en-US" altLang="ko-KR" sz="1200" b="1" dirty="0" smtClean="0">
                  <a:solidFill>
                    <a:srgbClr val="004182"/>
                  </a:solidFill>
                  <a:latin typeface="+mn-ea"/>
                </a:rPr>
                <a:t>(10%)</a:t>
              </a:r>
            </a:p>
            <a:p>
              <a:pPr algn="ctr"/>
              <a:endParaRPr lang="en-US" altLang="ko-KR" sz="1200" b="1" dirty="0" smtClean="0">
                <a:solidFill>
                  <a:srgbClr val="004182"/>
                </a:solidFill>
                <a:latin typeface="+mn-ea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 flipH="1">
              <a:off x="3571868" y="3688011"/>
              <a:ext cx="166188" cy="16618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 flipH="1">
              <a:off x="5626318" y="3688011"/>
              <a:ext cx="166188" cy="16618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 flipH="1">
              <a:off x="3571868" y="1949732"/>
              <a:ext cx="166188" cy="16618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 flipH="1">
              <a:off x="5626318" y="1949732"/>
              <a:ext cx="166188" cy="16618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749700" y="1835910"/>
              <a:ext cx="2537076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- </a:t>
              </a:r>
              <a:r>
                <a:rPr lang="ko-KR" altLang="en-US" sz="1100" dirty="0" smtClean="0"/>
                <a:t>현행업무 </a:t>
              </a:r>
              <a:r>
                <a:rPr lang="ko-KR" altLang="en-US" sz="1100" dirty="0" smtClean="0"/>
                <a:t>위험 요건 정의 설계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   </a:t>
              </a:r>
              <a:r>
                <a:rPr lang="en-US" altLang="ko-KR" sz="1100" dirty="0" smtClean="0"/>
                <a:t>- </a:t>
              </a:r>
              <a:r>
                <a:rPr lang="ko-KR" altLang="en-US" sz="1100" dirty="0" smtClean="0"/>
                <a:t>지표분석 </a:t>
              </a:r>
              <a:r>
                <a:rPr lang="ko-KR" altLang="en-US" sz="1100" dirty="0" smtClean="0"/>
                <a:t>위험 요건 정의 설계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     </a:t>
              </a:r>
              <a:r>
                <a:rPr lang="en-US" altLang="ko-KR" sz="1100" dirty="0" smtClean="0"/>
                <a:t>- </a:t>
              </a:r>
              <a:r>
                <a:rPr lang="ko-KR" altLang="en-US" sz="1100" dirty="0" smtClean="0"/>
                <a:t>위험 </a:t>
              </a:r>
              <a:r>
                <a:rPr lang="ko-KR" altLang="en-US" sz="1100" dirty="0" smtClean="0"/>
                <a:t>관리 지표 정의</a:t>
              </a:r>
              <a:endParaRPr lang="ko-KR" altLang="en-US" sz="11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7320" y="3127244"/>
              <a:ext cx="302317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 현업 담당자의 데이터 검증 </a:t>
              </a:r>
              <a:r>
                <a:rPr lang="ko-KR" altLang="en-US" sz="1100" dirty="0" smtClean="0"/>
                <a:t>필요 </a:t>
              </a:r>
              <a:r>
                <a:rPr lang="en-US" altLang="ko-KR" sz="1100" dirty="0" smtClean="0"/>
                <a:t>-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            </a:t>
              </a:r>
              <a:r>
                <a:rPr lang="ko-KR" altLang="en-US" sz="1100" dirty="0" smtClean="0"/>
                <a:t>데이터 매핑 정확성 </a:t>
              </a:r>
              <a:r>
                <a:rPr lang="ko-KR" altLang="en-US" sz="1100" dirty="0" smtClean="0"/>
                <a:t>검증 </a:t>
              </a:r>
              <a:r>
                <a:rPr lang="en-US" altLang="ko-KR" sz="1100" dirty="0" smtClean="0"/>
                <a:t>-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               </a:t>
              </a:r>
              <a:r>
                <a:rPr lang="ko-KR" altLang="en-US" sz="1100" dirty="0" smtClean="0"/>
                <a:t>데이터 추출 정확성 </a:t>
              </a:r>
              <a:r>
                <a:rPr lang="ko-KR" altLang="en-US" sz="1100" dirty="0" smtClean="0"/>
                <a:t>검증 </a:t>
              </a:r>
              <a:r>
                <a:rPr lang="en-US" altLang="ko-KR" sz="1100" dirty="0" smtClean="0"/>
                <a:t>-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            </a:t>
              </a:r>
              <a:r>
                <a:rPr lang="ko-KR" altLang="en-US" sz="1100" dirty="0" smtClean="0"/>
                <a:t>데이터 추출 스케줄 관리 </a:t>
              </a:r>
              <a:r>
                <a:rPr lang="ko-KR" altLang="en-US" sz="1100" dirty="0" smtClean="0"/>
                <a:t>테스트 </a:t>
              </a:r>
              <a:r>
                <a:rPr lang="en-US" altLang="ko-KR" sz="1100" dirty="0" smtClean="0"/>
                <a:t>-</a:t>
              </a:r>
              <a:endParaRPr lang="ko-KR" altLang="en-US" sz="11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40566" y="3127752"/>
              <a:ext cx="256624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             </a:t>
              </a:r>
              <a:r>
                <a:rPr lang="en-US" altLang="ko-KR" sz="1100" dirty="0" smtClean="0"/>
                <a:t>- </a:t>
              </a:r>
              <a:r>
                <a:rPr lang="ko-KR" altLang="en-US" sz="1100" dirty="0" smtClean="0"/>
                <a:t>사업대상 </a:t>
              </a:r>
              <a:r>
                <a:rPr lang="ko-KR" altLang="en-US" sz="1100" dirty="0" smtClean="0"/>
                <a:t>범위의 명확화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           </a:t>
              </a:r>
              <a:r>
                <a:rPr lang="en-US" altLang="ko-KR" sz="1100" dirty="0" smtClean="0"/>
                <a:t>- </a:t>
              </a:r>
              <a:r>
                <a:rPr lang="ko-KR" altLang="en-US" sz="1100" dirty="0" smtClean="0"/>
                <a:t>제안사항의 </a:t>
              </a:r>
              <a:r>
                <a:rPr lang="ko-KR" altLang="en-US" sz="1100" dirty="0" smtClean="0"/>
                <a:t>변경조치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         </a:t>
              </a:r>
              <a:r>
                <a:rPr lang="en-US" altLang="ko-KR" sz="1100" dirty="0" smtClean="0"/>
                <a:t>- </a:t>
              </a:r>
              <a:r>
                <a:rPr lang="ko-KR" altLang="en-US" sz="1100" dirty="0" smtClean="0"/>
                <a:t>업무 </a:t>
              </a:r>
              <a:r>
                <a:rPr lang="ko-KR" altLang="en-US" sz="1100" dirty="0" smtClean="0"/>
                <a:t>협조 체제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  </a:t>
              </a:r>
              <a:r>
                <a:rPr lang="en-US" altLang="ko-KR" sz="1100" dirty="0" smtClean="0"/>
                <a:t>- </a:t>
              </a:r>
              <a:r>
                <a:rPr lang="ko-KR" altLang="en-US" sz="1100" dirty="0" smtClean="0"/>
                <a:t>업무담당자의 </a:t>
              </a:r>
              <a:r>
                <a:rPr lang="ko-KR" altLang="en-US" sz="1100" dirty="0" smtClean="0"/>
                <a:t>적극적 참여 및 지원</a:t>
              </a:r>
              <a:endParaRPr lang="ko-KR" altLang="en-US" sz="1100" dirty="0"/>
            </a:p>
          </p:txBody>
        </p:sp>
        <p:pic>
          <p:nvPicPr>
            <p:cNvPr id="102" name="그림 101" descr="ci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0370" y="5419216"/>
              <a:ext cx="463684" cy="495298"/>
            </a:xfrm>
            <a:prstGeom prst="rect">
              <a:avLst/>
            </a:prstGeom>
          </p:spPr>
        </p:pic>
        <p:grpSp>
          <p:nvGrpSpPr>
            <p:cNvPr id="103" name="그룹 71"/>
            <p:cNvGrpSpPr/>
            <p:nvPr/>
          </p:nvGrpSpPr>
          <p:grpSpPr>
            <a:xfrm rot="5400000">
              <a:off x="4081982" y="2264794"/>
              <a:ext cx="1224000" cy="1224000"/>
              <a:chOff x="4222450" y="2403661"/>
              <a:chExt cx="1224000" cy="1224000"/>
            </a:xfrm>
          </p:grpSpPr>
          <p:sp>
            <p:nvSpPr>
              <p:cNvPr id="104" name="원호 103"/>
              <p:cNvSpPr/>
              <p:nvPr/>
            </p:nvSpPr>
            <p:spPr>
              <a:xfrm flipH="1">
                <a:off x="4338402" y="2539709"/>
                <a:ext cx="972000" cy="972000"/>
              </a:xfrm>
              <a:prstGeom prst="arc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원호 104"/>
              <p:cNvSpPr/>
              <p:nvPr/>
            </p:nvSpPr>
            <p:spPr>
              <a:xfrm flipH="1">
                <a:off x="4222450" y="2403661"/>
                <a:ext cx="1224000" cy="1224000"/>
              </a:xfrm>
              <a:prstGeom prst="arc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121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</cp:revision>
  <dcterms:created xsi:type="dcterms:W3CDTF">2008-09-21T02:39:20Z</dcterms:created>
  <dcterms:modified xsi:type="dcterms:W3CDTF">2008-09-21T03:09:17Z</dcterms:modified>
</cp:coreProperties>
</file>