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225" autoAdjust="0"/>
    <p:restoredTop sz="94660"/>
  </p:normalViewPr>
  <p:slideViewPr>
    <p:cSldViewPr>
      <p:cViewPr varScale="1">
        <p:scale>
          <a:sx n="110" d="100"/>
          <a:sy n="110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1EB86-DA75-454A-824A-20AC29B1F968}" type="datetimeFigureOut">
              <a:rPr lang="ko-KR" altLang="en-US" smtClean="0"/>
              <a:t>2008-09-21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D545F7-BEEC-4349-8862-9A3C4AEEE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1EB86-DA75-454A-824A-20AC29B1F968}" type="datetimeFigureOut">
              <a:rPr lang="ko-KR" altLang="en-US" smtClean="0"/>
              <a:t>2008-09-21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D545F7-BEEC-4349-8862-9A3C4AEEE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1EB86-DA75-454A-824A-20AC29B1F968}" type="datetimeFigureOut">
              <a:rPr lang="ko-KR" altLang="en-US" smtClean="0"/>
              <a:t>2008-09-21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D545F7-BEEC-4349-8862-9A3C4AEEE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1EB86-DA75-454A-824A-20AC29B1F968}" type="datetimeFigureOut">
              <a:rPr lang="ko-KR" altLang="en-US" smtClean="0"/>
              <a:t>2008-09-21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D545F7-BEEC-4349-8862-9A3C4AEEE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1EB86-DA75-454A-824A-20AC29B1F968}" type="datetimeFigureOut">
              <a:rPr lang="ko-KR" altLang="en-US" smtClean="0"/>
              <a:t>2008-09-21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D545F7-BEEC-4349-8862-9A3C4AEEE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1EB86-DA75-454A-824A-20AC29B1F968}" type="datetimeFigureOut">
              <a:rPr lang="ko-KR" altLang="en-US" smtClean="0"/>
              <a:t>2008-09-21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D545F7-BEEC-4349-8862-9A3C4AEEE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1EB86-DA75-454A-824A-20AC29B1F968}" type="datetimeFigureOut">
              <a:rPr lang="ko-KR" altLang="en-US" smtClean="0"/>
              <a:t>2008-09-21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D545F7-BEEC-4349-8862-9A3C4AEEE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1EB86-DA75-454A-824A-20AC29B1F968}" type="datetimeFigureOut">
              <a:rPr lang="ko-KR" altLang="en-US" smtClean="0"/>
              <a:t>2008-09-21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D545F7-BEEC-4349-8862-9A3C4AEEE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1EB86-DA75-454A-824A-20AC29B1F968}" type="datetimeFigureOut">
              <a:rPr lang="ko-KR" altLang="en-US" smtClean="0"/>
              <a:t>2008-09-21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D545F7-BEEC-4349-8862-9A3C4AEEE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1EB86-DA75-454A-824A-20AC29B1F968}" type="datetimeFigureOut">
              <a:rPr lang="ko-KR" altLang="en-US" smtClean="0"/>
              <a:t>2008-09-21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D545F7-BEEC-4349-8862-9A3C4AEEE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1EB86-DA75-454A-824A-20AC29B1F968}" type="datetimeFigureOut">
              <a:rPr lang="ko-KR" altLang="en-US" smtClean="0"/>
              <a:t>2008-09-21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D545F7-BEEC-4349-8862-9A3C4AEEE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4282" y="357166"/>
            <a:ext cx="8715436" cy="6286544"/>
          </a:xfrm>
          <a:prstGeom prst="rect">
            <a:avLst/>
          </a:prstGeom>
          <a:noFill/>
          <a:ln w="9525">
            <a:solidFill>
              <a:srgbClr val="BDBE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214282" y="357166"/>
            <a:ext cx="8715436" cy="428628"/>
          </a:xfrm>
          <a:prstGeom prst="rect">
            <a:avLst/>
          </a:prstGeom>
          <a:solidFill>
            <a:srgbClr val="BDBEC1"/>
          </a:solidFill>
          <a:ln w="9525">
            <a:solidFill>
              <a:srgbClr val="BDBE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428596" y="383044"/>
            <a:ext cx="1938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제안의 전제조건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761309" y="79881"/>
            <a:ext cx="99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BDBEC1"/>
                </a:solidFill>
                <a:latin typeface="+mn-ea"/>
              </a:rPr>
              <a:t>II. </a:t>
            </a:r>
            <a:r>
              <a:rPr lang="ko-KR" altLang="en-US" sz="1100" dirty="0" smtClean="0">
                <a:solidFill>
                  <a:srgbClr val="BDBEC1"/>
                </a:solidFill>
                <a:latin typeface="+mn-ea"/>
              </a:rPr>
              <a:t>제안 </a:t>
            </a:r>
            <a:r>
              <a:rPr lang="ko-KR" altLang="en-US" sz="1100" dirty="0" smtClean="0">
                <a:solidFill>
                  <a:srgbClr val="BDBEC1"/>
                </a:solidFill>
                <a:latin typeface="+mn-ea"/>
              </a:rPr>
              <a:t>개요 </a:t>
            </a:r>
            <a:endParaRPr lang="ko-KR" altLang="en-US" sz="1100" dirty="0">
              <a:solidFill>
                <a:srgbClr val="BDBEC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35830" y="51318"/>
            <a:ext cx="18415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100" dirty="0" smtClean="0"/>
              <a:t>1. </a:t>
            </a:r>
            <a:r>
              <a:rPr lang="ko-KR" altLang="en-US" sz="1100" dirty="0" smtClean="0"/>
              <a:t>제안목표 및 구축전략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618565" y="33844"/>
            <a:ext cx="323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BCBCBC"/>
                </a:solidFill>
                <a:latin typeface="Constantia" pitchFamily="18" charset="0"/>
              </a:rPr>
              <a:t>15</a:t>
            </a:r>
            <a:endParaRPr lang="ko-KR" altLang="en-US" sz="1400" dirty="0">
              <a:solidFill>
                <a:srgbClr val="BCBCBC"/>
              </a:solidFill>
              <a:latin typeface="Constantia" pitchFamily="18" charset="0"/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 rot="5400000">
            <a:off x="8582274" y="202955"/>
            <a:ext cx="180000" cy="1588"/>
          </a:xfrm>
          <a:prstGeom prst="line">
            <a:avLst/>
          </a:prstGeom>
          <a:ln>
            <a:solidFill>
              <a:srgbClr val="BDBE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 rot="5400000">
            <a:off x="8823578" y="202955"/>
            <a:ext cx="180000" cy="1588"/>
          </a:xfrm>
          <a:prstGeom prst="line">
            <a:avLst/>
          </a:prstGeom>
          <a:ln>
            <a:solidFill>
              <a:srgbClr val="BDBE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7072330" y="357166"/>
            <a:ext cx="1857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Trebuchet MS" pitchFamily="34" charset="0"/>
              </a:rPr>
              <a:t>I. Proposal Information</a:t>
            </a:r>
            <a:endParaRPr lang="ko-KR" altLang="en-US" sz="1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16" name="그림 15" descr="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116092" y="6705100"/>
            <a:ext cx="1340444" cy="110476"/>
          </a:xfrm>
          <a:prstGeom prst="rect">
            <a:avLst/>
          </a:prstGeom>
        </p:spPr>
      </p:pic>
      <p:sp>
        <p:nvSpPr>
          <p:cNvPr id="17" name="직사각형 16"/>
          <p:cNvSpPr/>
          <p:nvPr userDrawn="1"/>
        </p:nvSpPr>
        <p:spPr>
          <a:xfrm>
            <a:off x="419864" y="744500"/>
            <a:ext cx="8366978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rgbClr val="000000"/>
                </a:solidFill>
                <a:latin typeface="+mj-ea"/>
                <a:ea typeface="+mj-ea"/>
              </a:rPr>
              <a:t>본 프로젝트의 성공적인 사업수행에 있어서는 차세대 시스템의 정확한 데이터분석을 통한 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rgbClr val="000000"/>
                </a:solidFill>
                <a:latin typeface="+mj-ea"/>
                <a:ea typeface="+mj-ea"/>
              </a:rPr>
              <a:t>1. </a:t>
            </a:r>
            <a:r>
              <a:rPr lang="ko-KR" altLang="en-US" sz="1100" dirty="0" smtClean="0">
                <a:solidFill>
                  <a:srgbClr val="000000"/>
                </a:solidFill>
                <a:latin typeface="+mj-ea"/>
                <a:ea typeface="+mj-ea"/>
              </a:rPr>
              <a:t>데이터추출 </a:t>
            </a:r>
            <a:r>
              <a:rPr lang="en-US" altLang="ko-KR" sz="1100" dirty="0" smtClean="0">
                <a:solidFill>
                  <a:srgbClr val="000000"/>
                </a:solidFill>
                <a:latin typeface="+mj-ea"/>
                <a:ea typeface="+mj-ea"/>
              </a:rPr>
              <a:t>2. </a:t>
            </a:r>
            <a:r>
              <a:rPr lang="ko-KR" altLang="en-US" sz="1100" dirty="0" smtClean="0">
                <a:solidFill>
                  <a:srgbClr val="000000"/>
                </a:solidFill>
                <a:latin typeface="+mj-ea"/>
                <a:ea typeface="+mj-ea"/>
              </a:rPr>
              <a:t>데이터검증 및 테스트 </a:t>
            </a:r>
            <a:r>
              <a:rPr lang="en-US" altLang="ko-KR" sz="1100" dirty="0" smtClean="0">
                <a:solidFill>
                  <a:srgbClr val="000000"/>
                </a:solidFill>
                <a:latin typeface="+mj-ea"/>
                <a:ea typeface="+mj-ea"/>
              </a:rPr>
              <a:t>3. </a:t>
            </a:r>
            <a:r>
              <a:rPr lang="ko-KR" altLang="en-US" sz="1100" dirty="0" smtClean="0">
                <a:solidFill>
                  <a:srgbClr val="000000"/>
                </a:solidFill>
                <a:latin typeface="+mj-ea"/>
                <a:ea typeface="+mj-ea"/>
              </a:rPr>
              <a:t>위험요건 정의 </a:t>
            </a:r>
            <a:r>
              <a:rPr lang="en-US" altLang="ko-KR" sz="1100" dirty="0" smtClean="0">
                <a:solidFill>
                  <a:srgbClr val="000000"/>
                </a:solidFill>
                <a:latin typeface="+mj-ea"/>
                <a:ea typeface="+mj-ea"/>
              </a:rPr>
              <a:t>4. </a:t>
            </a:r>
            <a:r>
              <a:rPr lang="ko-KR" altLang="en-US" sz="1100" dirty="0" smtClean="0">
                <a:solidFill>
                  <a:srgbClr val="000000"/>
                </a:solidFill>
                <a:latin typeface="+mj-ea"/>
                <a:ea typeface="+mj-ea"/>
              </a:rPr>
              <a:t>원활한 사업관리 라는 네 가지 전제 조건이 이루어 져야 합니다</a:t>
            </a:r>
            <a:r>
              <a:rPr lang="en-US" altLang="ko-KR" sz="1100" dirty="0" smtClean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1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/>
          <p:cNvGrpSpPr/>
          <p:nvPr/>
        </p:nvGrpSpPr>
        <p:grpSpPr>
          <a:xfrm>
            <a:off x="134680" y="1785926"/>
            <a:ext cx="8811366" cy="4397121"/>
            <a:chOff x="134680" y="1902924"/>
            <a:chExt cx="8811366" cy="4397121"/>
          </a:xfrm>
        </p:grpSpPr>
        <p:grpSp>
          <p:nvGrpSpPr>
            <p:cNvPr id="36" name="그룹 35"/>
            <p:cNvGrpSpPr/>
            <p:nvPr/>
          </p:nvGrpSpPr>
          <p:grpSpPr>
            <a:xfrm>
              <a:off x="134680" y="1902924"/>
              <a:ext cx="8811366" cy="4397121"/>
              <a:chOff x="134680" y="1902924"/>
              <a:chExt cx="8811366" cy="4397121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831610" y="2068720"/>
                <a:ext cx="3500462" cy="40576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2428860" y="2571744"/>
                <a:ext cx="2000264" cy="4286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b="1" dirty="0" smtClean="0">
                    <a:solidFill>
                      <a:schemeClr val="tx1"/>
                    </a:solidFill>
                    <a:latin typeface="+mn-ea"/>
                  </a:rPr>
                  <a:t>데이터 추출</a:t>
                </a:r>
                <a:endParaRPr lang="en-US" altLang="ko-KR" sz="12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4714876" y="2571744"/>
                <a:ext cx="2000264" cy="4286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tx1"/>
                    </a:solidFill>
                    <a:latin typeface="+mn-ea"/>
                  </a:rPr>
                  <a:t>위험요건 정의</a:t>
                </a:r>
                <a:r>
                  <a:rPr lang="en-US" altLang="ko-KR" sz="1200" b="1" dirty="0" smtClean="0">
                    <a:solidFill>
                      <a:schemeClr val="tx1"/>
                    </a:solidFill>
                    <a:latin typeface="+mn-ea"/>
                  </a:rPr>
                  <a:t>(30%)</a:t>
                </a: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2428860" y="5223576"/>
                <a:ext cx="2000264" cy="4286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b="1" dirty="0" smtClean="0">
                    <a:solidFill>
                      <a:schemeClr val="tx1"/>
                    </a:solidFill>
                    <a:latin typeface="+mn-ea"/>
                  </a:rPr>
                  <a:t>데이터검증 및 테스트</a:t>
                </a:r>
                <a:endParaRPr lang="en-US" altLang="ko-KR" sz="12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4714876" y="5223576"/>
                <a:ext cx="2000264" cy="4286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tx1"/>
                    </a:solidFill>
                    <a:latin typeface="+mn-ea"/>
                  </a:rPr>
                  <a:t>사업관리</a:t>
                </a:r>
                <a:r>
                  <a:rPr lang="en-US" altLang="ko-KR" sz="1200" b="1" dirty="0" smtClean="0">
                    <a:solidFill>
                      <a:schemeClr val="tx1"/>
                    </a:solidFill>
                    <a:latin typeface="+mn-ea"/>
                  </a:rPr>
                  <a:t>(10%)</a:t>
                </a:r>
                <a:endParaRPr lang="ko-KR" altLang="en-US" sz="12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759538" y="5258080"/>
                <a:ext cx="80962" cy="360000"/>
              </a:xfrm>
              <a:prstGeom prst="rect">
                <a:avLst/>
              </a:prstGeom>
              <a:solidFill>
                <a:srgbClr val="F5CB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12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313658" y="5258080"/>
                <a:ext cx="80962" cy="360000"/>
              </a:xfrm>
              <a:prstGeom prst="rect">
                <a:avLst/>
              </a:prstGeom>
              <a:solidFill>
                <a:srgbClr val="F5CB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12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44" name="그룹 53"/>
              <p:cNvGrpSpPr/>
              <p:nvPr/>
            </p:nvGrpSpPr>
            <p:grpSpPr>
              <a:xfrm>
                <a:off x="4760874" y="2606248"/>
                <a:ext cx="280454" cy="360000"/>
                <a:chOff x="3932824" y="3000372"/>
                <a:chExt cx="280454" cy="428628"/>
              </a:xfrm>
              <a:solidFill>
                <a:srgbClr val="F5CB24"/>
              </a:solidFill>
            </p:grpSpPr>
            <p:sp>
              <p:nvSpPr>
                <p:cNvPr id="64" name="직사각형 63"/>
                <p:cNvSpPr/>
                <p:nvPr/>
              </p:nvSpPr>
              <p:spPr>
                <a:xfrm>
                  <a:off x="4132316" y="3000372"/>
                  <a:ext cx="80962" cy="42862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altLang="ko-KR" sz="1200" b="1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4032570" y="3000372"/>
                  <a:ext cx="80962" cy="42862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altLang="ko-KR" sz="1200" b="1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3932824" y="3000372"/>
                  <a:ext cx="80962" cy="42862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altLang="ko-KR" sz="1200" b="1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45" name="그룹 52"/>
              <p:cNvGrpSpPr/>
              <p:nvPr/>
            </p:nvGrpSpPr>
            <p:grpSpPr>
              <a:xfrm>
                <a:off x="3906946" y="2606248"/>
                <a:ext cx="479946" cy="360000"/>
                <a:chOff x="3932824" y="3000372"/>
                <a:chExt cx="479946" cy="428628"/>
              </a:xfrm>
              <a:solidFill>
                <a:srgbClr val="F5CB24"/>
              </a:solidFill>
            </p:grpSpPr>
            <p:sp>
              <p:nvSpPr>
                <p:cNvPr id="59" name="직사각형 58"/>
                <p:cNvSpPr/>
                <p:nvPr/>
              </p:nvSpPr>
              <p:spPr>
                <a:xfrm>
                  <a:off x="4331808" y="3000372"/>
                  <a:ext cx="80962" cy="42862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altLang="ko-KR" sz="1200" b="1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4232062" y="3000372"/>
                  <a:ext cx="80962" cy="42862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altLang="ko-KR" sz="1200" b="1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4132316" y="3000372"/>
                  <a:ext cx="80962" cy="42862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altLang="ko-KR" sz="1200" b="1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4032570" y="3000372"/>
                  <a:ext cx="80962" cy="42862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altLang="ko-KR" sz="1200" b="1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>
                  <a:off x="3932824" y="3000372"/>
                  <a:ext cx="80962" cy="42862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altLang="ko-KR" sz="1200" b="1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cxnSp>
            <p:nvCxnSpPr>
              <p:cNvPr id="46" name="직선 연결선 45"/>
              <p:cNvCxnSpPr/>
              <p:nvPr/>
            </p:nvCxnSpPr>
            <p:spPr>
              <a:xfrm rot="5400000">
                <a:off x="2812264" y="4116372"/>
                <a:ext cx="22320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rot="5400000">
                <a:off x="4099736" y="4115578"/>
                <a:ext cx="22320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>
                <a:stCxn id="38" idx="3"/>
                <a:endCxn id="39" idx="1"/>
              </p:cNvCxnSpPr>
              <p:nvPr/>
            </p:nvCxnSpPr>
            <p:spPr>
              <a:xfrm>
                <a:off x="4429124" y="2786058"/>
                <a:ext cx="28575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4429124" y="5437890"/>
                <a:ext cx="28575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직사각형 50"/>
              <p:cNvSpPr/>
              <p:nvPr/>
            </p:nvSpPr>
            <p:spPr>
              <a:xfrm>
                <a:off x="169372" y="2458291"/>
                <a:ext cx="2330926" cy="1061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050" dirty="0" smtClean="0"/>
                  <a:t> 계정계</a:t>
                </a:r>
                <a:r>
                  <a:rPr lang="en-US" altLang="ko-KR" sz="1050" dirty="0" smtClean="0"/>
                  <a:t>, </a:t>
                </a:r>
                <a:r>
                  <a:rPr lang="ko-KR" altLang="en-US" sz="1050" dirty="0" smtClean="0"/>
                  <a:t>정보계 데이터 매핑 관리</a:t>
                </a:r>
                <a:endParaRPr lang="en-US" altLang="ko-KR" sz="1050" dirty="0" smtClean="0"/>
              </a:p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050" dirty="0" smtClean="0"/>
                  <a:t> </a:t>
                </a:r>
                <a:r>
                  <a:rPr lang="ko-KR" altLang="en-US" sz="1050" dirty="0" smtClean="0"/>
                  <a:t>데이터 추출 관리 기법 방향 설정</a:t>
                </a:r>
                <a:endParaRPr lang="en-US" altLang="ko-KR" sz="1050" dirty="0" smtClean="0"/>
              </a:p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050" dirty="0" smtClean="0"/>
                  <a:t> </a:t>
                </a:r>
                <a:r>
                  <a:rPr lang="ko-KR" altLang="en-US" sz="1050" dirty="0" smtClean="0"/>
                  <a:t>현행 업무 분석</a:t>
                </a:r>
                <a:endParaRPr lang="en-US" altLang="ko-KR" sz="1050" dirty="0" smtClean="0"/>
              </a:p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050" dirty="0" smtClean="0"/>
                  <a:t> HOST </a:t>
                </a:r>
                <a:r>
                  <a:rPr lang="ko-KR" altLang="en-US" sz="1050" dirty="0" smtClean="0"/>
                  <a:t>업무 프로세스 분석</a:t>
                </a:r>
                <a:endParaRPr lang="ko-KR" altLang="en-US" sz="1050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6766160" y="2428868"/>
                <a:ext cx="2179886" cy="854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100" dirty="0" smtClean="0"/>
                  <a:t> 현행업무 위험 요건 정의 설계</a:t>
                </a:r>
                <a:endParaRPr lang="en-US" altLang="ko-KR" sz="1100" dirty="0" smtClean="0"/>
              </a:p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100" dirty="0" smtClean="0"/>
                  <a:t> </a:t>
                </a:r>
                <a:r>
                  <a:rPr lang="ko-KR" altLang="en-US" sz="1100" dirty="0" smtClean="0"/>
                  <a:t>지표분석 위험 요건 정의 설계</a:t>
                </a:r>
                <a:endParaRPr lang="en-US" altLang="ko-KR" sz="1100" dirty="0" smtClean="0"/>
              </a:p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100" dirty="0" smtClean="0"/>
                  <a:t> </a:t>
                </a:r>
                <a:r>
                  <a:rPr lang="ko-KR" altLang="en-US" sz="1100" dirty="0" smtClean="0"/>
                  <a:t>위험 관리 지표 정의</a:t>
                </a:r>
                <a:endParaRPr lang="ko-KR" altLang="en-US" sz="1100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134680" y="4669324"/>
                <a:ext cx="2508494" cy="1075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100" dirty="0" smtClean="0"/>
                  <a:t> 현업 담당자의 데이터 검증 필요</a:t>
                </a:r>
                <a:endParaRPr lang="en-US" altLang="ko-KR" sz="1100" dirty="0" smtClean="0"/>
              </a:p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100" dirty="0" smtClean="0"/>
                  <a:t> </a:t>
                </a:r>
                <a:r>
                  <a:rPr lang="ko-KR" altLang="en-US" sz="1100" dirty="0" smtClean="0"/>
                  <a:t>데이터 매핑 정확성 검증</a:t>
                </a:r>
                <a:endParaRPr lang="en-US" altLang="ko-KR" sz="1100" dirty="0" smtClean="0"/>
              </a:p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100" dirty="0" smtClean="0"/>
                  <a:t> </a:t>
                </a:r>
                <a:r>
                  <a:rPr lang="ko-KR" altLang="en-US" sz="1100" dirty="0" smtClean="0"/>
                  <a:t>데이터 추출 정확성 검증</a:t>
                </a:r>
                <a:endParaRPr lang="en-US" altLang="ko-KR" sz="1100" dirty="0" smtClean="0"/>
              </a:p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100" dirty="0" smtClean="0"/>
                  <a:t> </a:t>
                </a:r>
                <a:r>
                  <a:rPr lang="ko-KR" altLang="en-US" sz="1100" dirty="0" smtClean="0"/>
                  <a:t>데이터 추출 스케줄 관리 테스트</a:t>
                </a:r>
                <a:endParaRPr lang="ko-KR" altLang="en-US" sz="1100" dirty="0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6694722" y="4714884"/>
                <a:ext cx="2234996" cy="13619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100" dirty="0" smtClean="0"/>
                  <a:t> 사업대상 범위의 명확화</a:t>
                </a:r>
                <a:endParaRPr lang="en-US" altLang="ko-KR" sz="1100" dirty="0" smtClean="0"/>
              </a:p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100" dirty="0" smtClean="0"/>
                  <a:t> </a:t>
                </a:r>
                <a:r>
                  <a:rPr lang="ko-KR" altLang="en-US" sz="1100" dirty="0" smtClean="0"/>
                  <a:t>제안사항의 변경조치</a:t>
                </a:r>
                <a:endParaRPr lang="en-US" altLang="ko-KR" sz="1100" dirty="0" smtClean="0"/>
              </a:p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100" dirty="0" smtClean="0"/>
                  <a:t> </a:t>
                </a:r>
                <a:r>
                  <a:rPr lang="ko-KR" altLang="en-US" sz="1100" dirty="0" smtClean="0"/>
                  <a:t>업무 협조 체제</a:t>
                </a:r>
                <a:endParaRPr lang="en-US" altLang="ko-KR" sz="1100" dirty="0" smtClean="0"/>
              </a:p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100" dirty="0" smtClean="0"/>
                  <a:t> </a:t>
                </a:r>
                <a:r>
                  <a:rPr lang="ko-KR" altLang="en-US" sz="1100" dirty="0" smtClean="0"/>
                  <a:t>업무담당자의 </a:t>
                </a:r>
                <a:endParaRPr lang="en-US" altLang="ko-KR" sz="11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/>
                  <a:t> </a:t>
                </a:r>
                <a:r>
                  <a:rPr lang="en-US" altLang="ko-KR" sz="1100" dirty="0" smtClean="0"/>
                  <a:t> </a:t>
                </a:r>
                <a:r>
                  <a:rPr lang="ko-KR" altLang="en-US" sz="1100" dirty="0" smtClean="0"/>
                  <a:t>적극적 </a:t>
                </a:r>
                <a:r>
                  <a:rPr lang="ko-KR" altLang="en-US" sz="1100" dirty="0" smtClean="0"/>
                  <a:t>참여 및 지원</a:t>
                </a:r>
                <a:endParaRPr lang="ko-KR" altLang="en-US" sz="1100" dirty="0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3392637" y="2660561"/>
                <a:ext cx="60785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prstClr val="black"/>
                    </a:solidFill>
                  </a:rPr>
                  <a:t>(50%)</a:t>
                </a:r>
                <a:endParaRPr lang="ko-KR" altLang="en-US" sz="2000" dirty="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909955" y="5303767"/>
                <a:ext cx="60785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prstClr val="black"/>
                    </a:solidFill>
                  </a:rPr>
                  <a:t>(10%)</a:t>
                </a:r>
                <a:endParaRPr lang="ko-KR" altLang="en-US" sz="2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723370" y="1902924"/>
                <a:ext cx="1693092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전사적 역량강화</a:t>
                </a:r>
                <a:endParaRPr lang="ko-KR" altLang="en-US" sz="16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772623" y="5961491"/>
                <a:ext cx="1487908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적극적인 노력</a:t>
                </a:r>
                <a:endParaRPr lang="ko-KR" altLang="en-US" sz="16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428860" y="4071942"/>
                <a:ext cx="4286280" cy="4286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차세대 시스템 분석</a:t>
                </a:r>
                <a:endParaRPr lang="ko-KR" altLang="en-US" sz="14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68" name="직사각형 67"/>
            <p:cNvSpPr/>
            <p:nvPr/>
          </p:nvSpPr>
          <p:spPr>
            <a:xfrm>
              <a:off x="2428860" y="3643314"/>
              <a:ext cx="4286280" cy="4286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프로젝트 성공 전제조건</a:t>
              </a:r>
              <a:endPara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110</Words>
  <Application>Microsoft Office PowerPoint</Application>
  <PresentationFormat>화면 슬라이드 쇼(4:3)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24</cp:revision>
  <dcterms:created xsi:type="dcterms:W3CDTF">2008-09-21T02:39:20Z</dcterms:created>
  <dcterms:modified xsi:type="dcterms:W3CDTF">2008-09-21T03:27:03Z</dcterms:modified>
</cp:coreProperties>
</file>