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25" autoAdjust="0"/>
    <p:restoredTop sz="94660"/>
  </p:normalViewPr>
  <p:slideViewPr>
    <p:cSldViewPr>
      <p:cViewPr varScale="1">
        <p:scale>
          <a:sx n="95" d="100"/>
          <a:sy n="95" d="100"/>
        </p:scale>
        <p:origin x="-11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C1EB86-DA75-454A-824A-20AC29B1F968}" type="datetimeFigureOut">
              <a:rPr lang="ko-KR" altLang="en-US" smtClean="0"/>
              <a:t>2008-09-21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D545F7-BEEC-4349-8862-9A3C4AEEE02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4282" y="357166"/>
            <a:ext cx="8715436" cy="6286544"/>
          </a:xfrm>
          <a:prstGeom prst="rect">
            <a:avLst/>
          </a:prstGeom>
          <a:noFill/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14282" y="357166"/>
            <a:ext cx="8715436" cy="428628"/>
          </a:xfrm>
          <a:prstGeom prst="rect">
            <a:avLst/>
          </a:prstGeom>
          <a:solidFill>
            <a:srgbClr val="BDBEC1"/>
          </a:solidFill>
          <a:ln w="9525">
            <a:solidFill>
              <a:srgbClr val="BDBE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428596" y="383044"/>
            <a:ext cx="1938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제안의 전제조건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09" y="79881"/>
            <a:ext cx="99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BDBEC1"/>
                </a:solidFill>
                <a:latin typeface="+mn-ea"/>
              </a:rPr>
              <a:t>II. </a:t>
            </a:r>
            <a:r>
              <a:rPr lang="ko-KR" altLang="en-US" sz="1100" dirty="0" smtClean="0">
                <a:solidFill>
                  <a:srgbClr val="BDBEC1"/>
                </a:solidFill>
                <a:latin typeface="+mn-ea"/>
              </a:rPr>
              <a:t>제안 </a:t>
            </a:r>
            <a:r>
              <a:rPr lang="ko-KR" altLang="en-US" sz="1100" dirty="0" smtClean="0">
                <a:solidFill>
                  <a:srgbClr val="BDBEC1"/>
                </a:solidFill>
                <a:latin typeface="+mn-ea"/>
              </a:rPr>
              <a:t>개요 </a:t>
            </a:r>
            <a:endParaRPr lang="ko-KR" altLang="en-US" sz="1100" dirty="0">
              <a:solidFill>
                <a:srgbClr val="BDBEC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35830" y="51318"/>
            <a:ext cx="18415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100" dirty="0" smtClean="0"/>
              <a:t>1. </a:t>
            </a:r>
            <a:r>
              <a:rPr lang="ko-KR" altLang="en-US" sz="1100" dirty="0" smtClean="0"/>
              <a:t>제안목표 및 구축전략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618565" y="33844"/>
            <a:ext cx="323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BCBCBC"/>
                </a:solidFill>
                <a:latin typeface="Constantia" pitchFamily="18" charset="0"/>
              </a:rPr>
              <a:t>15</a:t>
            </a:r>
            <a:endParaRPr lang="ko-KR" altLang="en-US" sz="1400" dirty="0">
              <a:solidFill>
                <a:srgbClr val="BCBCBC"/>
              </a:solidFill>
              <a:latin typeface="Constantia" pitchFamily="18" charset="0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 rot="5400000">
            <a:off x="8582274" y="202955"/>
            <a:ext cx="180000" cy="1588"/>
          </a:xfrm>
          <a:prstGeom prst="line">
            <a:avLst/>
          </a:prstGeom>
          <a:ln>
            <a:solidFill>
              <a:srgbClr val="BDBE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rot="5400000">
            <a:off x="8823578" y="202955"/>
            <a:ext cx="180000" cy="1588"/>
          </a:xfrm>
          <a:prstGeom prst="line">
            <a:avLst/>
          </a:prstGeom>
          <a:ln>
            <a:solidFill>
              <a:srgbClr val="BDBE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7072330" y="357166"/>
            <a:ext cx="1857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latin typeface="Trebuchet MS" pitchFamily="34" charset="0"/>
              </a:rPr>
              <a:t>I. Proposal Information</a:t>
            </a:r>
            <a:endParaRPr lang="ko-KR" altLang="en-US" sz="1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6" name="그림 15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16092" y="6705100"/>
            <a:ext cx="1340444" cy="110476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419864" y="744500"/>
            <a:ext cx="836697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본 프로젝트의 성공적인 사업수행에 있어서는 차세대 시스템의 정확한 데이터분석을 통한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데이터추출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데이터검증 및 테스트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위험요건 정의 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원활한 사업관리 라는 네 가지 전제 조건이 이루어 져야 합니다</a:t>
            </a: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그룹 131"/>
          <p:cNvGrpSpPr/>
          <p:nvPr/>
        </p:nvGrpSpPr>
        <p:grpSpPr>
          <a:xfrm>
            <a:off x="1030244" y="1928802"/>
            <a:ext cx="7083512" cy="3939138"/>
            <a:chOff x="1030244" y="1928802"/>
            <a:chExt cx="7083512" cy="3939138"/>
          </a:xfrm>
        </p:grpSpPr>
        <p:grpSp>
          <p:nvGrpSpPr>
            <p:cNvPr id="2" name="그룹 131"/>
            <p:cNvGrpSpPr/>
            <p:nvPr/>
          </p:nvGrpSpPr>
          <p:grpSpPr>
            <a:xfrm flipV="1">
              <a:off x="1030244" y="3939114"/>
              <a:ext cx="7081013" cy="1928826"/>
              <a:chOff x="1032743" y="1928802"/>
              <a:chExt cx="7081013" cy="1928826"/>
            </a:xfrm>
          </p:grpSpPr>
          <p:grpSp>
            <p:nvGrpSpPr>
              <p:cNvPr id="3" name="그룹 132"/>
              <p:cNvGrpSpPr/>
              <p:nvPr/>
            </p:nvGrpSpPr>
            <p:grpSpPr>
              <a:xfrm flipH="1">
                <a:off x="4613294" y="1928802"/>
                <a:ext cx="3500462" cy="1928826"/>
                <a:chOff x="1032743" y="1928802"/>
                <a:chExt cx="3500462" cy="1928826"/>
              </a:xfrm>
            </p:grpSpPr>
            <p:sp>
              <p:nvSpPr>
                <p:cNvPr id="137" name="대각선 방향의 모서리가 둥근 사각형 136"/>
                <p:cNvSpPr/>
                <p:nvPr/>
              </p:nvSpPr>
              <p:spPr>
                <a:xfrm>
                  <a:off x="1032743" y="1928802"/>
                  <a:ext cx="3500462" cy="1928826"/>
                </a:xfrm>
                <a:prstGeom prst="round2Diag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대각선 방향의 모서리가 둥근 사각형 137"/>
                <p:cNvSpPr/>
                <p:nvPr/>
              </p:nvSpPr>
              <p:spPr>
                <a:xfrm>
                  <a:off x="1094764" y="1997151"/>
                  <a:ext cx="3369195" cy="1778955"/>
                </a:xfrm>
                <a:prstGeom prst="round2Diag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" name="그룹 133"/>
              <p:cNvGrpSpPr/>
              <p:nvPr/>
            </p:nvGrpSpPr>
            <p:grpSpPr>
              <a:xfrm>
                <a:off x="1032743" y="1928802"/>
                <a:ext cx="3500462" cy="1928826"/>
                <a:chOff x="1032743" y="1928802"/>
                <a:chExt cx="3500462" cy="1928826"/>
              </a:xfrm>
            </p:grpSpPr>
            <p:sp>
              <p:nvSpPr>
                <p:cNvPr id="135" name="대각선 방향의 모서리가 둥근 사각형 134"/>
                <p:cNvSpPr/>
                <p:nvPr/>
              </p:nvSpPr>
              <p:spPr>
                <a:xfrm>
                  <a:off x="1032743" y="1928802"/>
                  <a:ext cx="3500462" cy="1928826"/>
                </a:xfrm>
                <a:prstGeom prst="round2Diag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대각선 방향의 모서리가 둥근 사각형 135"/>
                <p:cNvSpPr/>
                <p:nvPr/>
              </p:nvSpPr>
              <p:spPr>
                <a:xfrm>
                  <a:off x="1094764" y="1997151"/>
                  <a:ext cx="3369195" cy="1778955"/>
                </a:xfrm>
                <a:prstGeom prst="round2Diag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" name="그룹 130"/>
            <p:cNvGrpSpPr/>
            <p:nvPr/>
          </p:nvGrpSpPr>
          <p:grpSpPr>
            <a:xfrm>
              <a:off x="1032743" y="1928802"/>
              <a:ext cx="7081013" cy="1928826"/>
              <a:chOff x="1032743" y="1928802"/>
              <a:chExt cx="7081013" cy="1928826"/>
            </a:xfrm>
          </p:grpSpPr>
          <p:grpSp>
            <p:nvGrpSpPr>
              <p:cNvPr id="6" name="그룹 127"/>
              <p:cNvGrpSpPr/>
              <p:nvPr/>
            </p:nvGrpSpPr>
            <p:grpSpPr>
              <a:xfrm flipH="1">
                <a:off x="4613294" y="1928802"/>
                <a:ext cx="3500462" cy="1928826"/>
                <a:chOff x="1032743" y="1928802"/>
                <a:chExt cx="3500462" cy="1928826"/>
              </a:xfrm>
            </p:grpSpPr>
            <p:sp>
              <p:nvSpPr>
                <p:cNvPr id="129" name="대각선 방향의 모서리가 둥근 사각형 128"/>
                <p:cNvSpPr/>
                <p:nvPr/>
              </p:nvSpPr>
              <p:spPr>
                <a:xfrm>
                  <a:off x="1032743" y="1928802"/>
                  <a:ext cx="3500462" cy="1928826"/>
                </a:xfrm>
                <a:prstGeom prst="round2Diag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대각선 방향의 모서리가 둥근 사각형 129"/>
                <p:cNvSpPr/>
                <p:nvPr/>
              </p:nvSpPr>
              <p:spPr>
                <a:xfrm>
                  <a:off x="1094764" y="1997151"/>
                  <a:ext cx="3369195" cy="1778955"/>
                </a:xfrm>
                <a:prstGeom prst="round2Diag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126"/>
              <p:cNvGrpSpPr/>
              <p:nvPr/>
            </p:nvGrpSpPr>
            <p:grpSpPr>
              <a:xfrm>
                <a:off x="1032743" y="1928802"/>
                <a:ext cx="3500462" cy="1928826"/>
                <a:chOff x="1032743" y="1928802"/>
                <a:chExt cx="3500462" cy="1928826"/>
              </a:xfrm>
            </p:grpSpPr>
            <p:sp>
              <p:nvSpPr>
                <p:cNvPr id="73" name="대각선 방향의 모서리가 둥근 사각형 72"/>
                <p:cNvSpPr/>
                <p:nvPr/>
              </p:nvSpPr>
              <p:spPr>
                <a:xfrm>
                  <a:off x="1032743" y="1928802"/>
                  <a:ext cx="3500462" cy="1928826"/>
                </a:xfrm>
                <a:prstGeom prst="round2DiagRect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대각선 방향의 모서리가 둥근 사각형 73"/>
                <p:cNvSpPr/>
                <p:nvPr/>
              </p:nvSpPr>
              <p:spPr>
                <a:xfrm>
                  <a:off x="1094764" y="1997151"/>
                  <a:ext cx="3369195" cy="1778955"/>
                </a:xfrm>
                <a:prstGeom prst="round2Diag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9" name="직사각형 78"/>
            <p:cNvSpPr/>
            <p:nvPr/>
          </p:nvSpPr>
          <p:spPr>
            <a:xfrm>
              <a:off x="1416461" y="2285992"/>
              <a:ext cx="2330926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/>
                <a:t> 계정계</a:t>
              </a:r>
              <a:r>
                <a:rPr lang="en-US" altLang="ko-KR" sz="1050" dirty="0" smtClean="0"/>
                <a:t>, </a:t>
              </a:r>
              <a:r>
                <a:rPr lang="ko-KR" altLang="en-US" sz="1050" dirty="0" smtClean="0"/>
                <a:t>정보계 데이터 매핑 관리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데이터 추출 관리 기법 방향 설정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현행 업무 분석</a:t>
              </a:r>
              <a:endParaRPr lang="en-US" altLang="ko-KR" sz="105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050" dirty="0" smtClean="0"/>
                <a:t> HOST </a:t>
              </a:r>
              <a:r>
                <a:rPr lang="ko-KR" altLang="en-US" sz="1050" dirty="0" smtClean="0"/>
                <a:t>업무 프로세스 분석</a:t>
              </a:r>
              <a:endParaRPr lang="ko-KR" altLang="en-US" sz="105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76213" y="2285992"/>
              <a:ext cx="2179886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dirty="0" smtClean="0"/>
                <a:t> 현행업무 위험 요건 정의 설계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지표분석 위험 요건 정의 설계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위험 관리 지표 정의</a:t>
              </a:r>
              <a:endParaRPr lang="ko-KR" altLang="en-US" sz="11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193985" y="4572008"/>
              <a:ext cx="2508494" cy="107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dirty="0" smtClean="0"/>
                <a:t> 현업 담당자의 데이터 검증 필요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데이터 매핑 정확성 검증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데이터 추출 정확성 검증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데이터 추출 스케줄 관리 테스트</a:t>
              </a:r>
              <a:endParaRPr lang="ko-KR" altLang="en-US" sz="1100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604775" y="4580172"/>
              <a:ext cx="2449310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100" dirty="0" smtClean="0"/>
                <a:t> 사업대상 범위의 명확화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제안사항의 변경조치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업무 협조 체제</a:t>
              </a:r>
              <a:endParaRPr lang="en-US" altLang="ko-KR" sz="1100" dirty="0" smtClean="0"/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업무담당자의 적극적 참여 및 지원</a:t>
              </a:r>
              <a:endParaRPr lang="ko-KR" altLang="en-US" sz="1100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190240" y="2510466"/>
              <a:ext cx="2783840" cy="2783840"/>
              <a:chOff x="2199315" y="1056315"/>
              <a:chExt cx="4745370" cy="474537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199315" y="1056315"/>
                <a:ext cx="4745370" cy="474537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778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545751" y="3260007"/>
                <a:ext cx="2064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sz="2000" b="1" dirty="0" smtClean="0">
                    <a:solidFill>
                      <a:schemeClr val="bg1"/>
                    </a:solidFill>
                    <a:latin typeface="+mj-ea"/>
                    <a:ea typeface="+mj-ea"/>
                  </a:rPr>
                  <a:t>PRESENTATION</a:t>
                </a:r>
                <a:endParaRPr lang="ko-KR" altLang="en-US" sz="20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88" name="그룹 27"/>
              <p:cNvGrpSpPr/>
              <p:nvPr/>
            </p:nvGrpSpPr>
            <p:grpSpPr>
              <a:xfrm>
                <a:off x="2968278" y="1843363"/>
                <a:ext cx="3210795" cy="3210788"/>
                <a:chOff x="2968278" y="1843363"/>
                <a:chExt cx="3210795" cy="3210788"/>
              </a:xfrm>
            </p:grpSpPr>
            <p:grpSp>
              <p:nvGrpSpPr>
                <p:cNvPr id="110" name="그룹 36"/>
                <p:cNvGrpSpPr/>
                <p:nvPr/>
              </p:nvGrpSpPr>
              <p:grpSpPr>
                <a:xfrm rot="120000">
                  <a:off x="2968278" y="1843363"/>
                  <a:ext cx="3210795" cy="3210788"/>
                  <a:chOff x="2004495" y="1561486"/>
                  <a:chExt cx="2743935" cy="2743931"/>
                </a:xfrm>
              </p:grpSpPr>
              <p:sp>
                <p:nvSpPr>
                  <p:cNvPr id="114" name="원호 113" descr="ㄴㅁㄹㅇㄴㅇㄹ"/>
                  <p:cNvSpPr/>
                  <p:nvPr/>
                </p:nvSpPr>
                <p:spPr>
                  <a:xfrm rot="17280000">
                    <a:off x="2004497" y="1561484"/>
                    <a:ext cx="2743931" cy="2743935"/>
                  </a:xfrm>
                  <a:prstGeom prst="arc">
                    <a:avLst>
                      <a:gd name="adj1" fmla="val 14987184"/>
                      <a:gd name="adj2" fmla="val 20332466"/>
                    </a:avLst>
                  </a:prstGeom>
                  <a:noFill/>
                  <a:ln w="155575" cap="flat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16" name="타원 115"/>
                  <p:cNvSpPr/>
                  <p:nvPr/>
                </p:nvSpPr>
                <p:spPr>
                  <a:xfrm rot="21390656">
                    <a:off x="2391116" y="1948105"/>
                    <a:ext cx="1970691" cy="1970689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latin typeface="+mn-ea"/>
                    </a:endParaRPr>
                  </a:p>
                </p:txBody>
              </p:sp>
            </p:grpSp>
            <p:grpSp>
              <p:nvGrpSpPr>
                <p:cNvPr id="111" name="그룹 36"/>
                <p:cNvGrpSpPr/>
                <p:nvPr/>
              </p:nvGrpSpPr>
              <p:grpSpPr>
                <a:xfrm rot="21480000" flipV="1">
                  <a:off x="2968278" y="1843363"/>
                  <a:ext cx="3210795" cy="3210788"/>
                  <a:chOff x="2004495" y="1561486"/>
                  <a:chExt cx="2743935" cy="2743931"/>
                </a:xfrm>
              </p:grpSpPr>
              <p:sp>
                <p:nvSpPr>
                  <p:cNvPr id="112" name="원호 24" descr="ㄴㅁㄹㅇㄴㅇㄹ"/>
                  <p:cNvSpPr/>
                  <p:nvPr/>
                </p:nvSpPr>
                <p:spPr>
                  <a:xfrm rot="17280000">
                    <a:off x="2004497" y="1561484"/>
                    <a:ext cx="2743931" cy="2743935"/>
                  </a:xfrm>
                  <a:prstGeom prst="arc">
                    <a:avLst>
                      <a:gd name="adj1" fmla="val 15090106"/>
                      <a:gd name="adj2" fmla="val 20332532"/>
                    </a:avLst>
                  </a:prstGeom>
                  <a:noFill/>
                  <a:ln w="155575" cap="flat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13" name="타원 112"/>
                  <p:cNvSpPr/>
                  <p:nvPr/>
                </p:nvSpPr>
                <p:spPr>
                  <a:xfrm rot="21390656">
                    <a:off x="2391116" y="1948105"/>
                    <a:ext cx="1970691" cy="1970689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90" name="그룹 28"/>
              <p:cNvGrpSpPr/>
              <p:nvPr/>
            </p:nvGrpSpPr>
            <p:grpSpPr>
              <a:xfrm flipH="1">
                <a:off x="2943214" y="1842236"/>
                <a:ext cx="3210795" cy="3210788"/>
                <a:chOff x="2968278" y="1843363"/>
                <a:chExt cx="3210795" cy="3210788"/>
              </a:xfrm>
            </p:grpSpPr>
            <p:grpSp>
              <p:nvGrpSpPr>
                <p:cNvPr id="103" name="그룹 36"/>
                <p:cNvGrpSpPr/>
                <p:nvPr/>
              </p:nvGrpSpPr>
              <p:grpSpPr>
                <a:xfrm rot="120000">
                  <a:off x="2968278" y="1843363"/>
                  <a:ext cx="3210795" cy="3210788"/>
                  <a:chOff x="2004495" y="1561486"/>
                  <a:chExt cx="2743935" cy="2743931"/>
                </a:xfrm>
              </p:grpSpPr>
              <p:sp>
                <p:nvSpPr>
                  <p:cNvPr id="107" name="원호 106" descr="ㄴㅁㄹㅇㄴㅇㄹ"/>
                  <p:cNvSpPr/>
                  <p:nvPr/>
                </p:nvSpPr>
                <p:spPr>
                  <a:xfrm rot="17280000">
                    <a:off x="2004497" y="1561484"/>
                    <a:ext cx="2743931" cy="2743935"/>
                  </a:xfrm>
                  <a:prstGeom prst="arc">
                    <a:avLst>
                      <a:gd name="adj1" fmla="val 14987184"/>
                      <a:gd name="adj2" fmla="val 20332466"/>
                    </a:avLst>
                  </a:prstGeom>
                  <a:noFill/>
                  <a:ln w="155575" cap="flat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9" name="타원 108"/>
                  <p:cNvSpPr/>
                  <p:nvPr/>
                </p:nvSpPr>
                <p:spPr>
                  <a:xfrm rot="21390656">
                    <a:off x="2391116" y="1948105"/>
                    <a:ext cx="1970691" cy="1970689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latin typeface="+mn-ea"/>
                    </a:endParaRPr>
                  </a:p>
                </p:txBody>
              </p:sp>
            </p:grpSp>
            <p:grpSp>
              <p:nvGrpSpPr>
                <p:cNvPr id="104" name="그룹 36"/>
                <p:cNvGrpSpPr/>
                <p:nvPr/>
              </p:nvGrpSpPr>
              <p:grpSpPr>
                <a:xfrm rot="21480000" flipV="1">
                  <a:off x="2968278" y="1843363"/>
                  <a:ext cx="3210795" cy="3210788"/>
                  <a:chOff x="2004495" y="1561486"/>
                  <a:chExt cx="2743935" cy="2743931"/>
                </a:xfrm>
              </p:grpSpPr>
              <p:sp>
                <p:nvSpPr>
                  <p:cNvPr id="105" name="원호 104" descr="ㄴㅁㄹㅇㄴㅇㄹ"/>
                  <p:cNvSpPr/>
                  <p:nvPr/>
                </p:nvSpPr>
                <p:spPr>
                  <a:xfrm rot="17280000">
                    <a:off x="2004497" y="1561484"/>
                    <a:ext cx="2743931" cy="2743935"/>
                  </a:xfrm>
                  <a:prstGeom prst="arc">
                    <a:avLst>
                      <a:gd name="adj1" fmla="val 15090106"/>
                      <a:gd name="adj2" fmla="val 20352877"/>
                    </a:avLst>
                  </a:prstGeom>
                  <a:noFill/>
                  <a:ln w="155575" cap="flat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/>
                  </a:p>
                </p:txBody>
              </p:sp>
              <p:sp>
                <p:nvSpPr>
                  <p:cNvPr id="106" name="타원 105"/>
                  <p:cNvSpPr/>
                  <p:nvPr/>
                </p:nvSpPr>
                <p:spPr>
                  <a:xfrm rot="21390656">
                    <a:off x="2391116" y="1948105"/>
                    <a:ext cx="1970691" cy="1970689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b="1" dirty="0"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91" name="그룹 36"/>
              <p:cNvGrpSpPr/>
              <p:nvPr/>
            </p:nvGrpSpPr>
            <p:grpSpPr>
              <a:xfrm>
                <a:off x="3443609" y="2473211"/>
                <a:ext cx="2196739" cy="1978253"/>
                <a:chOff x="3443609" y="2473211"/>
                <a:chExt cx="2196739" cy="1978253"/>
              </a:xfrm>
            </p:grpSpPr>
            <p:cxnSp>
              <p:nvCxnSpPr>
                <p:cNvPr id="101" name="직선 화살표 연결선 100"/>
                <p:cNvCxnSpPr/>
                <p:nvPr/>
              </p:nvCxnSpPr>
              <p:spPr>
                <a:xfrm rot="11520000">
                  <a:off x="5381632" y="4304814"/>
                  <a:ext cx="258716" cy="146650"/>
                </a:xfrm>
                <a:prstGeom prst="straightConnector1">
                  <a:avLst/>
                </a:prstGeom>
                <a:ln w="9525">
                  <a:solidFill>
                    <a:schemeClr val="bg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화살표 연결선 101"/>
                <p:cNvCxnSpPr/>
                <p:nvPr/>
              </p:nvCxnSpPr>
              <p:spPr>
                <a:xfrm rot="11520000">
                  <a:off x="3443609" y="2473211"/>
                  <a:ext cx="258716" cy="146650"/>
                </a:xfrm>
                <a:prstGeom prst="straightConnector1">
                  <a:avLst/>
                </a:prstGeom>
                <a:ln w="9525">
                  <a:solidFill>
                    <a:schemeClr val="bg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37"/>
              <p:cNvGrpSpPr/>
              <p:nvPr/>
            </p:nvGrpSpPr>
            <p:grpSpPr>
              <a:xfrm rot="5400000">
                <a:off x="3457863" y="2452386"/>
                <a:ext cx="2196739" cy="1978253"/>
                <a:chOff x="3443609" y="2473211"/>
                <a:chExt cx="2196739" cy="1978253"/>
              </a:xfrm>
            </p:grpSpPr>
            <p:cxnSp>
              <p:nvCxnSpPr>
                <p:cNvPr id="99" name="직선 화살표 연결선 98"/>
                <p:cNvCxnSpPr/>
                <p:nvPr/>
              </p:nvCxnSpPr>
              <p:spPr>
                <a:xfrm rot="11520000">
                  <a:off x="5381632" y="4304814"/>
                  <a:ext cx="258716" cy="146650"/>
                </a:xfrm>
                <a:prstGeom prst="straightConnector1">
                  <a:avLst/>
                </a:prstGeom>
                <a:ln w="9525">
                  <a:solidFill>
                    <a:schemeClr val="bg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화살표 연결선 99"/>
                <p:cNvCxnSpPr/>
                <p:nvPr/>
              </p:nvCxnSpPr>
              <p:spPr>
                <a:xfrm rot="11520000">
                  <a:off x="3443609" y="2473211"/>
                  <a:ext cx="258716" cy="146650"/>
                </a:xfrm>
                <a:prstGeom prst="straightConnector1">
                  <a:avLst/>
                </a:prstGeom>
                <a:ln w="9525">
                  <a:solidFill>
                    <a:schemeClr val="bg1"/>
                  </a:solidFill>
                  <a:headEnd type="triangle" w="med" len="sm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그룹 41"/>
              <p:cNvGrpSpPr/>
              <p:nvPr/>
            </p:nvGrpSpPr>
            <p:grpSpPr>
              <a:xfrm>
                <a:off x="2543162" y="2714620"/>
                <a:ext cx="4057677" cy="1460866"/>
                <a:chOff x="2543162" y="2714620"/>
                <a:chExt cx="4057677" cy="1460866"/>
              </a:xfrm>
            </p:grpSpPr>
            <p:sp>
              <p:nvSpPr>
                <p:cNvPr id="97" name="원호 6"/>
                <p:cNvSpPr/>
                <p:nvPr/>
              </p:nvSpPr>
              <p:spPr>
                <a:xfrm rot="5400000">
                  <a:off x="5149503" y="2724150"/>
                  <a:ext cx="1451336" cy="1451336"/>
                </a:xfrm>
                <a:prstGeom prst="arc">
                  <a:avLst>
                    <a:gd name="adj1" fmla="val 15016060"/>
                    <a:gd name="adj2" fmla="val 17634659"/>
                  </a:avLst>
                </a:prstGeom>
                <a:ln w="38100">
                  <a:solidFill>
                    <a:srgbClr val="FFC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원호 97"/>
                <p:cNvSpPr/>
                <p:nvPr/>
              </p:nvSpPr>
              <p:spPr>
                <a:xfrm rot="16200000" flipH="1">
                  <a:off x="2543162" y="2714620"/>
                  <a:ext cx="1451336" cy="1451336"/>
                </a:xfrm>
                <a:prstGeom prst="arc">
                  <a:avLst>
                    <a:gd name="adj1" fmla="val 15016060"/>
                    <a:gd name="adj2" fmla="val 17634659"/>
                  </a:avLst>
                </a:prstGeom>
                <a:ln w="38100">
                  <a:solidFill>
                    <a:srgbClr val="FFC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42"/>
              <p:cNvGrpSpPr/>
              <p:nvPr/>
            </p:nvGrpSpPr>
            <p:grpSpPr>
              <a:xfrm rot="5400000">
                <a:off x="2546161" y="2674757"/>
                <a:ext cx="4057677" cy="1460866"/>
                <a:chOff x="2543162" y="2714620"/>
                <a:chExt cx="4057677" cy="1460866"/>
              </a:xfrm>
            </p:grpSpPr>
            <p:sp>
              <p:nvSpPr>
                <p:cNvPr id="95" name="원호 94"/>
                <p:cNvSpPr/>
                <p:nvPr/>
              </p:nvSpPr>
              <p:spPr>
                <a:xfrm rot="5400000">
                  <a:off x="5149503" y="2724150"/>
                  <a:ext cx="1451336" cy="1451336"/>
                </a:xfrm>
                <a:prstGeom prst="arc">
                  <a:avLst>
                    <a:gd name="adj1" fmla="val 15016060"/>
                    <a:gd name="adj2" fmla="val 17634659"/>
                  </a:avLst>
                </a:prstGeom>
                <a:ln w="38100">
                  <a:solidFill>
                    <a:srgbClr val="FFC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원호 95"/>
                <p:cNvSpPr/>
                <p:nvPr/>
              </p:nvSpPr>
              <p:spPr>
                <a:xfrm rot="16200000" flipH="1">
                  <a:off x="2543162" y="2714620"/>
                  <a:ext cx="1451336" cy="1451336"/>
                </a:xfrm>
                <a:prstGeom prst="arc">
                  <a:avLst>
                    <a:gd name="adj1" fmla="val 14849255"/>
                    <a:gd name="adj2" fmla="val 17508959"/>
                  </a:avLst>
                </a:prstGeom>
                <a:ln w="38100">
                  <a:solidFill>
                    <a:srgbClr val="FFC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2" name="직사각형 121"/>
            <p:cNvSpPr/>
            <p:nvPr/>
          </p:nvSpPr>
          <p:spPr>
            <a:xfrm>
              <a:off x="3892734" y="3641733"/>
              <a:ext cx="130226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프로젝트 성공 </a:t>
              </a:r>
              <a:endParaRPr lang="en-US" altLang="ko-KR" sz="12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전제조건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 rot="18843124">
              <a:off x="3640447" y="2968449"/>
              <a:ext cx="1956452" cy="1953268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데이터 추출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0070C0"/>
                  </a:solidFill>
                  <a:latin typeface="+mn-ea"/>
                </a:rPr>
                <a:t>(50%)</a:t>
              </a:r>
              <a:endParaRPr lang="ko-KR" altLang="en-US" sz="12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 rot="2731621">
              <a:off x="3556965" y="2966364"/>
              <a:ext cx="1956452" cy="1953268"/>
            </a:xfrm>
            <a:prstGeom prst="rect">
              <a:avLst/>
            </a:prstGeom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위험요건 정의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sz="1200" b="1" dirty="0" smtClean="0">
                  <a:solidFill>
                    <a:srgbClr val="004182"/>
                  </a:solidFill>
                  <a:latin typeface="+mn-ea"/>
                </a:rPr>
                <a:t>(30%)</a:t>
              </a:r>
              <a:endParaRPr lang="ko-KR" altLang="en-US" sz="1200" b="1" dirty="0">
                <a:solidFill>
                  <a:srgbClr val="004182"/>
                </a:solidFill>
                <a:latin typeface="+mn-ea"/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 rot="18884102">
              <a:off x="3592002" y="2921937"/>
              <a:ext cx="1956452" cy="1953268"/>
            </a:xfrm>
            <a:prstGeom prst="rect">
              <a:avLst/>
            </a:prstGeom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4182"/>
                  </a:solidFill>
                  <a:latin typeface="+mn-ea"/>
                </a:rPr>
                <a:t>(10%) 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사업관리</a:t>
              </a:r>
              <a:endParaRPr lang="ko-KR" altLang="en-US" sz="16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 rot="2506286">
              <a:off x="3584830" y="2901913"/>
              <a:ext cx="1956452" cy="1953268"/>
            </a:xfrm>
            <a:prstGeom prst="rect">
              <a:avLst/>
            </a:prstGeom>
          </p:spPr>
          <p:txBody>
            <a:bodyPr wrap="square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rgbClr val="004182"/>
                  </a:solidFill>
                  <a:latin typeface="+mn-ea"/>
                </a:rPr>
                <a:t>(10%)</a:t>
              </a: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데이터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+mn-ea"/>
                </a:rPr>
                <a:t>검증</a:t>
              </a:r>
              <a:endParaRPr lang="en-US" altLang="ko-KR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102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33</cp:revision>
  <dcterms:created xsi:type="dcterms:W3CDTF">2008-09-21T02:39:20Z</dcterms:created>
  <dcterms:modified xsi:type="dcterms:W3CDTF">2008-09-21T04:14:25Z</dcterms:modified>
</cp:coreProperties>
</file>