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87" r:id="rId2"/>
    <p:sldId id="312" r:id="rId3"/>
    <p:sldId id="313" r:id="rId4"/>
    <p:sldId id="314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82"/>
    <a:srgbClr val="DF0024"/>
    <a:srgbClr val="EDEBE5"/>
    <a:srgbClr val="68C028"/>
    <a:srgbClr val="9CA29B"/>
    <a:srgbClr val="F68E36"/>
    <a:srgbClr val="6593BA"/>
    <a:srgbClr val="EDEDED"/>
    <a:srgbClr val="008564"/>
    <a:srgbClr val="6BCFF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731" autoAdjust="0"/>
    <p:restoredTop sz="99771" autoAdjust="0"/>
  </p:normalViewPr>
  <p:slideViewPr>
    <p:cSldViewPr>
      <p:cViewPr varScale="1">
        <p:scale>
          <a:sx n="104" d="100"/>
          <a:sy n="104" d="100"/>
        </p:scale>
        <p:origin x="-96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99F22-98AC-4136-840C-535BF436A44F}" type="datetimeFigureOut">
              <a:rPr lang="ko-KR" altLang="en-US" smtClean="0"/>
              <a:pPr/>
              <a:t>2008-09-16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9D90F-DAB0-496F-AE7D-AF9CFCC226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5400000">
            <a:off x="-2714652" y="3429000"/>
            <a:ext cx="6858000" cy="158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714348" y="714356"/>
            <a:ext cx="8429652" cy="1428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-32" y="714356"/>
            <a:ext cx="7092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75512" y="314246"/>
            <a:ext cx="3143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+mn-ea"/>
              </a:rPr>
              <a:t>시스템 구축 배경 및 목표</a:t>
            </a:r>
            <a:endParaRPr lang="ko-KR" altLang="en-US" b="1" dirty="0">
              <a:latin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789160" y="357268"/>
            <a:ext cx="1354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4C83"/>
                </a:solidFill>
                <a:latin typeface="+mn-ea"/>
              </a:rPr>
              <a:t>II. </a:t>
            </a:r>
            <a:r>
              <a:rPr lang="ko-KR" altLang="en-US" sz="1600" dirty="0" smtClean="0">
                <a:solidFill>
                  <a:srgbClr val="004C83"/>
                </a:solidFill>
                <a:latin typeface="+mn-ea"/>
              </a:rPr>
              <a:t>제안 내용</a:t>
            </a:r>
            <a:endParaRPr lang="ko-KR" altLang="en-US" sz="1600" dirty="0">
              <a:solidFill>
                <a:srgbClr val="004C83"/>
              </a:solidFill>
              <a:latin typeface="+mn-ea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-68253" y="1010232"/>
            <a:ext cx="8266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ko-KR" altLang="en-US" sz="900" dirty="0" smtClean="0">
                <a:solidFill>
                  <a:schemeClr val="bg1"/>
                </a:solidFill>
              </a:rPr>
              <a:t>제안목표</a:t>
            </a:r>
            <a:r>
              <a:rPr lang="en-US" altLang="ko-KR" sz="900" dirty="0" smtClean="0">
                <a:solidFill>
                  <a:schemeClr val="bg1"/>
                </a:solidFill>
              </a:rPr>
              <a:t> </a:t>
            </a:r>
            <a:r>
              <a:rPr lang="ko-KR" altLang="en-US" sz="900" dirty="0" smtClean="0">
                <a:solidFill>
                  <a:schemeClr val="bg1"/>
                </a:solidFill>
              </a:rPr>
              <a:t>및 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marL="228600" indent="-228600"/>
            <a:r>
              <a:rPr lang="ko-KR" altLang="en-US" sz="900" dirty="0" smtClean="0">
                <a:solidFill>
                  <a:schemeClr val="bg1"/>
                </a:solidFill>
              </a:rPr>
              <a:t>구축전략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19688" y="716664"/>
            <a:ext cx="394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Constantia" pitchFamily="18" charset="0"/>
              </a:rPr>
              <a:t>26</a:t>
            </a:r>
            <a:endParaRPr lang="ko-KR" altLang="en-US" sz="1600" dirty="0">
              <a:solidFill>
                <a:schemeClr val="bg1"/>
              </a:solidFill>
              <a:latin typeface="Constantia" pitchFamily="18" charset="0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889880" y="857232"/>
            <a:ext cx="8072494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본 프로젝트는 현재 운영중인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국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제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은행 </a:t>
            </a:r>
            <a:r>
              <a:rPr lang="en-US" altLang="ko-KR" sz="1100" u="sn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00</a:t>
            </a:r>
            <a:r>
              <a:rPr lang="ko-KR" altLang="en-US" sz="1100" u="sn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사후관리 시스템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의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단말에서 운영중인 </a:t>
            </a:r>
            <a:r>
              <a:rPr lang="en-US" altLang="ko-KR" sz="1100" u="sn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AAA</a:t>
            </a:r>
            <a:r>
              <a:rPr lang="ko-KR" altLang="en-US" sz="1100" u="sn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관리업무를 </a:t>
            </a:r>
            <a:r>
              <a:rPr lang="ko-KR" altLang="en-US" sz="1100" u="sn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통합 개발할 필요성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과 </a:t>
            </a:r>
            <a:endParaRPr lang="en-US" altLang="ko-KR" sz="1100" dirty="0" smtClean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  <a:p>
            <a:pPr lvl="0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지침서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,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규정집에 근거한 표준화된 </a:t>
            </a:r>
            <a:r>
              <a:rPr lang="en-US" altLang="ko-KR" sz="1100" u="sn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AA</a:t>
            </a:r>
            <a:r>
              <a:rPr lang="ko-KR" altLang="en-US" sz="1100" u="sn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매뉴얼 </a:t>
            </a:r>
            <a:r>
              <a:rPr lang="ko-KR" altLang="en-US" sz="1100" u="sn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시스템 개발을 통하여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00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사후관리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시스템 전반을 </a:t>
            </a:r>
            <a:r>
              <a:rPr lang="ko-KR" altLang="en-US" sz="1100" u="sn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체계적</a:t>
            </a:r>
            <a:r>
              <a:rPr lang="en-US" altLang="ko-KR" sz="1100" u="sn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, </a:t>
            </a:r>
            <a:r>
              <a:rPr lang="ko-KR" altLang="en-US" sz="1100" u="sn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유기적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으로 관리 </a:t>
            </a:r>
            <a:endParaRPr lang="en-US" altLang="ko-KR" sz="1100" dirty="0" smtClean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  <a:p>
            <a:pPr lvl="0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함으로써 본부 및 영업점에서 </a:t>
            </a:r>
            <a:r>
              <a:rPr lang="ko-KR" altLang="en-US" sz="1100" u="sng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효율적인 업무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가 가능하도록 구축함을 목표로 하겠습니다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14348" y="18264"/>
            <a:ext cx="2698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II. PROPOSAL CONTENTS</a:t>
            </a:r>
            <a:endParaRPr lang="ko-KR" altLang="en-US" sz="1400" dirty="0">
              <a:latin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1795738" y="2034585"/>
            <a:ext cx="6185514" cy="4669717"/>
            <a:chOff x="1795738" y="2034585"/>
            <a:chExt cx="6185514" cy="4669717"/>
          </a:xfrm>
        </p:grpSpPr>
        <p:sp>
          <p:nvSpPr>
            <p:cNvPr id="55" name="타원 54"/>
            <p:cNvSpPr/>
            <p:nvPr/>
          </p:nvSpPr>
          <p:spPr>
            <a:xfrm>
              <a:off x="4025676" y="2467259"/>
              <a:ext cx="1218935" cy="1218934"/>
            </a:xfrm>
            <a:prstGeom prst="ellipse">
              <a:avLst/>
            </a:prstGeom>
            <a:solidFill>
              <a:srgbClr val="9CA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56" name="원호 55"/>
            <p:cNvSpPr/>
            <p:nvPr/>
          </p:nvSpPr>
          <p:spPr>
            <a:xfrm>
              <a:off x="3924679" y="2366263"/>
              <a:ext cx="1420926" cy="1420926"/>
            </a:xfrm>
            <a:prstGeom prst="arc">
              <a:avLst>
                <a:gd name="adj1" fmla="val 20137050"/>
                <a:gd name="adj2" fmla="val 1080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원호 56"/>
            <p:cNvSpPr/>
            <p:nvPr/>
          </p:nvSpPr>
          <p:spPr>
            <a:xfrm>
              <a:off x="3828670" y="2270254"/>
              <a:ext cx="1612944" cy="1612942"/>
            </a:xfrm>
            <a:prstGeom prst="arc">
              <a:avLst>
                <a:gd name="adj1" fmla="val 16200000"/>
                <a:gd name="adj2" fmla="val 1080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4608592" y="2331645"/>
              <a:ext cx="76807" cy="7680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 rot="5672139">
              <a:off x="2313199" y="2327473"/>
              <a:ext cx="1290236" cy="1342055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/>
              </a:prstTxWarp>
              <a:spAutoFit/>
            </a:bodyPr>
            <a:lstStyle/>
            <a:p>
              <a:r>
                <a:rPr lang="ko-KR" altLang="en-US" sz="700" dirty="0" smtClean="0"/>
                <a:t>국</a:t>
              </a:r>
              <a:r>
                <a:rPr lang="ko-KR" altLang="en-US" sz="700" dirty="0" smtClean="0"/>
                <a:t>제</a:t>
              </a:r>
              <a:r>
                <a:rPr lang="ko-KR" altLang="en-US" sz="700" dirty="0" smtClean="0"/>
                <a:t>은행에서 </a:t>
              </a:r>
              <a:r>
                <a:rPr lang="ko-KR" altLang="en-US" sz="700" dirty="0" smtClean="0"/>
                <a:t>현재 </a:t>
              </a:r>
              <a:r>
                <a:rPr lang="ko-KR" altLang="en-US" sz="700" dirty="0" err="1" smtClean="0"/>
                <a:t>운영중</a:t>
              </a:r>
              <a:endParaRPr lang="ko-KR" altLang="en-US" sz="700" dirty="0"/>
            </a:p>
          </p:txBody>
        </p:sp>
        <p:sp>
          <p:nvSpPr>
            <p:cNvPr id="66" name="타원 65"/>
            <p:cNvSpPr/>
            <p:nvPr/>
          </p:nvSpPr>
          <p:spPr>
            <a:xfrm>
              <a:off x="2327341" y="2435748"/>
              <a:ext cx="1218935" cy="1218934"/>
            </a:xfrm>
            <a:prstGeom prst="ellipse">
              <a:avLst/>
            </a:prstGeom>
            <a:solidFill>
              <a:srgbClr val="DF00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/>
                <a:t> </a:t>
              </a:r>
              <a:endParaRPr lang="ko-KR" altLang="en-US" sz="1050" b="1" dirty="0"/>
            </a:p>
          </p:txBody>
        </p:sp>
        <p:sp>
          <p:nvSpPr>
            <p:cNvPr id="67" name="원호 66"/>
            <p:cNvSpPr/>
            <p:nvPr/>
          </p:nvSpPr>
          <p:spPr>
            <a:xfrm rot="16200000" flipV="1">
              <a:off x="2216244" y="2322936"/>
              <a:ext cx="1420925" cy="1420927"/>
            </a:xfrm>
            <a:prstGeom prst="arc">
              <a:avLst>
                <a:gd name="adj1" fmla="val 63227"/>
                <a:gd name="adj2" fmla="val 1080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원호 67"/>
            <p:cNvSpPr/>
            <p:nvPr/>
          </p:nvSpPr>
          <p:spPr>
            <a:xfrm rot="16200000" flipV="1">
              <a:off x="2120235" y="2226928"/>
              <a:ext cx="1612942" cy="1612944"/>
            </a:xfrm>
            <a:prstGeom prst="arc">
              <a:avLst>
                <a:gd name="adj1" fmla="val 16200000"/>
                <a:gd name="adj2" fmla="val 1080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원호 68"/>
            <p:cNvSpPr/>
            <p:nvPr/>
          </p:nvSpPr>
          <p:spPr>
            <a:xfrm rot="16200000" flipV="1">
              <a:off x="2024227" y="2130919"/>
              <a:ext cx="1804959" cy="1804960"/>
            </a:xfrm>
            <a:prstGeom prst="arc">
              <a:avLst>
                <a:gd name="adj1" fmla="val 16200000"/>
                <a:gd name="adj2" fmla="val 1080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2893291" y="2303342"/>
              <a:ext cx="76807" cy="76807"/>
            </a:xfrm>
            <a:prstGeom prst="ellipse">
              <a:avLst/>
            </a:prstGeom>
            <a:solidFill>
              <a:srgbClr val="DF00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원호 70"/>
            <p:cNvSpPr/>
            <p:nvPr/>
          </p:nvSpPr>
          <p:spPr>
            <a:xfrm rot="16200000" flipV="1">
              <a:off x="1921202" y="2034585"/>
              <a:ext cx="1995001" cy="1995002"/>
            </a:xfrm>
            <a:prstGeom prst="arc">
              <a:avLst>
                <a:gd name="adj1" fmla="val 16200000"/>
                <a:gd name="adj2" fmla="val 10800000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014629" y="2875784"/>
              <a:ext cx="12635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AAA</a:t>
              </a:r>
              <a:r>
                <a:rPr lang="ko-KR" altLang="en-US" sz="1000" b="1" dirty="0" smtClean="0">
                  <a:solidFill>
                    <a:schemeClr val="bg1"/>
                  </a:solidFill>
                </a:rPr>
                <a:t>관리업무의</a:t>
              </a:r>
              <a:endParaRPr lang="en-US" altLang="ko-KR" sz="1000" b="1" dirty="0" smtClean="0">
                <a:solidFill>
                  <a:schemeClr val="bg1"/>
                </a:solidFill>
              </a:endParaRPr>
            </a:p>
            <a:p>
              <a:pPr lvl="0"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개발 필요성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 rot="6948425">
              <a:off x="2284607" y="4147490"/>
              <a:ext cx="1421970" cy="1421970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/>
              </a:prstTxWarp>
              <a:spAutoFit/>
            </a:bodyPr>
            <a:lstStyle/>
            <a:p>
              <a:r>
                <a:rPr lang="ko-KR" altLang="en-US" sz="700" dirty="0" smtClean="0"/>
                <a:t>지침서</a:t>
              </a:r>
              <a:r>
                <a:rPr lang="en-US" altLang="ko-KR" sz="700" dirty="0" smtClean="0"/>
                <a:t>, </a:t>
              </a:r>
              <a:r>
                <a:rPr lang="ko-KR" altLang="en-US" sz="700" dirty="0" err="1" smtClean="0"/>
                <a:t>구정집에</a:t>
              </a:r>
              <a:r>
                <a:rPr lang="ko-KR" altLang="en-US" sz="700" dirty="0" smtClean="0"/>
                <a:t> 근거한 표준화</a:t>
              </a:r>
              <a:endParaRPr lang="ko-KR" altLang="en-US" sz="700" dirty="0"/>
            </a:p>
          </p:txBody>
        </p:sp>
        <p:sp>
          <p:nvSpPr>
            <p:cNvPr id="74" name="타원 73"/>
            <p:cNvSpPr/>
            <p:nvPr/>
          </p:nvSpPr>
          <p:spPr>
            <a:xfrm rot="10800000" flipH="1" flipV="1">
              <a:off x="2387839" y="4235652"/>
              <a:ext cx="1218935" cy="1218934"/>
            </a:xfrm>
            <a:prstGeom prst="ellipse">
              <a:avLst/>
            </a:prstGeom>
            <a:solidFill>
              <a:srgbClr val="9CA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/>
            </a:p>
          </p:txBody>
        </p:sp>
        <p:sp>
          <p:nvSpPr>
            <p:cNvPr id="75" name="원호 74"/>
            <p:cNvSpPr/>
            <p:nvPr/>
          </p:nvSpPr>
          <p:spPr>
            <a:xfrm rot="16200000" flipH="1">
              <a:off x="2286844" y="4134656"/>
              <a:ext cx="1420925" cy="1420928"/>
            </a:xfrm>
            <a:prstGeom prst="arc">
              <a:avLst>
                <a:gd name="adj1" fmla="val 9597577"/>
                <a:gd name="adj2" fmla="val 10879003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 flipH="1" flipV="1">
              <a:off x="3193984" y="4147310"/>
              <a:ext cx="76807" cy="76807"/>
            </a:xfrm>
            <a:prstGeom prst="ellipse">
              <a:avLst/>
            </a:prstGeom>
            <a:solidFill>
              <a:srgbClr val="DF00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원호 83"/>
            <p:cNvSpPr/>
            <p:nvPr/>
          </p:nvSpPr>
          <p:spPr>
            <a:xfrm rot="16200000" flipH="1">
              <a:off x="1904301" y="3752114"/>
              <a:ext cx="2186013" cy="2186013"/>
            </a:xfrm>
            <a:prstGeom prst="arc">
              <a:avLst>
                <a:gd name="adj1" fmla="val 16200000"/>
                <a:gd name="adj2" fmla="val 10800000"/>
              </a:avLst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원호 87"/>
            <p:cNvSpPr/>
            <p:nvPr/>
          </p:nvSpPr>
          <p:spPr>
            <a:xfrm rot="16200000" flipH="1">
              <a:off x="2287946" y="4134855"/>
              <a:ext cx="1420925" cy="1420927"/>
            </a:xfrm>
            <a:prstGeom prst="arc">
              <a:avLst>
                <a:gd name="adj1" fmla="val 16163100"/>
                <a:gd name="adj2" fmla="val 2852195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원호 88"/>
            <p:cNvSpPr/>
            <p:nvPr/>
          </p:nvSpPr>
          <p:spPr>
            <a:xfrm rot="16200000" flipH="1">
              <a:off x="2191937" y="4038846"/>
              <a:ext cx="1612942" cy="1612944"/>
            </a:xfrm>
            <a:prstGeom prst="arc">
              <a:avLst>
                <a:gd name="adj1" fmla="val 16200000"/>
                <a:gd name="adj2" fmla="val 10882138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원호 89"/>
            <p:cNvSpPr/>
            <p:nvPr/>
          </p:nvSpPr>
          <p:spPr>
            <a:xfrm rot="16200000" flipH="1">
              <a:off x="2095929" y="3942838"/>
              <a:ext cx="1804960" cy="1804960"/>
            </a:xfrm>
            <a:prstGeom prst="arc">
              <a:avLst>
                <a:gd name="adj1" fmla="val 16200000"/>
                <a:gd name="adj2" fmla="val 10845312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원호 90"/>
            <p:cNvSpPr/>
            <p:nvPr/>
          </p:nvSpPr>
          <p:spPr>
            <a:xfrm rot="16200000" flipH="1">
              <a:off x="2000907" y="3847817"/>
              <a:ext cx="1995001" cy="1995002"/>
            </a:xfrm>
            <a:prstGeom prst="arc">
              <a:avLst>
                <a:gd name="adj1" fmla="val 16200000"/>
                <a:gd name="adj2" fmla="val 10794686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/>
            <p:cNvCxnSpPr/>
            <p:nvPr/>
          </p:nvCxnSpPr>
          <p:spPr>
            <a:xfrm rot="11580000" flipH="1">
              <a:off x="3022978" y="3694184"/>
              <a:ext cx="106147" cy="7247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rot="9120000" flipH="1">
              <a:off x="3893768" y="2931423"/>
              <a:ext cx="106147" cy="7247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직사각형 98"/>
            <p:cNvSpPr/>
            <p:nvPr/>
          </p:nvSpPr>
          <p:spPr>
            <a:xfrm>
              <a:off x="2373750" y="2865660"/>
              <a:ext cx="1126680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1050" b="1" dirty="0" smtClean="0">
                  <a:solidFill>
                    <a:prstClr val="white"/>
                  </a:solidFill>
                </a:rPr>
                <a:t>00</a:t>
              </a:r>
              <a:r>
                <a:rPr lang="ko-KR" altLang="en-US" sz="1050" b="1" dirty="0" smtClean="0">
                  <a:solidFill>
                    <a:prstClr val="white"/>
                  </a:solidFill>
                </a:rPr>
                <a:t>사후관리</a:t>
              </a:r>
              <a:r>
                <a:rPr lang="en-US" altLang="ko-KR" sz="1050" b="1" dirty="0" smtClean="0">
                  <a:solidFill>
                    <a:prstClr val="white"/>
                  </a:solidFill>
                </a:rPr>
                <a:t> </a:t>
              </a:r>
              <a:endParaRPr lang="en-US" altLang="ko-KR" sz="1050" b="1" dirty="0" smtClean="0">
                <a:solidFill>
                  <a:prstClr val="white"/>
                </a:solidFill>
              </a:endParaRPr>
            </a:p>
            <a:p>
              <a:pPr lvl="0" algn="ctr"/>
              <a:r>
                <a:rPr lang="ko-KR" altLang="en-US" sz="1050" b="1" dirty="0" smtClean="0">
                  <a:solidFill>
                    <a:prstClr val="white"/>
                  </a:solidFill>
                </a:rPr>
                <a:t>시스템</a:t>
              </a:r>
              <a:endParaRPr lang="ko-KR" altLang="en-US" sz="1050" b="1" dirty="0">
                <a:solidFill>
                  <a:prstClr val="white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 rot="5781093">
              <a:off x="3927944" y="2455377"/>
              <a:ext cx="1474035" cy="1342055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/>
              </a:prstTxWarp>
              <a:spAutoFit/>
            </a:bodyPr>
            <a:lstStyle/>
            <a:p>
              <a:r>
                <a:rPr lang="ko-KR" altLang="en-US" sz="700" dirty="0" smtClean="0"/>
                <a:t>단말에서 </a:t>
              </a:r>
              <a:r>
                <a:rPr lang="ko-KR" altLang="en-US" sz="700" dirty="0" err="1" smtClean="0"/>
                <a:t>운영중</a:t>
              </a:r>
              <a:endParaRPr lang="ko-KR" altLang="en-US" sz="700" dirty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420696" y="4643446"/>
              <a:ext cx="1143008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1050" b="1" dirty="0" smtClean="0">
                  <a:solidFill>
                    <a:schemeClr val="bg1"/>
                  </a:solidFill>
                </a:rPr>
                <a:t>AA</a:t>
              </a:r>
              <a:r>
                <a:rPr lang="ko-KR" altLang="en-US" sz="1050" b="1" dirty="0" smtClean="0">
                  <a:solidFill>
                    <a:schemeClr val="bg1"/>
                  </a:solidFill>
                </a:rPr>
                <a:t>매뉴얼</a:t>
              </a:r>
              <a:endParaRPr lang="en-US" altLang="ko-KR" sz="1050" b="1" dirty="0" smtClean="0">
                <a:solidFill>
                  <a:schemeClr val="bg1"/>
                </a:solidFill>
              </a:endParaRPr>
            </a:p>
            <a:p>
              <a:pPr lvl="0" algn="ctr"/>
              <a:r>
                <a:rPr lang="ko-KR" altLang="en-US" sz="1050" b="1" dirty="0" smtClean="0">
                  <a:solidFill>
                    <a:schemeClr val="bg1"/>
                  </a:solidFill>
                </a:rPr>
                <a:t>시스템 개발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  <p:cxnSp>
          <p:nvCxnSpPr>
            <p:cNvPr id="102" name="직선 연결선 101"/>
            <p:cNvCxnSpPr/>
            <p:nvPr/>
          </p:nvCxnSpPr>
          <p:spPr>
            <a:xfrm rot="9120000" flipH="1">
              <a:off x="3644743" y="3100649"/>
              <a:ext cx="106147" cy="7247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 rot="11580000" flipH="1">
              <a:off x="2815987" y="4019679"/>
              <a:ext cx="106147" cy="72473"/>
            </a:xfrm>
            <a:prstGeom prst="line">
              <a:avLst/>
            </a:prstGeom>
            <a:ln w="19050">
              <a:solidFill>
                <a:srgbClr val="DF00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그룹 109"/>
            <p:cNvGrpSpPr/>
            <p:nvPr/>
          </p:nvGrpSpPr>
          <p:grpSpPr>
            <a:xfrm>
              <a:off x="3614804" y="2072500"/>
              <a:ext cx="1922819" cy="1906706"/>
              <a:chOff x="3329052" y="2072500"/>
              <a:chExt cx="1922819" cy="1906706"/>
            </a:xfrm>
          </p:grpSpPr>
          <p:sp>
            <p:nvSpPr>
              <p:cNvPr id="58" name="원호 57"/>
              <p:cNvSpPr/>
              <p:nvPr/>
            </p:nvSpPr>
            <p:spPr>
              <a:xfrm>
                <a:off x="3446911" y="2174246"/>
                <a:ext cx="1804960" cy="18049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ln w="1905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5" name="직선 연결선 104"/>
              <p:cNvCxnSpPr/>
              <p:nvPr/>
            </p:nvCxnSpPr>
            <p:spPr>
              <a:xfrm>
                <a:off x="3329052" y="2172146"/>
                <a:ext cx="1044000" cy="1588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/>
              <p:nvPr/>
            </p:nvCxnSpPr>
            <p:spPr>
              <a:xfrm rot="10140000" flipH="1">
                <a:off x="3335557" y="2072500"/>
                <a:ext cx="106147" cy="7247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직선 연결선 106"/>
            <p:cNvCxnSpPr/>
            <p:nvPr/>
          </p:nvCxnSpPr>
          <p:spPr>
            <a:xfrm rot="16200000">
              <a:off x="1257096" y="4181534"/>
              <a:ext cx="1296000" cy="158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10200000" flipH="1">
              <a:off x="1795738" y="3563234"/>
              <a:ext cx="106147" cy="7247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16200000" flipH="1">
              <a:off x="3553615" y="3298488"/>
              <a:ext cx="2310281" cy="2632993"/>
            </a:xfrm>
            <a:prstGeom prst="line">
              <a:avLst/>
            </a:prstGeom>
            <a:ln w="19050">
              <a:solidFill>
                <a:srgbClr val="DF0024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 rot="2478954" flipH="1">
              <a:off x="4191889" y="4521251"/>
              <a:ext cx="15584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</a:rPr>
                <a:t>체계적</a:t>
              </a:r>
              <a:r>
                <a:rPr lang="en-US" altLang="ko-KR" sz="1200" dirty="0" smtClean="0">
                  <a:latin typeface="+mn-ea"/>
                </a:rPr>
                <a:t>, </a:t>
              </a:r>
              <a:r>
                <a:rPr lang="ko-KR" altLang="en-US" sz="1200" dirty="0" smtClean="0">
                  <a:latin typeface="+mn-ea"/>
                </a:rPr>
                <a:t>유기적 관리</a:t>
              </a:r>
              <a:endParaRPr lang="ko-KR" altLang="en-US" sz="1200" dirty="0">
                <a:latin typeface="+mn-ea"/>
              </a:endParaRPr>
            </a:p>
          </p:txBody>
        </p:sp>
        <p:sp>
          <p:nvSpPr>
            <p:cNvPr id="115" name="도넛 114"/>
            <p:cNvSpPr/>
            <p:nvPr/>
          </p:nvSpPr>
          <p:spPr>
            <a:xfrm>
              <a:off x="6169843" y="4920067"/>
              <a:ext cx="1658654" cy="1658654"/>
            </a:xfrm>
            <a:prstGeom prst="donut">
              <a:avLst>
                <a:gd name="adj" fmla="val 13260"/>
              </a:avLst>
            </a:prstGeom>
            <a:solidFill>
              <a:srgbClr val="DF0024"/>
            </a:solidFill>
            <a:ln>
              <a:solidFill>
                <a:srgbClr val="DF00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380389" y="5557711"/>
              <a:ext cx="12234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 smtClean="0"/>
                <a:t>본부 및 영업점의</a:t>
              </a:r>
              <a:endParaRPr lang="en-US" altLang="ko-KR" sz="1050" b="1" dirty="0" smtClean="0"/>
            </a:p>
            <a:p>
              <a:pPr algn="ctr"/>
              <a:r>
                <a:rPr lang="ko-KR" altLang="en-US" sz="1050" b="1" dirty="0" smtClean="0"/>
                <a:t>효율적 업무 가능</a:t>
              </a:r>
              <a:endParaRPr lang="en-US" altLang="ko-KR" sz="1050" b="1" dirty="0" smtClean="0"/>
            </a:p>
          </p:txBody>
        </p:sp>
        <p:sp>
          <p:nvSpPr>
            <p:cNvPr id="117" name="원호 116"/>
            <p:cNvSpPr/>
            <p:nvPr/>
          </p:nvSpPr>
          <p:spPr>
            <a:xfrm>
              <a:off x="6017088" y="4794486"/>
              <a:ext cx="1964164" cy="1909816"/>
            </a:xfrm>
            <a:prstGeom prst="arc">
              <a:avLst>
                <a:gd name="adj1" fmla="val 16200000"/>
                <a:gd name="adj2" fmla="val 10800000"/>
              </a:avLst>
            </a:prstGeom>
            <a:ln w="19050">
              <a:solidFill>
                <a:srgbClr val="DF0024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0" name="그림 21" descr="08.png"/>
            <p:cNvPicPr>
              <a:picLocks noChangeAspect="1"/>
            </p:cNvPicPr>
            <p:nvPr/>
          </p:nvPicPr>
          <p:blipFill>
            <a:blip r:embed="rId2"/>
            <a:srcRect l="73079" b="35815"/>
            <a:stretch>
              <a:fillRect/>
            </a:stretch>
          </p:blipFill>
          <p:spPr bwMode="auto">
            <a:xfrm>
              <a:off x="6841688" y="4437296"/>
              <a:ext cx="3524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타원 61"/>
          <p:cNvSpPr/>
          <p:nvPr/>
        </p:nvSpPr>
        <p:spPr>
          <a:xfrm rot="1429852">
            <a:off x="1816271" y="2911226"/>
            <a:ext cx="3498514" cy="3498508"/>
          </a:xfrm>
          <a:prstGeom prst="ellipse">
            <a:avLst/>
          </a:prstGeom>
          <a:solidFill>
            <a:srgbClr val="9CA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 rot="17629852" flipH="1">
            <a:off x="2487781" y="3025149"/>
            <a:ext cx="2925330" cy="29253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 rot="1429852">
            <a:off x="3091534" y="3197718"/>
            <a:ext cx="1207422" cy="12074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 rot="1429852">
            <a:off x="3614045" y="4619552"/>
            <a:ext cx="1207422" cy="12074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 rot="1429852">
            <a:off x="2116831" y="4364014"/>
            <a:ext cx="1207422" cy="120742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9" name="직선 연결선 9"/>
          <p:cNvCxnSpPr/>
          <p:nvPr/>
        </p:nvCxnSpPr>
        <p:spPr>
          <a:xfrm rot="17629852" flipH="1">
            <a:off x="3838620" y="4385621"/>
            <a:ext cx="238802" cy="23880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rot="6829852">
            <a:off x="3066728" y="4344348"/>
            <a:ext cx="301328" cy="85644"/>
          </a:xfrm>
          <a:prstGeom prst="line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rot="1429852" flipV="1">
            <a:off x="3297467" y="5137671"/>
            <a:ext cx="331389" cy="59701"/>
          </a:xfrm>
          <a:prstGeom prst="line">
            <a:avLst/>
          </a:prstGeom>
          <a:ln w="28575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rot="6889852">
            <a:off x="3660632" y="2918638"/>
            <a:ext cx="2548154" cy="2419872"/>
          </a:xfrm>
          <a:prstGeom prst="line">
            <a:avLst/>
          </a:prstGeom>
          <a:ln w="28575">
            <a:solidFill>
              <a:srgbClr val="DF0024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rot="20269852" flipH="1">
            <a:off x="5065975" y="3509409"/>
            <a:ext cx="1434582" cy="2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체계적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유기적 관리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196390" y="2428868"/>
            <a:ext cx="1126182" cy="233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단말에서 운영 중</a:t>
            </a:r>
            <a:endParaRPr lang="ko-KR" altLang="en-US" sz="1050" dirty="0"/>
          </a:p>
        </p:txBody>
      </p:sp>
      <p:sp>
        <p:nvSpPr>
          <p:cNvPr id="87" name="TextBox 86"/>
          <p:cNvSpPr txBox="1"/>
          <p:nvPr/>
        </p:nvSpPr>
        <p:spPr>
          <a:xfrm>
            <a:off x="4702987" y="6295664"/>
            <a:ext cx="1940715" cy="233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지침서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규정집에 근거한 표준화</a:t>
            </a:r>
            <a:endParaRPr lang="en-US" altLang="ko-KR" sz="1050" dirty="0" smtClean="0"/>
          </a:p>
        </p:txBody>
      </p:sp>
      <p:sp>
        <p:nvSpPr>
          <p:cNvPr id="92" name="TextBox 91"/>
          <p:cNvSpPr txBox="1"/>
          <p:nvPr/>
        </p:nvSpPr>
        <p:spPr>
          <a:xfrm rot="1738265">
            <a:off x="1980424" y="4223962"/>
            <a:ext cx="1476000" cy="1476000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r>
              <a:rPr lang="ko-KR" altLang="en-US" sz="1050" b="1" dirty="0" smtClean="0">
                <a:solidFill>
                  <a:schemeClr val="bg1"/>
                </a:solidFill>
              </a:rPr>
              <a:t>국제은행 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현재 운영 중</a:t>
            </a:r>
            <a:endParaRPr lang="en-US" altLang="ko-KR" sz="1050" b="1" dirty="0" smtClean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84860" y="4749350"/>
            <a:ext cx="14467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00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사후관리</a:t>
            </a:r>
            <a:endParaRPr lang="ko-KR" altLang="en-US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시스템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 rot="1429852">
            <a:off x="2092084" y="4520984"/>
            <a:ext cx="70703" cy="70703"/>
          </a:xfrm>
          <a:prstGeom prst="ellipse">
            <a:avLst/>
          </a:prstGeom>
          <a:solidFill>
            <a:srgbClr val="DF0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096011" y="3631911"/>
            <a:ext cx="11925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</a:rPr>
              <a:t>AAA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</a:rPr>
              <a:t>채권관리</a:t>
            </a:r>
            <a:endParaRPr lang="en-US" altLang="ko-KR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</a:rPr>
              <a:t>시스템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618700" y="5022593"/>
            <a:ext cx="118370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</a:rPr>
              <a:t>AA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</a:rPr>
              <a:t>매뉴얼</a:t>
            </a:r>
            <a:endParaRPr lang="en-US" altLang="ko-KR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</a:rPr>
              <a:t>시스템 개발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 rot="1429852">
            <a:off x="3161882" y="2509784"/>
            <a:ext cx="70703" cy="707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 rot="1429852">
            <a:off x="4660771" y="6370655"/>
            <a:ext cx="70703" cy="707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31"/>
          <p:cNvGrpSpPr/>
          <p:nvPr/>
        </p:nvGrpSpPr>
        <p:grpSpPr>
          <a:xfrm rot="1429852">
            <a:off x="6619641" y="2006791"/>
            <a:ext cx="1808062" cy="2086835"/>
            <a:chOff x="5992596" y="189798"/>
            <a:chExt cx="1964164" cy="2267006"/>
          </a:xfrm>
        </p:grpSpPr>
        <p:sp>
          <p:nvSpPr>
            <p:cNvPr id="52" name="TextBox 51"/>
            <p:cNvSpPr txBox="1"/>
            <p:nvPr/>
          </p:nvSpPr>
          <p:spPr>
            <a:xfrm rot="20170148">
              <a:off x="6366114" y="1290826"/>
              <a:ext cx="12234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 smtClean="0"/>
                <a:t>본부 및 영업점의</a:t>
              </a:r>
              <a:endParaRPr lang="en-US" altLang="ko-KR" sz="1050" b="1" dirty="0" smtClean="0"/>
            </a:p>
            <a:p>
              <a:pPr algn="ctr"/>
              <a:r>
                <a:rPr lang="ko-KR" altLang="en-US" sz="1050" b="1" dirty="0" smtClean="0"/>
                <a:t>효율적 업무 가능</a:t>
              </a:r>
              <a:endParaRPr lang="en-US" altLang="ko-KR" sz="1050" b="1" dirty="0" smtClean="0"/>
            </a:p>
          </p:txBody>
        </p:sp>
        <p:sp>
          <p:nvSpPr>
            <p:cNvPr id="53" name="원호 52"/>
            <p:cNvSpPr/>
            <p:nvPr/>
          </p:nvSpPr>
          <p:spPr>
            <a:xfrm>
              <a:off x="5992596" y="546988"/>
              <a:ext cx="1964164" cy="1909816"/>
            </a:xfrm>
            <a:prstGeom prst="arc">
              <a:avLst>
                <a:gd name="adj1" fmla="val 16200000"/>
                <a:gd name="adj2" fmla="val 8353615"/>
              </a:avLst>
            </a:prstGeom>
            <a:ln w="28575">
              <a:solidFill>
                <a:srgbClr val="DF002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6956741" y="502837"/>
              <a:ext cx="76807" cy="76807"/>
            </a:xfrm>
            <a:prstGeom prst="ellipse">
              <a:avLst/>
            </a:prstGeom>
            <a:solidFill>
              <a:srgbClr val="DF00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21" descr="08.png"/>
            <p:cNvPicPr>
              <a:picLocks noChangeAspect="1"/>
            </p:cNvPicPr>
            <p:nvPr/>
          </p:nvPicPr>
          <p:blipFill>
            <a:blip r:embed="rId2"/>
            <a:srcRect l="73079" b="35815"/>
            <a:stretch>
              <a:fillRect/>
            </a:stretch>
          </p:blipFill>
          <p:spPr bwMode="auto">
            <a:xfrm>
              <a:off x="6825360" y="189798"/>
              <a:ext cx="3524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" name="도넛 60"/>
            <p:cNvSpPr/>
            <p:nvPr/>
          </p:nvSpPr>
          <p:spPr>
            <a:xfrm>
              <a:off x="6161679" y="673536"/>
              <a:ext cx="1658654" cy="1658654"/>
            </a:xfrm>
            <a:prstGeom prst="donut">
              <a:avLst>
                <a:gd name="adj" fmla="val 13260"/>
              </a:avLst>
            </a:prstGeom>
            <a:solidFill>
              <a:srgbClr val="DF0024"/>
            </a:solidFill>
            <a:ln>
              <a:solidFill>
                <a:srgbClr val="DF00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747590" y="2126788"/>
            <a:ext cx="7824938" cy="4137016"/>
            <a:chOff x="642910" y="2126788"/>
            <a:chExt cx="7824938" cy="4137016"/>
          </a:xfrm>
        </p:grpSpPr>
        <p:sp>
          <p:nvSpPr>
            <p:cNvPr id="3" name="원형 2"/>
            <p:cNvSpPr/>
            <p:nvPr/>
          </p:nvSpPr>
          <p:spPr>
            <a:xfrm>
              <a:off x="939684" y="2134952"/>
              <a:ext cx="4126053" cy="4126052"/>
            </a:xfrm>
            <a:prstGeom prst="pie">
              <a:avLst>
                <a:gd name="adj1" fmla="val 821202"/>
                <a:gd name="adj2" fmla="val 10070825"/>
              </a:avLst>
            </a:prstGeom>
            <a:solidFill>
              <a:srgbClr val="C0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1375496" y="2927701"/>
              <a:ext cx="5724000" cy="123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원호 4"/>
            <p:cNvSpPr/>
            <p:nvPr/>
          </p:nvSpPr>
          <p:spPr>
            <a:xfrm rot="463659">
              <a:off x="1138314" y="2259941"/>
              <a:ext cx="3714132" cy="3714132"/>
            </a:xfrm>
            <a:prstGeom prst="arc">
              <a:avLst>
                <a:gd name="adj1" fmla="val 9469174"/>
                <a:gd name="adj2" fmla="val 13256878"/>
              </a:avLst>
            </a:prstGeom>
            <a:ln w="114300" cap="flat">
              <a:solidFill>
                <a:schemeClr val="bg1"/>
              </a:solidFill>
              <a:bevel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5"/>
            <p:cNvSpPr/>
            <p:nvPr/>
          </p:nvSpPr>
          <p:spPr>
            <a:xfrm>
              <a:off x="1394845" y="3261632"/>
              <a:ext cx="3653543" cy="651106"/>
            </a:xfrm>
            <a:custGeom>
              <a:avLst/>
              <a:gdLst>
                <a:gd name="connsiteX0" fmla="*/ 0 w 3712735"/>
                <a:gd name="connsiteY0" fmla="*/ 651106 h 651106"/>
                <a:gd name="connsiteX1" fmla="*/ 285243 w 3712735"/>
                <a:gd name="connsiteY1" fmla="*/ 0 h 651106"/>
                <a:gd name="connsiteX2" fmla="*/ 3427492 w 3712735"/>
                <a:gd name="connsiteY2" fmla="*/ 0 h 651106"/>
                <a:gd name="connsiteX3" fmla="*/ 3712735 w 3712735"/>
                <a:gd name="connsiteY3" fmla="*/ 651106 h 651106"/>
                <a:gd name="connsiteX4" fmla="*/ 0 w 3712735"/>
                <a:gd name="connsiteY4" fmla="*/ 651106 h 651106"/>
                <a:gd name="connsiteX0" fmla="*/ 0 w 3712735"/>
                <a:gd name="connsiteY0" fmla="*/ 651106 h 651106"/>
                <a:gd name="connsiteX1" fmla="*/ 285243 w 3712735"/>
                <a:gd name="connsiteY1" fmla="*/ 0 h 651106"/>
                <a:gd name="connsiteX2" fmla="*/ 3427492 w 3712735"/>
                <a:gd name="connsiteY2" fmla="*/ 0 h 651106"/>
                <a:gd name="connsiteX3" fmla="*/ 3712735 w 3712735"/>
                <a:gd name="connsiteY3" fmla="*/ 651106 h 651106"/>
                <a:gd name="connsiteX4" fmla="*/ 0 w 3712735"/>
                <a:gd name="connsiteY4" fmla="*/ 651106 h 651106"/>
                <a:gd name="connsiteX0" fmla="*/ 0 w 3427492"/>
                <a:gd name="connsiteY0" fmla="*/ 651106 h 651106"/>
                <a:gd name="connsiteX1" fmla="*/ 285243 w 3427492"/>
                <a:gd name="connsiteY1" fmla="*/ 0 h 651106"/>
                <a:gd name="connsiteX2" fmla="*/ 3427492 w 3427492"/>
                <a:gd name="connsiteY2" fmla="*/ 0 h 651106"/>
                <a:gd name="connsiteX3" fmla="*/ 3426951 w 3427492"/>
                <a:gd name="connsiteY3" fmla="*/ 651106 h 651106"/>
                <a:gd name="connsiteX4" fmla="*/ 0 w 3427492"/>
                <a:gd name="connsiteY4" fmla="*/ 651106 h 651106"/>
                <a:gd name="connsiteX0" fmla="*/ 0 w 3641413"/>
                <a:gd name="connsiteY0" fmla="*/ 651106 h 651106"/>
                <a:gd name="connsiteX1" fmla="*/ 285243 w 3641413"/>
                <a:gd name="connsiteY1" fmla="*/ 0 h 651106"/>
                <a:gd name="connsiteX2" fmla="*/ 3427492 w 3641413"/>
                <a:gd name="connsiteY2" fmla="*/ 0 h 651106"/>
                <a:gd name="connsiteX3" fmla="*/ 3641233 w 3641413"/>
                <a:gd name="connsiteY3" fmla="*/ 651106 h 651106"/>
                <a:gd name="connsiteX4" fmla="*/ 0 w 3641413"/>
                <a:gd name="connsiteY4" fmla="*/ 651106 h 651106"/>
                <a:gd name="connsiteX0" fmla="*/ 0 w 3641413"/>
                <a:gd name="connsiteY0" fmla="*/ 651106 h 651106"/>
                <a:gd name="connsiteX1" fmla="*/ 285243 w 3641413"/>
                <a:gd name="connsiteY1" fmla="*/ 0 h 651106"/>
                <a:gd name="connsiteX2" fmla="*/ 3427492 w 3641413"/>
                <a:gd name="connsiteY2" fmla="*/ 0 h 651106"/>
                <a:gd name="connsiteX3" fmla="*/ 3641233 w 3641413"/>
                <a:gd name="connsiteY3" fmla="*/ 651106 h 651106"/>
                <a:gd name="connsiteX4" fmla="*/ 0 w 3641413"/>
                <a:gd name="connsiteY4" fmla="*/ 651106 h 651106"/>
                <a:gd name="connsiteX0" fmla="*/ 0 w 3641413"/>
                <a:gd name="connsiteY0" fmla="*/ 651106 h 651106"/>
                <a:gd name="connsiteX1" fmla="*/ 285243 w 3641413"/>
                <a:gd name="connsiteY1" fmla="*/ 0 h 651106"/>
                <a:gd name="connsiteX2" fmla="*/ 3427492 w 3641413"/>
                <a:gd name="connsiteY2" fmla="*/ 0 h 651106"/>
                <a:gd name="connsiteX3" fmla="*/ 3641233 w 3641413"/>
                <a:gd name="connsiteY3" fmla="*/ 651106 h 651106"/>
                <a:gd name="connsiteX4" fmla="*/ 0 w 3641413"/>
                <a:gd name="connsiteY4" fmla="*/ 651106 h 651106"/>
                <a:gd name="connsiteX0" fmla="*/ 0 w 3641233"/>
                <a:gd name="connsiteY0" fmla="*/ 651106 h 651106"/>
                <a:gd name="connsiteX1" fmla="*/ 285243 w 3641233"/>
                <a:gd name="connsiteY1" fmla="*/ 0 h 651106"/>
                <a:gd name="connsiteX2" fmla="*/ 3427492 w 3641233"/>
                <a:gd name="connsiteY2" fmla="*/ 0 h 651106"/>
                <a:gd name="connsiteX3" fmla="*/ 3641233 w 3641233"/>
                <a:gd name="connsiteY3" fmla="*/ 651106 h 651106"/>
                <a:gd name="connsiteX4" fmla="*/ 0 w 3641233"/>
                <a:gd name="connsiteY4" fmla="*/ 651106 h 651106"/>
                <a:gd name="connsiteX0" fmla="*/ 0 w 3641233"/>
                <a:gd name="connsiteY0" fmla="*/ 651106 h 651106"/>
                <a:gd name="connsiteX1" fmla="*/ 285243 w 3641233"/>
                <a:gd name="connsiteY1" fmla="*/ 0 h 651106"/>
                <a:gd name="connsiteX2" fmla="*/ 3427492 w 3641233"/>
                <a:gd name="connsiteY2" fmla="*/ 0 h 651106"/>
                <a:gd name="connsiteX3" fmla="*/ 3641233 w 3641233"/>
                <a:gd name="connsiteY3" fmla="*/ 651106 h 651106"/>
                <a:gd name="connsiteX4" fmla="*/ 0 w 3641233"/>
                <a:gd name="connsiteY4" fmla="*/ 651106 h 651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1233" h="651106">
                  <a:moveTo>
                    <a:pt x="0" y="651106"/>
                  </a:moveTo>
                  <a:cubicBezTo>
                    <a:pt x="78778" y="385083"/>
                    <a:pt x="71805" y="292554"/>
                    <a:pt x="285243" y="0"/>
                  </a:cubicBezTo>
                  <a:lnTo>
                    <a:pt x="3427492" y="0"/>
                  </a:lnTo>
                  <a:cubicBezTo>
                    <a:pt x="3555902" y="194583"/>
                    <a:pt x="3588346" y="344262"/>
                    <a:pt x="3641233" y="651106"/>
                  </a:cubicBezTo>
                  <a:lnTo>
                    <a:pt x="0" y="6511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현 6"/>
            <p:cNvSpPr/>
            <p:nvPr/>
          </p:nvSpPr>
          <p:spPr>
            <a:xfrm>
              <a:off x="958050" y="2149242"/>
              <a:ext cx="4086260" cy="4086260"/>
            </a:xfrm>
            <a:prstGeom prst="chord">
              <a:avLst>
                <a:gd name="adj1" fmla="val 13146895"/>
                <a:gd name="adj2" fmla="val 1926736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원형 7"/>
            <p:cNvSpPr/>
            <p:nvPr/>
          </p:nvSpPr>
          <p:spPr>
            <a:xfrm>
              <a:off x="1362819" y="2569708"/>
              <a:ext cx="3269192" cy="3269190"/>
            </a:xfrm>
            <a:prstGeom prst="pie">
              <a:avLst>
                <a:gd name="adj1" fmla="val 821202"/>
                <a:gd name="adj2" fmla="val 10070825"/>
              </a:avLst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원형 8"/>
            <p:cNvSpPr/>
            <p:nvPr/>
          </p:nvSpPr>
          <p:spPr>
            <a:xfrm>
              <a:off x="937109" y="2137752"/>
              <a:ext cx="4126053" cy="4126052"/>
            </a:xfrm>
            <a:prstGeom prst="pie">
              <a:avLst>
                <a:gd name="adj1" fmla="val 821202"/>
                <a:gd name="adj2" fmla="val 1007082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 descr="cirfcle02.png"/>
            <p:cNvPicPr>
              <a:picLocks noChangeAspect="1"/>
            </p:cNvPicPr>
            <p:nvPr/>
          </p:nvPicPr>
          <p:blipFill>
            <a:blip r:embed="rId2"/>
            <a:srcRect b="86123"/>
            <a:stretch>
              <a:fillRect/>
            </a:stretch>
          </p:blipFill>
          <p:spPr>
            <a:xfrm>
              <a:off x="642910" y="2126788"/>
              <a:ext cx="4723888" cy="785818"/>
            </a:xfrm>
            <a:prstGeom prst="rect">
              <a:avLst/>
            </a:prstGeom>
          </p:spPr>
        </p:pic>
        <p:sp>
          <p:nvSpPr>
            <p:cNvPr id="11" name="원호 10"/>
            <p:cNvSpPr/>
            <p:nvPr/>
          </p:nvSpPr>
          <p:spPr>
            <a:xfrm>
              <a:off x="1378453" y="2588413"/>
              <a:ext cx="3245390" cy="3245388"/>
            </a:xfrm>
            <a:prstGeom prst="arc">
              <a:avLst>
                <a:gd name="adj1" fmla="val 790468"/>
                <a:gd name="adj2" fmla="val 1008716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 rot="5400000">
              <a:off x="2804552" y="6043541"/>
              <a:ext cx="432000" cy="12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3360000">
              <a:off x="3940809" y="5636608"/>
              <a:ext cx="447451" cy="12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18240000" flipH="1">
              <a:off x="1668583" y="5668767"/>
              <a:ext cx="432000" cy="12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4992784" y="4687750"/>
              <a:ext cx="2124000" cy="115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원호 15"/>
            <p:cNvSpPr/>
            <p:nvPr/>
          </p:nvSpPr>
          <p:spPr>
            <a:xfrm>
              <a:off x="928662" y="2134952"/>
              <a:ext cx="4098456" cy="4098456"/>
            </a:xfrm>
            <a:prstGeom prst="arc">
              <a:avLst>
                <a:gd name="adj1" fmla="val 19981642"/>
                <a:gd name="adj2" fmla="val 21162347"/>
              </a:avLst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1643042" y="3247342"/>
              <a:ext cx="3168000" cy="1233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1357290" y="3919669"/>
              <a:ext cx="3636000" cy="1233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1925923" y="4733520"/>
              <a:ext cx="214580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 smtClean="0"/>
                <a:t>00</a:t>
              </a:r>
              <a:r>
                <a:rPr lang="ko-KR" altLang="en-US" sz="1600" b="1" dirty="0" smtClean="0"/>
                <a:t>사후관리 </a:t>
              </a:r>
              <a:r>
                <a:rPr lang="ko-KR" altLang="en-US" sz="1600" b="1" dirty="0" smtClean="0"/>
                <a:t>시스템</a:t>
              </a:r>
              <a:endParaRPr lang="ko-KR" altLang="en-US" sz="1600" b="1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883074" y="3423144"/>
              <a:ext cx="223357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rgbClr val="C00000"/>
                  </a:solidFill>
                </a:rPr>
                <a:t>AAA </a:t>
              </a:r>
              <a:r>
                <a:rPr lang="ko-KR" altLang="en-US" sz="1600" b="1" dirty="0" smtClean="0">
                  <a:solidFill>
                    <a:srgbClr val="C00000"/>
                  </a:solidFill>
                </a:rPr>
                <a:t>관리 </a:t>
              </a:r>
              <a:r>
                <a:rPr lang="ko-KR" altLang="en-US" sz="1600" b="1" dirty="0" smtClean="0">
                  <a:solidFill>
                    <a:srgbClr val="C00000"/>
                  </a:solidFill>
                </a:rPr>
                <a:t>시스템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766322" y="2428868"/>
              <a:ext cx="246500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rgbClr val="C00000"/>
                  </a:solidFill>
                </a:rPr>
                <a:t>AA</a:t>
              </a:r>
              <a:r>
                <a:rPr lang="ko-KR" altLang="en-US" sz="1600" b="1" dirty="0" smtClean="0">
                  <a:solidFill>
                    <a:srgbClr val="C00000"/>
                  </a:solidFill>
                </a:rPr>
                <a:t>매뉴얼 </a:t>
              </a:r>
              <a:r>
                <a:rPr lang="ko-KR" altLang="en-US" sz="1600" b="1" dirty="0" smtClean="0">
                  <a:solidFill>
                    <a:srgbClr val="C00000"/>
                  </a:solidFill>
                </a:rPr>
                <a:t>시스템 개발</a:t>
              </a:r>
            </a:p>
          </p:txBody>
        </p:sp>
        <p:sp>
          <p:nvSpPr>
            <p:cNvPr id="22" name="원호 21"/>
            <p:cNvSpPr/>
            <p:nvPr/>
          </p:nvSpPr>
          <p:spPr>
            <a:xfrm rot="442940">
              <a:off x="1186555" y="2256932"/>
              <a:ext cx="3714132" cy="3714132"/>
            </a:xfrm>
            <a:prstGeom prst="arc">
              <a:avLst>
                <a:gd name="adj1" fmla="val 20796443"/>
                <a:gd name="adj2" fmla="val 564345"/>
              </a:avLst>
            </a:prstGeom>
            <a:ln w="114300" cap="sq">
              <a:solidFill>
                <a:schemeClr val="bg1"/>
              </a:solidFill>
              <a:bevel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원호 22"/>
            <p:cNvSpPr/>
            <p:nvPr/>
          </p:nvSpPr>
          <p:spPr>
            <a:xfrm>
              <a:off x="1304140" y="2570342"/>
              <a:ext cx="3271222" cy="3271222"/>
            </a:xfrm>
            <a:prstGeom prst="arc">
              <a:avLst>
                <a:gd name="adj1" fmla="val 11415975"/>
                <a:gd name="adj2" fmla="val 12961047"/>
              </a:avLst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원호 23"/>
            <p:cNvSpPr/>
            <p:nvPr/>
          </p:nvSpPr>
          <p:spPr>
            <a:xfrm rot="442940">
              <a:off x="1187397" y="2143859"/>
              <a:ext cx="3714132" cy="3714132"/>
            </a:xfrm>
            <a:prstGeom prst="arc">
              <a:avLst>
                <a:gd name="adj1" fmla="val 21009267"/>
                <a:gd name="adj2" fmla="val 354823"/>
              </a:avLst>
            </a:prstGeom>
            <a:ln w="19050" cap="sq">
              <a:solidFill>
                <a:schemeClr val="tx1"/>
              </a:solidFill>
              <a:prstDash val="sysDash"/>
              <a:bevel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원호 24"/>
            <p:cNvSpPr/>
            <p:nvPr/>
          </p:nvSpPr>
          <p:spPr>
            <a:xfrm rot="463659">
              <a:off x="1141911" y="2251777"/>
              <a:ext cx="3714132" cy="3714132"/>
            </a:xfrm>
            <a:prstGeom prst="arc">
              <a:avLst>
                <a:gd name="adj1" fmla="val 9863421"/>
                <a:gd name="adj2" fmla="val 12720651"/>
              </a:avLst>
            </a:prstGeom>
            <a:ln w="19050" cap="flat">
              <a:solidFill>
                <a:schemeClr val="tx1"/>
              </a:solidFill>
              <a:prstDash val="sysDash"/>
              <a:bevel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원호 25"/>
            <p:cNvSpPr/>
            <p:nvPr/>
          </p:nvSpPr>
          <p:spPr>
            <a:xfrm>
              <a:off x="6503684" y="2852014"/>
              <a:ext cx="1964164" cy="1909816"/>
            </a:xfrm>
            <a:prstGeom prst="arc">
              <a:avLst>
                <a:gd name="adj1" fmla="val 14896992"/>
                <a:gd name="adj2" fmla="val 6772958"/>
              </a:avLst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도넛 26"/>
            <p:cNvSpPr/>
            <p:nvPr/>
          </p:nvSpPr>
          <p:spPr>
            <a:xfrm>
              <a:off x="6680931" y="2970398"/>
              <a:ext cx="1658654" cy="1658654"/>
            </a:xfrm>
            <a:prstGeom prst="donut">
              <a:avLst>
                <a:gd name="adj" fmla="val 1326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6901707" y="3190207"/>
              <a:ext cx="1232782" cy="12327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2728" y="3689100"/>
              <a:ext cx="12234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 smtClean="0"/>
                <a:t>본부 및 영업점의</a:t>
              </a:r>
              <a:endParaRPr lang="en-US" altLang="ko-KR" sz="1050" b="1" dirty="0" smtClean="0"/>
            </a:p>
            <a:p>
              <a:pPr algn="ctr"/>
              <a:r>
                <a:rPr lang="ko-KR" altLang="en-US" sz="1050" b="1" dirty="0" smtClean="0"/>
                <a:t>효율적 업무 가능</a:t>
              </a:r>
              <a:endParaRPr lang="en-US" altLang="ko-KR" sz="1050" b="1" dirty="0" smtClean="0"/>
            </a:p>
          </p:txBody>
        </p:sp>
        <p:pic>
          <p:nvPicPr>
            <p:cNvPr id="34" name="그림 21" descr="08.png"/>
            <p:cNvPicPr>
              <a:picLocks noChangeAspect="1"/>
            </p:cNvPicPr>
            <p:nvPr/>
          </p:nvPicPr>
          <p:blipFill>
            <a:blip r:embed="rId3"/>
            <a:srcRect l="73079" b="35815"/>
            <a:stretch>
              <a:fillRect/>
            </a:stretch>
          </p:blipFill>
          <p:spPr bwMode="auto">
            <a:xfrm>
              <a:off x="7373067" y="3401788"/>
              <a:ext cx="3524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TextBox 29"/>
            <p:cNvSpPr txBox="1"/>
            <p:nvPr/>
          </p:nvSpPr>
          <p:spPr>
            <a:xfrm>
              <a:off x="2245376" y="5072074"/>
              <a:ext cx="154080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국</a:t>
              </a:r>
              <a:r>
                <a:rPr lang="ko-KR" altLang="en-US" sz="1050" dirty="0" smtClean="0"/>
                <a:t>제</a:t>
              </a:r>
              <a:r>
                <a:rPr lang="ko-KR" altLang="en-US" sz="1050" dirty="0" smtClean="0"/>
                <a:t>은행 </a:t>
              </a:r>
              <a:r>
                <a:rPr lang="ko-KR" altLang="en-US" sz="1050" dirty="0" smtClean="0"/>
                <a:t>현재 운영 중</a:t>
              </a:r>
              <a:endParaRPr lang="en-US" altLang="ko-KR" sz="1050" dirty="0" smtClean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75710" y="3916896"/>
              <a:ext cx="122341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단말에서 운영 중</a:t>
              </a:r>
              <a:endParaRPr lang="ko-KR" altLang="en-US" sz="105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009376" y="2889332"/>
              <a:ext cx="210826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지침서</a:t>
              </a:r>
              <a:r>
                <a:rPr lang="en-US" altLang="ko-KR" sz="1050" dirty="0" smtClean="0"/>
                <a:t>, </a:t>
              </a:r>
              <a:r>
                <a:rPr lang="ko-KR" altLang="en-US" sz="1050" dirty="0" smtClean="0"/>
                <a:t>규정집에 근거한 표준화</a:t>
              </a:r>
              <a:endParaRPr lang="en-US" altLang="ko-KR" sz="1050" dirty="0" smtClean="0"/>
            </a:p>
          </p:txBody>
        </p:sp>
        <p:sp>
          <p:nvSpPr>
            <p:cNvPr id="35" name="직사각형 34"/>
            <p:cNvSpPr/>
            <p:nvPr/>
          </p:nvSpPr>
          <p:spPr>
            <a:xfrm rot="2133604">
              <a:off x="1040205" y="4633437"/>
              <a:ext cx="2504438" cy="1218172"/>
            </a:xfrm>
            <a:prstGeom prst="rect">
              <a:avLst/>
            </a:prstGeom>
          </p:spPr>
          <p:txBody>
            <a:bodyPr wrap="none">
              <a:prstTxWarp prst="textArchDown">
                <a:avLst>
                  <a:gd name="adj" fmla="val 486145"/>
                </a:avLst>
              </a:prstTxWarp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</a:rPr>
                <a:t>CONTENTES 01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807518" y="4754596"/>
              <a:ext cx="2799344" cy="1361616"/>
            </a:xfrm>
            <a:prstGeom prst="rect">
              <a:avLst/>
            </a:prstGeom>
          </p:spPr>
          <p:txBody>
            <a:bodyPr wrap="none">
              <a:prstTxWarp prst="textArchDown">
                <a:avLst>
                  <a:gd name="adj" fmla="val 748283"/>
                </a:avLst>
              </a:prstTxWarp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</a:rPr>
                <a:t>CONTENTES 02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19182432">
              <a:off x="2483912" y="4357312"/>
              <a:ext cx="2799344" cy="1361616"/>
            </a:xfrm>
            <a:prstGeom prst="rect">
              <a:avLst/>
            </a:prstGeom>
          </p:spPr>
          <p:txBody>
            <a:bodyPr wrap="none">
              <a:prstTxWarp prst="textArchDown">
                <a:avLst>
                  <a:gd name="adj" fmla="val 748283"/>
                </a:avLst>
              </a:prstTxWarp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</a:rPr>
                <a:t>CONTENTES 03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 rot="16861762">
              <a:off x="2804164" y="3663874"/>
              <a:ext cx="2799344" cy="1361616"/>
            </a:xfrm>
            <a:prstGeom prst="rect">
              <a:avLst/>
            </a:prstGeom>
          </p:spPr>
          <p:txBody>
            <a:bodyPr wrap="none">
              <a:prstTxWarp prst="textArchDown">
                <a:avLst>
                  <a:gd name="adj" fmla="val 748283"/>
                </a:avLst>
              </a:prstTxWarp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</a:rPr>
                <a:t>CONTENTES 04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777170" y="4071942"/>
              <a:ext cx="5000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rgbClr val="C00000"/>
                  </a:solidFill>
                </a:rPr>
                <a:t>+</a:t>
              </a:r>
              <a:endParaRPr lang="ko-KR" altLang="en-US" sz="2000" b="1" dirty="0" smtClean="0">
                <a:solidFill>
                  <a:srgbClr val="C0000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85786" y="3410712"/>
              <a:ext cx="5000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rgbClr val="C00000"/>
                  </a:solidFill>
                </a:rPr>
                <a:t>+</a:t>
              </a:r>
              <a:endParaRPr lang="ko-KR" altLang="en-US" sz="2000" b="1" dirty="0" smtClean="0">
                <a:solidFill>
                  <a:srgbClr val="C0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21600000" flipH="1">
              <a:off x="5087994" y="3689034"/>
              <a:ext cx="15648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latin typeface="+mn-ea"/>
                </a:rPr>
                <a:t>체계적</a:t>
              </a:r>
              <a:r>
                <a:rPr lang="en-US" altLang="ko-KR" sz="1200" b="1" dirty="0" smtClean="0">
                  <a:latin typeface="+mn-ea"/>
                </a:rPr>
                <a:t>, </a:t>
              </a:r>
              <a:r>
                <a:rPr lang="ko-KR" altLang="en-US" sz="1200" b="1" dirty="0" smtClean="0">
                  <a:latin typeface="+mn-ea"/>
                </a:rPr>
                <a:t>유기적 관리</a:t>
              </a:r>
              <a:endParaRPr lang="ko-KR" altLang="en-US" sz="1200" b="1" dirty="0"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43986" y="2143116"/>
            <a:ext cx="8319464" cy="3929090"/>
            <a:chOff x="395940" y="2000240"/>
            <a:chExt cx="8319464" cy="3929090"/>
          </a:xfrm>
        </p:grpSpPr>
        <p:grpSp>
          <p:nvGrpSpPr>
            <p:cNvPr id="3" name="그룹 25"/>
            <p:cNvGrpSpPr/>
            <p:nvPr/>
          </p:nvGrpSpPr>
          <p:grpSpPr>
            <a:xfrm>
              <a:off x="420432" y="2000240"/>
              <a:ext cx="4122980" cy="3929090"/>
              <a:chOff x="420432" y="2000240"/>
              <a:chExt cx="4122980" cy="3929090"/>
            </a:xfrm>
          </p:grpSpPr>
          <p:sp>
            <p:nvSpPr>
              <p:cNvPr id="33" name="타원 5"/>
              <p:cNvSpPr/>
              <p:nvPr/>
            </p:nvSpPr>
            <p:spPr>
              <a:xfrm>
                <a:off x="1353198" y="2836061"/>
                <a:ext cx="2257448" cy="225744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모서리가 둥근 직사각형 6"/>
              <p:cNvSpPr/>
              <p:nvPr/>
            </p:nvSpPr>
            <p:spPr>
              <a:xfrm>
                <a:off x="428596" y="2000240"/>
                <a:ext cx="1400172" cy="1400172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420432" y="4504666"/>
                <a:ext cx="1400172" cy="1400172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모서리가 둥근 직사각형 35"/>
              <p:cNvSpPr/>
              <p:nvPr/>
            </p:nvSpPr>
            <p:spPr>
              <a:xfrm>
                <a:off x="3143240" y="2000240"/>
                <a:ext cx="1400172" cy="1400172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3143240" y="4529158"/>
                <a:ext cx="1400172" cy="1400172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1373618" y="2849332"/>
                <a:ext cx="2221200" cy="2221200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모서리가 둥근 직사각형 7"/>
              <p:cNvSpPr/>
              <p:nvPr/>
            </p:nvSpPr>
            <p:spPr>
              <a:xfrm>
                <a:off x="482993" y="2054637"/>
                <a:ext cx="1291378" cy="129137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모서리가 둥근 직사각형 39"/>
              <p:cNvSpPr/>
              <p:nvPr/>
            </p:nvSpPr>
            <p:spPr>
              <a:xfrm>
                <a:off x="474829" y="4559063"/>
                <a:ext cx="1291378" cy="129137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모서리가 둥근 직사각형 40"/>
              <p:cNvSpPr/>
              <p:nvPr/>
            </p:nvSpPr>
            <p:spPr>
              <a:xfrm>
                <a:off x="3197637" y="2054637"/>
                <a:ext cx="1291378" cy="129137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모서리가 둥근 직사각형 41"/>
              <p:cNvSpPr/>
              <p:nvPr/>
            </p:nvSpPr>
            <p:spPr>
              <a:xfrm>
                <a:off x="3197637" y="4583555"/>
                <a:ext cx="1291378" cy="129137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" name="그룹 34"/>
            <p:cNvGrpSpPr/>
            <p:nvPr/>
          </p:nvGrpSpPr>
          <p:grpSpPr>
            <a:xfrm>
              <a:off x="1618550" y="3111636"/>
              <a:ext cx="1716521" cy="1706298"/>
              <a:chOff x="1618550" y="3111636"/>
              <a:chExt cx="1716521" cy="1706298"/>
            </a:xfrm>
          </p:grpSpPr>
          <p:grpSp>
            <p:nvGrpSpPr>
              <p:cNvPr id="29" name="그룹 27"/>
              <p:cNvGrpSpPr/>
              <p:nvPr/>
            </p:nvGrpSpPr>
            <p:grpSpPr>
              <a:xfrm>
                <a:off x="1628773" y="3111636"/>
                <a:ext cx="1706298" cy="1706298"/>
                <a:chOff x="1628773" y="3111636"/>
                <a:chExt cx="1706298" cy="1706298"/>
              </a:xfrm>
            </p:grpSpPr>
            <p:sp>
              <p:nvSpPr>
                <p:cNvPr id="31" name="타원 24"/>
                <p:cNvSpPr/>
                <p:nvPr/>
              </p:nvSpPr>
              <p:spPr>
                <a:xfrm>
                  <a:off x="1628773" y="3111636"/>
                  <a:ext cx="1706298" cy="170629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타원 31"/>
                <p:cNvSpPr/>
                <p:nvPr/>
              </p:nvSpPr>
              <p:spPr>
                <a:xfrm>
                  <a:off x="1702568" y="3185431"/>
                  <a:ext cx="1558708" cy="15587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직사각형 28"/>
              <p:cNvSpPr/>
              <p:nvPr/>
            </p:nvSpPr>
            <p:spPr>
              <a:xfrm>
                <a:off x="1618550" y="3835174"/>
                <a:ext cx="171451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solidFill>
                      <a:srgbClr val="004182"/>
                    </a:solidFill>
                    <a:latin typeface="+mn-ea"/>
                  </a:rPr>
                  <a:t>00</a:t>
                </a:r>
                <a:r>
                  <a:rPr lang="ko-KR" altLang="en-US" sz="1200" b="1" dirty="0" smtClean="0">
                    <a:solidFill>
                      <a:srgbClr val="004182"/>
                    </a:solidFill>
                    <a:latin typeface="+mn-ea"/>
                  </a:rPr>
                  <a:t> </a:t>
                </a:r>
                <a:r>
                  <a:rPr lang="ko-KR" altLang="en-US" sz="1200" b="1" dirty="0" smtClean="0">
                    <a:solidFill>
                      <a:srgbClr val="004182"/>
                    </a:solidFill>
                    <a:latin typeface="+mn-ea"/>
                  </a:rPr>
                  <a:t>사후관리 시스템</a:t>
                </a:r>
                <a:endParaRPr lang="ko-KR" altLang="en-US" sz="1200" b="1" dirty="0">
                  <a:solidFill>
                    <a:srgbClr val="004182"/>
                  </a:solidFill>
                  <a:latin typeface="+mn-ea"/>
                </a:endParaRPr>
              </a:p>
            </p:txBody>
          </p:sp>
        </p:grpSp>
        <p:grpSp>
          <p:nvGrpSpPr>
            <p:cNvPr id="5" name="그룹 33"/>
            <p:cNvGrpSpPr/>
            <p:nvPr/>
          </p:nvGrpSpPr>
          <p:grpSpPr>
            <a:xfrm>
              <a:off x="6998883" y="3111636"/>
              <a:ext cx="1716521" cy="1706298"/>
              <a:chOff x="5641561" y="3135084"/>
              <a:chExt cx="1716521" cy="1706298"/>
            </a:xfrm>
          </p:grpSpPr>
          <p:grpSp>
            <p:nvGrpSpPr>
              <p:cNvPr id="25" name="그룹 29"/>
              <p:cNvGrpSpPr/>
              <p:nvPr/>
            </p:nvGrpSpPr>
            <p:grpSpPr>
              <a:xfrm>
                <a:off x="5651784" y="3135084"/>
                <a:ext cx="1706298" cy="1706298"/>
                <a:chOff x="1628773" y="3111636"/>
                <a:chExt cx="1706298" cy="1706298"/>
              </a:xfrm>
            </p:grpSpPr>
            <p:sp>
              <p:nvSpPr>
                <p:cNvPr id="27" name="타원 26"/>
                <p:cNvSpPr/>
                <p:nvPr/>
              </p:nvSpPr>
              <p:spPr>
                <a:xfrm>
                  <a:off x="1628773" y="3111636"/>
                  <a:ext cx="1706298" cy="170629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타원 27"/>
                <p:cNvSpPr/>
                <p:nvPr/>
              </p:nvSpPr>
              <p:spPr>
                <a:xfrm>
                  <a:off x="1702568" y="3185431"/>
                  <a:ext cx="1558708" cy="15587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" name="직사각형 25"/>
              <p:cNvSpPr/>
              <p:nvPr/>
            </p:nvSpPr>
            <p:spPr>
              <a:xfrm>
                <a:off x="5641561" y="3760273"/>
                <a:ext cx="171451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200" b="1" dirty="0" smtClean="0">
                    <a:solidFill>
                      <a:srgbClr val="004182"/>
                    </a:solidFill>
                    <a:latin typeface="+mn-ea"/>
                  </a:rPr>
                  <a:t>본부 및 영업점의</a:t>
                </a:r>
              </a:p>
              <a:p>
                <a:pPr algn="ctr"/>
                <a:r>
                  <a:rPr lang="ko-KR" altLang="en-US" sz="1200" b="1" dirty="0" smtClean="0">
                    <a:solidFill>
                      <a:srgbClr val="004182"/>
                    </a:solidFill>
                    <a:latin typeface="+mn-ea"/>
                  </a:rPr>
                  <a:t>효율적 업무 가능</a:t>
                </a:r>
              </a:p>
            </p:txBody>
          </p:sp>
        </p:grpSp>
        <p:cxnSp>
          <p:nvCxnSpPr>
            <p:cNvPr id="6" name="직선 연결선 5"/>
            <p:cNvCxnSpPr>
              <a:endCxn id="26" idx="1"/>
            </p:cNvCxnSpPr>
            <p:nvPr/>
          </p:nvCxnSpPr>
          <p:spPr>
            <a:xfrm flipV="1">
              <a:off x="3333062" y="3967658"/>
              <a:ext cx="3665821" cy="6016"/>
            </a:xfrm>
            <a:prstGeom prst="line">
              <a:avLst/>
            </a:prstGeom>
            <a:ln w="1905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465172" y="2275790"/>
              <a:ext cx="131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004182"/>
                  </a:solidFill>
                </a:rPr>
                <a:t>CONTENTES 01</a:t>
              </a:r>
              <a:endParaRPr lang="ko-KR" altLang="en-US" sz="1200" b="1" dirty="0">
                <a:solidFill>
                  <a:srgbClr val="004182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186228" y="2277828"/>
              <a:ext cx="131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004182"/>
                  </a:solidFill>
                </a:rPr>
                <a:t>CONTENTES </a:t>
              </a:r>
              <a:r>
                <a:rPr lang="en-US" altLang="ko-KR" sz="1200" b="1" dirty="0" smtClean="0">
                  <a:solidFill>
                    <a:srgbClr val="004182"/>
                  </a:solidFill>
                </a:rPr>
                <a:t>02</a:t>
              </a:r>
              <a:endParaRPr lang="ko-KR" altLang="en-US" sz="1200" b="1" dirty="0">
                <a:solidFill>
                  <a:srgbClr val="004182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3458" y="4776709"/>
              <a:ext cx="131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004182"/>
                  </a:solidFill>
                </a:rPr>
                <a:t>CONTENTES </a:t>
              </a:r>
              <a:r>
                <a:rPr lang="en-US" altLang="ko-KR" sz="1200" b="1" dirty="0" smtClean="0">
                  <a:solidFill>
                    <a:srgbClr val="004182"/>
                  </a:solidFill>
                </a:rPr>
                <a:t>03</a:t>
              </a:r>
              <a:endParaRPr lang="ko-KR" altLang="en-US" sz="1200" b="1" dirty="0">
                <a:solidFill>
                  <a:srgbClr val="004182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178102" y="4795075"/>
              <a:ext cx="131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004182"/>
                  </a:solidFill>
                </a:rPr>
                <a:t>CONTENTES </a:t>
              </a:r>
              <a:r>
                <a:rPr lang="en-US" altLang="ko-KR" sz="1200" b="1" dirty="0" smtClean="0">
                  <a:solidFill>
                    <a:srgbClr val="004182"/>
                  </a:solidFill>
                </a:rPr>
                <a:t>04</a:t>
              </a:r>
              <a:endParaRPr lang="ko-KR" altLang="en-US" sz="1200" b="1" dirty="0">
                <a:solidFill>
                  <a:srgbClr val="004182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95940" y="2661818"/>
              <a:ext cx="142874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prstClr val="black"/>
                  </a:solidFill>
                </a:rPr>
                <a:t>CONTENTS DETAIL</a:t>
              </a:r>
              <a:endParaRPr lang="ko-KR" altLang="en-US" sz="12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135076" y="2704346"/>
              <a:ext cx="142874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prstClr val="black"/>
                  </a:solidFill>
                </a:rPr>
                <a:t>CONTENTS DETAIL</a:t>
              </a:r>
              <a:endParaRPr lang="ko-KR" altLang="en-US" sz="12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36610" y="5184602"/>
              <a:ext cx="10679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prstClr val="black"/>
                  </a:solidFill>
                </a:rPr>
                <a:t>CONTENTS 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DETAIL</a:t>
              </a:r>
              <a:endParaRPr lang="ko-KR" altLang="en-US" sz="1200" dirty="0" smtClean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102436" y="5190458"/>
              <a:ext cx="1477728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prstClr val="black"/>
                  </a:solidFill>
                </a:rPr>
                <a:t>CONTENTS DETAIL</a:t>
              </a:r>
              <a:endParaRPr lang="ko-KR" alt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3727" y="3294288"/>
              <a:ext cx="25539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004182"/>
                  </a:solidFill>
                  <a:latin typeface="Constantia" pitchFamily="18" charset="0"/>
                </a:rPr>
                <a:t>(                )</a:t>
              </a:r>
              <a:endParaRPr lang="ko-KR" altLang="en-US" sz="4000" b="1" dirty="0">
                <a:solidFill>
                  <a:srgbClr val="004182"/>
                </a:solidFill>
                <a:latin typeface="Constantia" pitchFamily="18" charset="0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4563836" y="3645909"/>
              <a:ext cx="2160000" cy="1588"/>
            </a:xfrm>
            <a:prstGeom prst="line">
              <a:avLst/>
            </a:prstGeom>
            <a:ln>
              <a:solidFill>
                <a:srgbClr val="0041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>
              <a:off x="5206778" y="3796949"/>
              <a:ext cx="285752" cy="1588"/>
            </a:xfrm>
            <a:prstGeom prst="line">
              <a:avLst/>
            </a:prstGeom>
            <a:ln>
              <a:solidFill>
                <a:srgbClr val="0041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4896388" y="3365946"/>
              <a:ext cx="139012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sz="1200" b="1" dirty="0" smtClean="0">
                  <a:solidFill>
                    <a:srgbClr val="004182"/>
                  </a:solidFill>
                </a:rPr>
                <a:t>A</a:t>
              </a:r>
              <a:r>
                <a:rPr lang="en-US" altLang="ko-KR" sz="1200" b="1" dirty="0" smtClean="0">
                  <a:solidFill>
                    <a:srgbClr val="004182"/>
                  </a:solidFill>
                </a:rPr>
                <a:t>AA</a:t>
              </a:r>
              <a:r>
                <a:rPr lang="en-US" altLang="ko-KR" sz="1200" b="1" dirty="0" smtClean="0">
                  <a:solidFill>
                    <a:srgbClr val="004182"/>
                  </a:solidFill>
                </a:rPr>
                <a:t> </a:t>
              </a:r>
              <a:r>
                <a:rPr lang="ko-KR" altLang="en-US" sz="1200" b="1" dirty="0" smtClean="0">
                  <a:solidFill>
                    <a:srgbClr val="004182"/>
                  </a:solidFill>
                </a:rPr>
                <a:t>관리 </a:t>
              </a:r>
              <a:r>
                <a:rPr lang="ko-KR" altLang="en-US" sz="1200" b="1" dirty="0" smtClean="0">
                  <a:solidFill>
                    <a:srgbClr val="004182"/>
                  </a:solidFill>
                </a:rPr>
                <a:t>시스템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588328" y="3612696"/>
              <a:ext cx="784189" cy="3034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50" dirty="0" smtClean="0">
                  <a:solidFill>
                    <a:srgbClr val="004182"/>
                  </a:solidFill>
                </a:rPr>
                <a:t>매출 </a:t>
              </a:r>
              <a:r>
                <a:rPr lang="en-US" altLang="ko-KR" sz="1050" dirty="0" smtClean="0">
                  <a:solidFill>
                    <a:srgbClr val="004182"/>
                  </a:solidFill>
                </a:rPr>
                <a:t>13</a:t>
              </a:r>
              <a:r>
                <a:rPr lang="ko-KR" altLang="en-US" sz="1050" dirty="0" smtClean="0">
                  <a:solidFill>
                    <a:srgbClr val="004182"/>
                  </a:solidFill>
                </a:rPr>
                <a:t>억</a:t>
              </a:r>
              <a:endParaRPr lang="en-US" altLang="ko-KR" sz="1050" dirty="0" smtClean="0">
                <a:solidFill>
                  <a:srgbClr val="004182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412126" y="3612696"/>
              <a:ext cx="1223412" cy="3034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50" dirty="0" smtClean="0">
                  <a:solidFill>
                    <a:srgbClr val="004182"/>
                  </a:solidFill>
                </a:rPr>
                <a:t>단말에서 운영 중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75550" y="3898448"/>
              <a:ext cx="25539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004182"/>
                  </a:solidFill>
                  <a:latin typeface="Constantia" pitchFamily="18" charset="0"/>
                </a:rPr>
                <a:t>(                )</a:t>
              </a:r>
              <a:endParaRPr lang="ko-KR" altLang="en-US" sz="4000" b="1" dirty="0">
                <a:solidFill>
                  <a:srgbClr val="004182"/>
                </a:solidFill>
                <a:latin typeface="Constantia" pitchFamily="18" charset="0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4565659" y="4250069"/>
              <a:ext cx="2160000" cy="1588"/>
            </a:xfrm>
            <a:prstGeom prst="line">
              <a:avLst/>
            </a:prstGeom>
            <a:ln>
              <a:solidFill>
                <a:srgbClr val="0041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4743362" y="3970106"/>
              <a:ext cx="17043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sz="1200" b="1" dirty="0" smtClean="0">
                  <a:solidFill>
                    <a:srgbClr val="004182"/>
                  </a:solidFill>
                </a:rPr>
                <a:t>00</a:t>
              </a:r>
              <a:r>
                <a:rPr lang="ko-KR" altLang="en-US" sz="1200" b="1" dirty="0" smtClean="0">
                  <a:solidFill>
                    <a:srgbClr val="004182"/>
                  </a:solidFill>
                </a:rPr>
                <a:t>매뉴얼 </a:t>
              </a:r>
              <a:r>
                <a:rPr lang="ko-KR" altLang="en-US" sz="1200" b="1" dirty="0" smtClean="0">
                  <a:solidFill>
                    <a:srgbClr val="004182"/>
                  </a:solidFill>
                </a:rPr>
                <a:t>시스템 개발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590543" y="4208692"/>
              <a:ext cx="2108269" cy="3034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50" dirty="0" smtClean="0">
                  <a:solidFill>
                    <a:srgbClr val="004182"/>
                  </a:solidFill>
                </a:rPr>
                <a:t>지침서</a:t>
              </a:r>
              <a:r>
                <a:rPr lang="en-US" altLang="ko-KR" sz="1050" dirty="0" smtClean="0">
                  <a:solidFill>
                    <a:srgbClr val="004182"/>
                  </a:solidFill>
                </a:rPr>
                <a:t>, </a:t>
              </a:r>
              <a:r>
                <a:rPr lang="ko-KR" altLang="en-US" sz="1050" dirty="0" smtClean="0">
                  <a:solidFill>
                    <a:srgbClr val="004182"/>
                  </a:solidFill>
                </a:rPr>
                <a:t>규정집에 근거한 표준화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 rot="21600000">
            <a:off x="7457598" y="3170681"/>
            <a:ext cx="1506982" cy="1009275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ko-KR" altLang="en-US" sz="1200" b="1" dirty="0" smtClean="0">
                <a:latin typeface="+mn-ea"/>
              </a:rPr>
              <a:t>체계적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유기적 관리</a:t>
            </a:r>
            <a:endParaRPr lang="ko-KR" altLang="en-US" sz="12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5686</TotalTime>
  <Words>157</Words>
  <Application>Microsoft Office PowerPoint</Application>
  <PresentationFormat>화면 슬라이드 쇼(4:3)</PresentationFormat>
  <Paragraphs>59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1_Office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1605</cp:revision>
  <dcterms:created xsi:type="dcterms:W3CDTF">2007-08-06T18:31:03Z</dcterms:created>
  <dcterms:modified xsi:type="dcterms:W3CDTF">2008-09-16T15:44:55Z</dcterms:modified>
</cp:coreProperties>
</file>