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13" r:id="rId2"/>
    <p:sldId id="31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2"/>
    <a:srgbClr val="DF0024"/>
    <a:srgbClr val="EDEBE5"/>
    <a:srgbClr val="68C028"/>
    <a:srgbClr val="9CA29B"/>
    <a:srgbClr val="F68E36"/>
    <a:srgbClr val="6593BA"/>
    <a:srgbClr val="EDEDED"/>
    <a:srgbClr val="008564"/>
    <a:srgbClr val="6BCFF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31" autoAdjust="0"/>
    <p:restoredTop sz="99771" autoAdjust="0"/>
  </p:normalViewPr>
  <p:slideViewPr>
    <p:cSldViewPr>
      <p:cViewPr varScale="1">
        <p:scale>
          <a:sx n="104" d="100"/>
          <a:sy n="104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-2714652" y="3429000"/>
            <a:ext cx="68580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714348" y="714356"/>
            <a:ext cx="8429652" cy="1428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32" y="714356"/>
            <a:ext cx="7092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75512" y="314246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</a:rPr>
              <a:t>시스템 구축 배경 및 목표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89160" y="357268"/>
            <a:ext cx="135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4C83"/>
                </a:solidFill>
                <a:latin typeface="+mn-ea"/>
              </a:rPr>
              <a:t>II. </a:t>
            </a:r>
            <a:r>
              <a:rPr lang="ko-KR" altLang="en-US" sz="1600" dirty="0" smtClean="0">
                <a:solidFill>
                  <a:srgbClr val="004C83"/>
                </a:solidFill>
                <a:latin typeface="+mn-ea"/>
              </a:rPr>
              <a:t>제안 내용</a:t>
            </a:r>
            <a:endParaRPr lang="ko-KR" altLang="en-US" sz="1600" dirty="0">
              <a:solidFill>
                <a:srgbClr val="004C83"/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68253" y="1010232"/>
            <a:ext cx="82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제안목표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및 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구축전략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9688" y="716664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89880" y="857232"/>
            <a:ext cx="807249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본 프로젝트는 현재 운영중인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국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제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은행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의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단말에서 운영중인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관리업무를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통합 개발할 필요성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과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지침서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규정집에 근거한 표준화된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시스템 개발을 통하여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사후관리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시스템 전반을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체계적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유기적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으로 관리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함으로써 본부 및 영업점에서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효율적인 업무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가 가능하도록 구축함을 목표로 하겠습니다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348" y="18264"/>
            <a:ext cx="269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II. PROPOSAL CONTENTS</a:t>
            </a:r>
            <a:endParaRPr lang="ko-KR" altLang="en-US" sz="1400" dirty="0"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747590" y="2126788"/>
            <a:ext cx="7824938" cy="4137016"/>
            <a:chOff x="642910" y="2126788"/>
            <a:chExt cx="7824938" cy="4137016"/>
          </a:xfrm>
        </p:grpSpPr>
        <p:sp>
          <p:nvSpPr>
            <p:cNvPr id="3" name="원형 2"/>
            <p:cNvSpPr/>
            <p:nvPr/>
          </p:nvSpPr>
          <p:spPr>
            <a:xfrm>
              <a:off x="939684" y="2134952"/>
              <a:ext cx="4126053" cy="4126052"/>
            </a:xfrm>
            <a:prstGeom prst="pie">
              <a:avLst>
                <a:gd name="adj1" fmla="val 821202"/>
                <a:gd name="adj2" fmla="val 10070825"/>
              </a:avLst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75496" y="2927701"/>
              <a:ext cx="5724000" cy="12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/>
            <p:cNvSpPr/>
            <p:nvPr/>
          </p:nvSpPr>
          <p:spPr>
            <a:xfrm rot="463659">
              <a:off x="1138314" y="2259941"/>
              <a:ext cx="3714132" cy="3714132"/>
            </a:xfrm>
            <a:prstGeom prst="arc">
              <a:avLst>
                <a:gd name="adj1" fmla="val 9469174"/>
                <a:gd name="adj2" fmla="val 13256878"/>
              </a:avLst>
            </a:prstGeom>
            <a:ln w="114300" cap="flat">
              <a:solidFill>
                <a:schemeClr val="bg1"/>
              </a:solidFill>
              <a:bevel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394845" y="3261632"/>
              <a:ext cx="3653543" cy="651106"/>
            </a:xfrm>
            <a:custGeom>
              <a:avLst/>
              <a:gdLst>
                <a:gd name="connsiteX0" fmla="*/ 0 w 3712735"/>
                <a:gd name="connsiteY0" fmla="*/ 651106 h 651106"/>
                <a:gd name="connsiteX1" fmla="*/ 285243 w 3712735"/>
                <a:gd name="connsiteY1" fmla="*/ 0 h 651106"/>
                <a:gd name="connsiteX2" fmla="*/ 3427492 w 3712735"/>
                <a:gd name="connsiteY2" fmla="*/ 0 h 651106"/>
                <a:gd name="connsiteX3" fmla="*/ 3712735 w 3712735"/>
                <a:gd name="connsiteY3" fmla="*/ 651106 h 651106"/>
                <a:gd name="connsiteX4" fmla="*/ 0 w 3712735"/>
                <a:gd name="connsiteY4" fmla="*/ 651106 h 651106"/>
                <a:gd name="connsiteX0" fmla="*/ 0 w 3712735"/>
                <a:gd name="connsiteY0" fmla="*/ 651106 h 651106"/>
                <a:gd name="connsiteX1" fmla="*/ 285243 w 3712735"/>
                <a:gd name="connsiteY1" fmla="*/ 0 h 651106"/>
                <a:gd name="connsiteX2" fmla="*/ 3427492 w 3712735"/>
                <a:gd name="connsiteY2" fmla="*/ 0 h 651106"/>
                <a:gd name="connsiteX3" fmla="*/ 3712735 w 3712735"/>
                <a:gd name="connsiteY3" fmla="*/ 651106 h 651106"/>
                <a:gd name="connsiteX4" fmla="*/ 0 w 3712735"/>
                <a:gd name="connsiteY4" fmla="*/ 651106 h 651106"/>
                <a:gd name="connsiteX0" fmla="*/ 0 w 3427492"/>
                <a:gd name="connsiteY0" fmla="*/ 651106 h 651106"/>
                <a:gd name="connsiteX1" fmla="*/ 285243 w 3427492"/>
                <a:gd name="connsiteY1" fmla="*/ 0 h 651106"/>
                <a:gd name="connsiteX2" fmla="*/ 3427492 w 3427492"/>
                <a:gd name="connsiteY2" fmla="*/ 0 h 651106"/>
                <a:gd name="connsiteX3" fmla="*/ 3426951 w 3427492"/>
                <a:gd name="connsiteY3" fmla="*/ 651106 h 651106"/>
                <a:gd name="connsiteX4" fmla="*/ 0 w 3427492"/>
                <a:gd name="connsiteY4" fmla="*/ 651106 h 651106"/>
                <a:gd name="connsiteX0" fmla="*/ 0 w 3641413"/>
                <a:gd name="connsiteY0" fmla="*/ 651106 h 651106"/>
                <a:gd name="connsiteX1" fmla="*/ 285243 w 3641413"/>
                <a:gd name="connsiteY1" fmla="*/ 0 h 651106"/>
                <a:gd name="connsiteX2" fmla="*/ 3427492 w 3641413"/>
                <a:gd name="connsiteY2" fmla="*/ 0 h 651106"/>
                <a:gd name="connsiteX3" fmla="*/ 3641233 w 3641413"/>
                <a:gd name="connsiteY3" fmla="*/ 651106 h 651106"/>
                <a:gd name="connsiteX4" fmla="*/ 0 w 3641413"/>
                <a:gd name="connsiteY4" fmla="*/ 651106 h 651106"/>
                <a:gd name="connsiteX0" fmla="*/ 0 w 3641413"/>
                <a:gd name="connsiteY0" fmla="*/ 651106 h 651106"/>
                <a:gd name="connsiteX1" fmla="*/ 285243 w 3641413"/>
                <a:gd name="connsiteY1" fmla="*/ 0 h 651106"/>
                <a:gd name="connsiteX2" fmla="*/ 3427492 w 3641413"/>
                <a:gd name="connsiteY2" fmla="*/ 0 h 651106"/>
                <a:gd name="connsiteX3" fmla="*/ 3641233 w 3641413"/>
                <a:gd name="connsiteY3" fmla="*/ 651106 h 651106"/>
                <a:gd name="connsiteX4" fmla="*/ 0 w 3641413"/>
                <a:gd name="connsiteY4" fmla="*/ 651106 h 651106"/>
                <a:gd name="connsiteX0" fmla="*/ 0 w 3641413"/>
                <a:gd name="connsiteY0" fmla="*/ 651106 h 651106"/>
                <a:gd name="connsiteX1" fmla="*/ 285243 w 3641413"/>
                <a:gd name="connsiteY1" fmla="*/ 0 h 651106"/>
                <a:gd name="connsiteX2" fmla="*/ 3427492 w 3641413"/>
                <a:gd name="connsiteY2" fmla="*/ 0 h 651106"/>
                <a:gd name="connsiteX3" fmla="*/ 3641233 w 3641413"/>
                <a:gd name="connsiteY3" fmla="*/ 651106 h 651106"/>
                <a:gd name="connsiteX4" fmla="*/ 0 w 3641413"/>
                <a:gd name="connsiteY4" fmla="*/ 651106 h 651106"/>
                <a:gd name="connsiteX0" fmla="*/ 0 w 3641233"/>
                <a:gd name="connsiteY0" fmla="*/ 651106 h 651106"/>
                <a:gd name="connsiteX1" fmla="*/ 285243 w 3641233"/>
                <a:gd name="connsiteY1" fmla="*/ 0 h 651106"/>
                <a:gd name="connsiteX2" fmla="*/ 3427492 w 3641233"/>
                <a:gd name="connsiteY2" fmla="*/ 0 h 651106"/>
                <a:gd name="connsiteX3" fmla="*/ 3641233 w 3641233"/>
                <a:gd name="connsiteY3" fmla="*/ 651106 h 651106"/>
                <a:gd name="connsiteX4" fmla="*/ 0 w 3641233"/>
                <a:gd name="connsiteY4" fmla="*/ 651106 h 651106"/>
                <a:gd name="connsiteX0" fmla="*/ 0 w 3641233"/>
                <a:gd name="connsiteY0" fmla="*/ 651106 h 651106"/>
                <a:gd name="connsiteX1" fmla="*/ 285243 w 3641233"/>
                <a:gd name="connsiteY1" fmla="*/ 0 h 651106"/>
                <a:gd name="connsiteX2" fmla="*/ 3427492 w 3641233"/>
                <a:gd name="connsiteY2" fmla="*/ 0 h 651106"/>
                <a:gd name="connsiteX3" fmla="*/ 3641233 w 3641233"/>
                <a:gd name="connsiteY3" fmla="*/ 651106 h 651106"/>
                <a:gd name="connsiteX4" fmla="*/ 0 w 3641233"/>
                <a:gd name="connsiteY4" fmla="*/ 651106 h 65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1233" h="651106">
                  <a:moveTo>
                    <a:pt x="0" y="651106"/>
                  </a:moveTo>
                  <a:cubicBezTo>
                    <a:pt x="78778" y="385083"/>
                    <a:pt x="71805" y="292554"/>
                    <a:pt x="285243" y="0"/>
                  </a:cubicBezTo>
                  <a:lnTo>
                    <a:pt x="3427492" y="0"/>
                  </a:lnTo>
                  <a:cubicBezTo>
                    <a:pt x="3555902" y="194583"/>
                    <a:pt x="3588346" y="344262"/>
                    <a:pt x="3641233" y="651106"/>
                  </a:cubicBezTo>
                  <a:lnTo>
                    <a:pt x="0" y="651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현 6"/>
            <p:cNvSpPr/>
            <p:nvPr/>
          </p:nvSpPr>
          <p:spPr>
            <a:xfrm>
              <a:off x="958050" y="2149242"/>
              <a:ext cx="4086260" cy="4086260"/>
            </a:xfrm>
            <a:prstGeom prst="chord">
              <a:avLst>
                <a:gd name="adj1" fmla="val 13146895"/>
                <a:gd name="adj2" fmla="val 192673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형 7"/>
            <p:cNvSpPr/>
            <p:nvPr/>
          </p:nvSpPr>
          <p:spPr>
            <a:xfrm>
              <a:off x="1362819" y="2569708"/>
              <a:ext cx="3269192" cy="3269190"/>
            </a:xfrm>
            <a:prstGeom prst="pie">
              <a:avLst>
                <a:gd name="adj1" fmla="val 821202"/>
                <a:gd name="adj2" fmla="val 10070825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형 8"/>
            <p:cNvSpPr/>
            <p:nvPr/>
          </p:nvSpPr>
          <p:spPr>
            <a:xfrm>
              <a:off x="937109" y="2137752"/>
              <a:ext cx="4126053" cy="4126052"/>
            </a:xfrm>
            <a:prstGeom prst="pie">
              <a:avLst>
                <a:gd name="adj1" fmla="val 821202"/>
                <a:gd name="adj2" fmla="val 100708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cirfcle02.png"/>
            <p:cNvPicPr>
              <a:picLocks noChangeAspect="1"/>
            </p:cNvPicPr>
            <p:nvPr/>
          </p:nvPicPr>
          <p:blipFill>
            <a:blip r:embed="rId2"/>
            <a:srcRect b="86123"/>
            <a:stretch>
              <a:fillRect/>
            </a:stretch>
          </p:blipFill>
          <p:spPr>
            <a:xfrm>
              <a:off x="642910" y="2126788"/>
              <a:ext cx="4723888" cy="785818"/>
            </a:xfrm>
            <a:prstGeom prst="rect">
              <a:avLst/>
            </a:prstGeom>
          </p:spPr>
        </p:pic>
        <p:sp>
          <p:nvSpPr>
            <p:cNvPr id="11" name="원호 10"/>
            <p:cNvSpPr/>
            <p:nvPr/>
          </p:nvSpPr>
          <p:spPr>
            <a:xfrm>
              <a:off x="1378453" y="2588413"/>
              <a:ext cx="3245390" cy="3245388"/>
            </a:xfrm>
            <a:prstGeom prst="arc">
              <a:avLst>
                <a:gd name="adj1" fmla="val 790468"/>
                <a:gd name="adj2" fmla="val 1008716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2804552" y="6043541"/>
              <a:ext cx="432000" cy="1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3360000">
              <a:off x="3940809" y="5636608"/>
              <a:ext cx="447451" cy="1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8240000" flipH="1">
              <a:off x="1668583" y="5668767"/>
              <a:ext cx="432000" cy="1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992784" y="4687750"/>
              <a:ext cx="2124000" cy="115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/>
            <p:cNvSpPr/>
            <p:nvPr/>
          </p:nvSpPr>
          <p:spPr>
            <a:xfrm>
              <a:off x="928662" y="2134952"/>
              <a:ext cx="4098456" cy="4098456"/>
            </a:xfrm>
            <a:prstGeom prst="arc">
              <a:avLst>
                <a:gd name="adj1" fmla="val 19981642"/>
                <a:gd name="adj2" fmla="val 21162347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643042" y="3247342"/>
              <a:ext cx="3168000" cy="123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357290" y="3919669"/>
              <a:ext cx="3636000" cy="123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925923" y="4733520"/>
              <a:ext cx="21458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/>
                <a:t>00</a:t>
              </a:r>
              <a:r>
                <a:rPr lang="ko-KR" altLang="en-US" sz="1600" b="1" dirty="0" smtClean="0"/>
                <a:t>사후관리 </a:t>
              </a:r>
              <a:r>
                <a:rPr lang="ko-KR" altLang="en-US" sz="1600" b="1" dirty="0" smtClean="0"/>
                <a:t>시스템</a:t>
              </a:r>
              <a:endParaRPr lang="ko-KR" altLang="en-US" sz="16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83074" y="3423144"/>
              <a:ext cx="22335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C00000"/>
                  </a:solidFill>
                </a:rPr>
                <a:t>AAA 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관리 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시스템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66322" y="2428868"/>
              <a:ext cx="24650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C00000"/>
                  </a:solidFill>
                </a:rPr>
                <a:t>AA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매뉴얼 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시스템 개발</a:t>
              </a:r>
            </a:p>
          </p:txBody>
        </p:sp>
        <p:sp>
          <p:nvSpPr>
            <p:cNvPr id="22" name="원호 21"/>
            <p:cNvSpPr/>
            <p:nvPr/>
          </p:nvSpPr>
          <p:spPr>
            <a:xfrm rot="442940">
              <a:off x="1186555" y="2256932"/>
              <a:ext cx="3714132" cy="3714132"/>
            </a:xfrm>
            <a:prstGeom prst="arc">
              <a:avLst>
                <a:gd name="adj1" fmla="val 20796443"/>
                <a:gd name="adj2" fmla="val 564345"/>
              </a:avLst>
            </a:prstGeom>
            <a:ln w="114300" cap="sq">
              <a:solidFill>
                <a:schemeClr val="bg1"/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/>
            <p:cNvSpPr/>
            <p:nvPr/>
          </p:nvSpPr>
          <p:spPr>
            <a:xfrm>
              <a:off x="1304140" y="2570342"/>
              <a:ext cx="3271222" cy="3271222"/>
            </a:xfrm>
            <a:prstGeom prst="arc">
              <a:avLst>
                <a:gd name="adj1" fmla="val 11415975"/>
                <a:gd name="adj2" fmla="val 12961047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/>
            <p:cNvSpPr/>
            <p:nvPr/>
          </p:nvSpPr>
          <p:spPr>
            <a:xfrm rot="442940">
              <a:off x="1187397" y="2143859"/>
              <a:ext cx="3714132" cy="3714132"/>
            </a:xfrm>
            <a:prstGeom prst="arc">
              <a:avLst>
                <a:gd name="adj1" fmla="val 21009267"/>
                <a:gd name="adj2" fmla="val 354823"/>
              </a:avLst>
            </a:prstGeom>
            <a:ln w="19050" cap="sq">
              <a:solidFill>
                <a:schemeClr val="tx1"/>
              </a:solidFill>
              <a:prstDash val="sysDash"/>
              <a:bevel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/>
            <p:cNvSpPr/>
            <p:nvPr/>
          </p:nvSpPr>
          <p:spPr>
            <a:xfrm rot="463659">
              <a:off x="1141911" y="2251777"/>
              <a:ext cx="3714132" cy="3714132"/>
            </a:xfrm>
            <a:prstGeom prst="arc">
              <a:avLst>
                <a:gd name="adj1" fmla="val 9863421"/>
                <a:gd name="adj2" fmla="val 12720651"/>
              </a:avLst>
            </a:prstGeom>
            <a:ln w="19050" cap="flat">
              <a:solidFill>
                <a:schemeClr val="tx1"/>
              </a:solidFill>
              <a:prstDash val="sysDash"/>
              <a:beve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/>
            <p:cNvSpPr/>
            <p:nvPr/>
          </p:nvSpPr>
          <p:spPr>
            <a:xfrm>
              <a:off x="6503684" y="2852014"/>
              <a:ext cx="1964164" cy="1909816"/>
            </a:xfrm>
            <a:prstGeom prst="arc">
              <a:avLst>
                <a:gd name="adj1" fmla="val 14896992"/>
                <a:gd name="adj2" fmla="val 6772958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도넛 26"/>
            <p:cNvSpPr/>
            <p:nvPr/>
          </p:nvSpPr>
          <p:spPr>
            <a:xfrm>
              <a:off x="6680931" y="2970398"/>
              <a:ext cx="1658654" cy="1658654"/>
            </a:xfrm>
            <a:prstGeom prst="donut">
              <a:avLst>
                <a:gd name="adj" fmla="val 1326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901707" y="3190207"/>
              <a:ext cx="1232782" cy="1232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2728" y="3689100"/>
              <a:ext cx="12234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본부 및 영업점의</a:t>
              </a:r>
              <a:endParaRPr lang="en-US" altLang="ko-KR" sz="1050" b="1" dirty="0" smtClean="0"/>
            </a:p>
            <a:p>
              <a:pPr algn="ctr"/>
              <a:r>
                <a:rPr lang="ko-KR" altLang="en-US" sz="1050" b="1" dirty="0" smtClean="0"/>
                <a:t>효율적 업무 가능</a:t>
              </a:r>
              <a:endParaRPr lang="en-US" altLang="ko-KR" sz="1050" b="1" dirty="0" smtClean="0"/>
            </a:p>
          </p:txBody>
        </p:sp>
        <p:pic>
          <p:nvPicPr>
            <p:cNvPr id="34" name="그림 21" descr="08.png"/>
            <p:cNvPicPr>
              <a:picLocks noChangeAspect="1"/>
            </p:cNvPicPr>
            <p:nvPr/>
          </p:nvPicPr>
          <p:blipFill>
            <a:blip r:embed="rId3"/>
            <a:srcRect l="73079" b="35815"/>
            <a:stretch>
              <a:fillRect/>
            </a:stretch>
          </p:blipFill>
          <p:spPr bwMode="auto">
            <a:xfrm>
              <a:off x="7373067" y="3401788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245376" y="5072074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국</a:t>
              </a:r>
              <a:r>
                <a:rPr lang="ko-KR" altLang="en-US" sz="1050" dirty="0" smtClean="0"/>
                <a:t>제</a:t>
              </a:r>
              <a:r>
                <a:rPr lang="ko-KR" altLang="en-US" sz="1050" dirty="0" smtClean="0"/>
                <a:t>은행 </a:t>
              </a:r>
              <a:r>
                <a:rPr lang="ko-KR" altLang="en-US" sz="1050" dirty="0" smtClean="0"/>
                <a:t>현재 운영 중</a:t>
              </a:r>
              <a:endParaRPr lang="en-US" altLang="ko-KR" sz="105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75710" y="3916896"/>
              <a:ext cx="1223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단말에서 운영 중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09376" y="2889332"/>
              <a:ext cx="21082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지침서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규정집에 근거한 표준화</a:t>
              </a:r>
              <a:endParaRPr lang="en-US" altLang="ko-KR" sz="1050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 rot="2133604">
              <a:off x="1040205" y="4633437"/>
              <a:ext cx="2504438" cy="1218172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486145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7518" y="4754596"/>
              <a:ext cx="2799344" cy="1361616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748283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9182432">
              <a:off x="2483912" y="4357312"/>
              <a:ext cx="2799344" cy="1361616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748283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6861762">
              <a:off x="2804164" y="3663874"/>
              <a:ext cx="2799344" cy="1361616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748283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77170" y="4071942"/>
              <a:ext cx="500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C00000"/>
                  </a:solidFill>
                </a:rPr>
                <a:t>+</a:t>
              </a:r>
              <a:endParaRPr lang="ko-KR" alt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5786" y="3410712"/>
              <a:ext cx="500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C00000"/>
                  </a:solidFill>
                </a:rPr>
                <a:t>+</a:t>
              </a:r>
              <a:endParaRPr lang="ko-KR" alt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1600000" flipH="1">
              <a:off x="5087994" y="3689034"/>
              <a:ext cx="1564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체계적</a:t>
              </a:r>
              <a:r>
                <a:rPr lang="en-US" altLang="ko-KR" sz="1200" b="1" dirty="0" smtClean="0">
                  <a:latin typeface="+mn-ea"/>
                </a:rPr>
                <a:t>, </a:t>
              </a:r>
              <a:r>
                <a:rPr lang="ko-KR" altLang="en-US" sz="1200" b="1" dirty="0" smtClean="0">
                  <a:latin typeface="+mn-ea"/>
                </a:rPr>
                <a:t>유기적 관리</a:t>
              </a:r>
              <a:endParaRPr lang="ko-KR" altLang="en-US" sz="12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43986" y="2143116"/>
            <a:ext cx="8319464" cy="3929090"/>
            <a:chOff x="395940" y="2000240"/>
            <a:chExt cx="8319464" cy="3929090"/>
          </a:xfrm>
        </p:grpSpPr>
        <p:grpSp>
          <p:nvGrpSpPr>
            <p:cNvPr id="3" name="그룹 25"/>
            <p:cNvGrpSpPr/>
            <p:nvPr/>
          </p:nvGrpSpPr>
          <p:grpSpPr>
            <a:xfrm>
              <a:off x="420432" y="2000240"/>
              <a:ext cx="4122980" cy="3929090"/>
              <a:chOff x="420432" y="2000240"/>
              <a:chExt cx="4122980" cy="3929090"/>
            </a:xfrm>
          </p:grpSpPr>
          <p:sp>
            <p:nvSpPr>
              <p:cNvPr id="33" name="타원 5"/>
              <p:cNvSpPr/>
              <p:nvPr/>
            </p:nvSpPr>
            <p:spPr>
              <a:xfrm>
                <a:off x="1353198" y="2836061"/>
                <a:ext cx="2257448" cy="22574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6"/>
              <p:cNvSpPr/>
              <p:nvPr/>
            </p:nvSpPr>
            <p:spPr>
              <a:xfrm>
                <a:off x="428596" y="2000240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20432" y="4504666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3143240" y="2000240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143240" y="4529158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373618" y="2849332"/>
                <a:ext cx="2221200" cy="22212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7"/>
              <p:cNvSpPr/>
              <p:nvPr/>
            </p:nvSpPr>
            <p:spPr>
              <a:xfrm>
                <a:off x="482993" y="2054637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474829" y="4559063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3197637" y="2054637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3197637" y="4583555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4"/>
            <p:cNvGrpSpPr/>
            <p:nvPr/>
          </p:nvGrpSpPr>
          <p:grpSpPr>
            <a:xfrm>
              <a:off x="1618550" y="3111636"/>
              <a:ext cx="1716521" cy="1706298"/>
              <a:chOff x="1618550" y="3111636"/>
              <a:chExt cx="1716521" cy="1706298"/>
            </a:xfrm>
          </p:grpSpPr>
          <p:grpSp>
            <p:nvGrpSpPr>
              <p:cNvPr id="29" name="그룹 27"/>
              <p:cNvGrpSpPr/>
              <p:nvPr/>
            </p:nvGrpSpPr>
            <p:grpSpPr>
              <a:xfrm>
                <a:off x="1628773" y="3111636"/>
                <a:ext cx="1706298" cy="1706298"/>
                <a:chOff x="1628773" y="3111636"/>
                <a:chExt cx="1706298" cy="1706298"/>
              </a:xfrm>
            </p:grpSpPr>
            <p:sp>
              <p:nvSpPr>
                <p:cNvPr id="31" name="타원 24"/>
                <p:cNvSpPr/>
                <p:nvPr/>
              </p:nvSpPr>
              <p:spPr>
                <a:xfrm>
                  <a:off x="1628773" y="3111636"/>
                  <a:ext cx="1706298" cy="17062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1702568" y="3185431"/>
                  <a:ext cx="1558708" cy="15587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직사각형 28"/>
              <p:cNvSpPr/>
              <p:nvPr/>
            </p:nvSpPr>
            <p:spPr>
              <a:xfrm>
                <a:off x="1618550" y="3835174"/>
                <a:ext cx="17145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004182"/>
                    </a:solidFill>
                    <a:latin typeface="+mn-ea"/>
                  </a:rPr>
                  <a:t>00</a:t>
                </a:r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사후관리 시스템</a:t>
                </a:r>
                <a:endParaRPr lang="ko-KR" altLang="en-US" sz="1200" b="1" dirty="0">
                  <a:solidFill>
                    <a:srgbClr val="004182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33"/>
            <p:cNvGrpSpPr/>
            <p:nvPr/>
          </p:nvGrpSpPr>
          <p:grpSpPr>
            <a:xfrm>
              <a:off x="6998883" y="3111636"/>
              <a:ext cx="1716521" cy="1706298"/>
              <a:chOff x="5641561" y="3135084"/>
              <a:chExt cx="1716521" cy="1706298"/>
            </a:xfrm>
          </p:grpSpPr>
          <p:grpSp>
            <p:nvGrpSpPr>
              <p:cNvPr id="25" name="그룹 29"/>
              <p:cNvGrpSpPr/>
              <p:nvPr/>
            </p:nvGrpSpPr>
            <p:grpSpPr>
              <a:xfrm>
                <a:off x="5651784" y="3135084"/>
                <a:ext cx="1706298" cy="1706298"/>
                <a:chOff x="1628773" y="3111636"/>
                <a:chExt cx="1706298" cy="1706298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628773" y="3111636"/>
                  <a:ext cx="1706298" cy="17062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1702568" y="3185431"/>
                  <a:ext cx="1558708" cy="15587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직사각형 25"/>
              <p:cNvSpPr/>
              <p:nvPr/>
            </p:nvSpPr>
            <p:spPr>
              <a:xfrm>
                <a:off x="5641561" y="3760273"/>
                <a:ext cx="1714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본부 및 영업점의</a:t>
                </a:r>
              </a:p>
              <a:p>
                <a:pPr algn="ctr"/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효율적 업무 가능</a:t>
                </a:r>
              </a:p>
            </p:txBody>
          </p:sp>
        </p:grpSp>
        <p:cxnSp>
          <p:nvCxnSpPr>
            <p:cNvPr id="6" name="직선 연결선 5"/>
            <p:cNvCxnSpPr>
              <a:endCxn id="26" idx="1"/>
            </p:cNvCxnSpPr>
            <p:nvPr/>
          </p:nvCxnSpPr>
          <p:spPr>
            <a:xfrm flipV="1">
              <a:off x="3333062" y="3967658"/>
              <a:ext cx="3665821" cy="6016"/>
            </a:xfrm>
            <a:prstGeom prst="line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465172" y="2275790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01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86228" y="2277828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02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3458" y="4776709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03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78102" y="4795075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04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940" y="2661818"/>
              <a:ext cx="1428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35076" y="2704346"/>
              <a:ext cx="1428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6610" y="5184602"/>
              <a:ext cx="10679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DETAIL</a:t>
              </a:r>
              <a:endParaRPr lang="ko-KR" altLang="en-US" sz="12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02436" y="5190458"/>
              <a:ext cx="147772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3727" y="3294288"/>
              <a:ext cx="2553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4182"/>
                  </a:solidFill>
                  <a:latin typeface="Constantia" pitchFamily="18" charset="0"/>
                </a:rPr>
                <a:t>(                )</a:t>
              </a:r>
              <a:endParaRPr lang="ko-KR" altLang="en-US" sz="4000" b="1" dirty="0">
                <a:solidFill>
                  <a:srgbClr val="004182"/>
                </a:solidFill>
                <a:latin typeface="Constantia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563836" y="3645909"/>
              <a:ext cx="2160000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5206778" y="3796949"/>
              <a:ext cx="285752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896388" y="3365946"/>
              <a:ext cx="13901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004182"/>
                  </a:solidFill>
                </a:rPr>
                <a:t>A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AA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관리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시스템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88328" y="3612696"/>
              <a:ext cx="78418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매출 </a:t>
              </a:r>
              <a:r>
                <a:rPr lang="en-US" altLang="ko-KR" sz="1050" dirty="0" smtClean="0">
                  <a:solidFill>
                    <a:srgbClr val="004182"/>
                  </a:solidFill>
                </a:rPr>
                <a:t>13</a:t>
              </a:r>
              <a:r>
                <a:rPr lang="ko-KR" altLang="en-US" sz="1050" dirty="0" smtClean="0">
                  <a:solidFill>
                    <a:srgbClr val="004182"/>
                  </a:solidFill>
                </a:rPr>
                <a:t>억</a:t>
              </a:r>
              <a:endParaRPr lang="en-US" altLang="ko-KR" sz="1050" dirty="0" smtClean="0">
                <a:solidFill>
                  <a:srgbClr val="004182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12126" y="3612696"/>
              <a:ext cx="1223412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단말에서 운영 중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5550" y="3898448"/>
              <a:ext cx="2553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4182"/>
                  </a:solidFill>
                  <a:latin typeface="Constantia" pitchFamily="18" charset="0"/>
                </a:rPr>
                <a:t>(                )</a:t>
              </a:r>
              <a:endParaRPr lang="ko-KR" altLang="en-US" sz="4000" b="1" dirty="0">
                <a:solidFill>
                  <a:srgbClr val="004182"/>
                </a:solidFill>
                <a:latin typeface="Constantia" pitchFamily="18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565659" y="4250069"/>
              <a:ext cx="2160000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743362" y="3970106"/>
              <a:ext cx="17043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004182"/>
                  </a:solidFill>
                </a:rPr>
                <a:t>00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매뉴얼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시스템 개발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590543" y="4208692"/>
              <a:ext cx="210826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지침서</a:t>
              </a:r>
              <a:r>
                <a:rPr lang="en-US" altLang="ko-KR" sz="1050" dirty="0" smtClean="0">
                  <a:solidFill>
                    <a:srgbClr val="004182"/>
                  </a:solidFill>
                </a:rPr>
                <a:t>, </a:t>
              </a:r>
              <a:r>
                <a:rPr lang="ko-KR" altLang="en-US" sz="1050" dirty="0" smtClean="0">
                  <a:solidFill>
                    <a:srgbClr val="004182"/>
                  </a:solidFill>
                </a:rPr>
                <a:t>규정집에 근거한 표준화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1600000">
            <a:off x="7457598" y="3170681"/>
            <a:ext cx="1506982" cy="100927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체계적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유기적 관리</a:t>
            </a:r>
            <a:endParaRPr lang="ko-KR" altLang="en-US" sz="1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93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1_Office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1607</cp:revision>
  <dcterms:created xsi:type="dcterms:W3CDTF">2007-08-06T18:31:03Z</dcterms:created>
  <dcterms:modified xsi:type="dcterms:W3CDTF">2008-09-16T16:25:04Z</dcterms:modified>
</cp:coreProperties>
</file>