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4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2"/>
    <a:srgbClr val="DF0024"/>
    <a:srgbClr val="EDEBE5"/>
    <a:srgbClr val="68C028"/>
    <a:srgbClr val="9CA29B"/>
    <a:srgbClr val="F68E36"/>
    <a:srgbClr val="6593BA"/>
    <a:srgbClr val="EDEDED"/>
    <a:srgbClr val="008564"/>
    <a:srgbClr val="6BCFF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31" autoAdjust="0"/>
    <p:restoredTop sz="99771" autoAdjust="0"/>
  </p:normalViewPr>
  <p:slideViewPr>
    <p:cSldViewPr>
      <p:cViewPr varScale="1">
        <p:scale>
          <a:sx n="106" d="100"/>
          <a:sy n="106" d="100"/>
        </p:scale>
        <p:origin x="-8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99F22-98AC-4136-840C-535BF436A44F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9D90F-DAB0-496F-AE7D-AF9CFCC22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5400000">
            <a:off x="-2714652" y="3429000"/>
            <a:ext cx="6858000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714348" y="714356"/>
            <a:ext cx="8429652" cy="1428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32" y="714356"/>
            <a:ext cx="7092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75512" y="314246"/>
            <a:ext cx="314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+mn-ea"/>
              </a:rPr>
              <a:t>시스템 구축 배경 및 목표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89160" y="357268"/>
            <a:ext cx="1354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4C83"/>
                </a:solidFill>
                <a:latin typeface="+mn-ea"/>
              </a:rPr>
              <a:t>II. </a:t>
            </a:r>
            <a:r>
              <a:rPr lang="ko-KR" altLang="en-US" sz="1600" dirty="0" smtClean="0">
                <a:solidFill>
                  <a:srgbClr val="004C83"/>
                </a:solidFill>
                <a:latin typeface="+mn-ea"/>
              </a:rPr>
              <a:t>제안 내용</a:t>
            </a:r>
            <a:endParaRPr lang="ko-KR" altLang="en-US" sz="1600" dirty="0">
              <a:solidFill>
                <a:srgbClr val="004C83"/>
              </a:solidFill>
              <a:latin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-68253" y="1010232"/>
            <a:ext cx="826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ko-KR" altLang="en-US" sz="900" dirty="0" smtClean="0">
                <a:solidFill>
                  <a:schemeClr val="bg1"/>
                </a:solidFill>
              </a:rPr>
              <a:t>제안목표</a:t>
            </a:r>
            <a:r>
              <a:rPr lang="en-US" altLang="ko-KR" sz="900" dirty="0" smtClean="0">
                <a:solidFill>
                  <a:schemeClr val="bg1"/>
                </a:solidFill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</a:rPr>
              <a:t>및 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marL="228600" indent="-228600"/>
            <a:r>
              <a:rPr lang="ko-KR" altLang="en-US" sz="900" dirty="0" smtClean="0">
                <a:solidFill>
                  <a:schemeClr val="bg1"/>
                </a:solidFill>
              </a:rPr>
              <a:t>구축전략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19688" y="716664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onstantia" pitchFamily="18" charset="0"/>
              </a:rPr>
              <a:t>26</a:t>
            </a:r>
            <a:endParaRPr lang="ko-KR" altLang="en-US" sz="1600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89880" y="857232"/>
            <a:ext cx="807249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본 프로젝트는 현재 운영중인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국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제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은행 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시스템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의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단말에서 운영중인 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AAA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관리업무를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통합 개발할 필요성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과 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지침서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규정집에 근거한 표준화된 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AA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매뉴얼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시스템 개발을 통하여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사후관리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시스템 전반을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체계적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유기적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으로 관리 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함으로써 본부 및 영업점에서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효율적인 업무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가 가능하도록 구축함을 목표로 하겠습니다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14348" y="18264"/>
            <a:ext cx="269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II. PROPOSAL CONTENTS</a:t>
            </a:r>
            <a:endParaRPr lang="ko-KR" altLang="en-US" sz="1400" dirty="0">
              <a:latin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43986" y="2143116"/>
            <a:ext cx="8319464" cy="3929090"/>
            <a:chOff x="395940" y="2000240"/>
            <a:chExt cx="8319464" cy="3929090"/>
          </a:xfrm>
        </p:grpSpPr>
        <p:grpSp>
          <p:nvGrpSpPr>
            <p:cNvPr id="3" name="그룹 25"/>
            <p:cNvGrpSpPr/>
            <p:nvPr/>
          </p:nvGrpSpPr>
          <p:grpSpPr>
            <a:xfrm>
              <a:off x="420432" y="2000240"/>
              <a:ext cx="4122980" cy="3929090"/>
              <a:chOff x="420432" y="2000240"/>
              <a:chExt cx="4122980" cy="3929090"/>
            </a:xfrm>
          </p:grpSpPr>
          <p:sp>
            <p:nvSpPr>
              <p:cNvPr id="33" name="타원 5"/>
              <p:cNvSpPr/>
              <p:nvPr/>
            </p:nvSpPr>
            <p:spPr>
              <a:xfrm>
                <a:off x="1353198" y="2836061"/>
                <a:ext cx="2257448" cy="225744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모서리가 둥근 직사각형 6"/>
              <p:cNvSpPr/>
              <p:nvPr/>
            </p:nvSpPr>
            <p:spPr>
              <a:xfrm>
                <a:off x="428596" y="2000240"/>
                <a:ext cx="1400172" cy="14001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420432" y="4504666"/>
                <a:ext cx="1400172" cy="14001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3143240" y="2000240"/>
                <a:ext cx="1400172" cy="14001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3143240" y="4529158"/>
                <a:ext cx="1400172" cy="14001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373618" y="2849332"/>
                <a:ext cx="2221200" cy="22212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7"/>
              <p:cNvSpPr/>
              <p:nvPr/>
            </p:nvSpPr>
            <p:spPr>
              <a:xfrm>
                <a:off x="482993" y="2054637"/>
                <a:ext cx="1291378" cy="129137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474829" y="4559063"/>
                <a:ext cx="1291378" cy="129137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3197637" y="2054637"/>
                <a:ext cx="1291378" cy="129137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3197637" y="4583555"/>
                <a:ext cx="1291378" cy="129137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4"/>
            <p:cNvGrpSpPr/>
            <p:nvPr/>
          </p:nvGrpSpPr>
          <p:grpSpPr>
            <a:xfrm>
              <a:off x="1618550" y="3111636"/>
              <a:ext cx="1716521" cy="1706298"/>
              <a:chOff x="1618550" y="3111636"/>
              <a:chExt cx="1716521" cy="1706298"/>
            </a:xfrm>
          </p:grpSpPr>
          <p:grpSp>
            <p:nvGrpSpPr>
              <p:cNvPr id="29" name="그룹 27"/>
              <p:cNvGrpSpPr/>
              <p:nvPr/>
            </p:nvGrpSpPr>
            <p:grpSpPr>
              <a:xfrm>
                <a:off x="1628773" y="3111636"/>
                <a:ext cx="1706298" cy="1706298"/>
                <a:chOff x="1628773" y="3111636"/>
                <a:chExt cx="1706298" cy="1706298"/>
              </a:xfrm>
            </p:grpSpPr>
            <p:sp>
              <p:nvSpPr>
                <p:cNvPr id="31" name="타원 24"/>
                <p:cNvSpPr/>
                <p:nvPr/>
              </p:nvSpPr>
              <p:spPr>
                <a:xfrm>
                  <a:off x="1628773" y="3111636"/>
                  <a:ext cx="1706298" cy="170629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1702568" y="3185431"/>
                  <a:ext cx="1558708" cy="15587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직사각형 28"/>
              <p:cNvSpPr/>
              <p:nvPr/>
            </p:nvSpPr>
            <p:spPr>
              <a:xfrm>
                <a:off x="1618550" y="3835174"/>
                <a:ext cx="171451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rgbClr val="004182"/>
                    </a:solidFill>
                    <a:latin typeface="+mn-ea"/>
                  </a:rPr>
                  <a:t>00</a:t>
                </a:r>
                <a:r>
                  <a:rPr lang="ko-KR" altLang="en-US" sz="1200" b="1" dirty="0" smtClean="0">
                    <a:solidFill>
                      <a:srgbClr val="004182"/>
                    </a:solidFill>
                    <a:latin typeface="+mn-ea"/>
                  </a:rPr>
                  <a:t> </a:t>
                </a:r>
                <a:r>
                  <a:rPr lang="ko-KR" altLang="en-US" sz="1200" b="1" dirty="0" smtClean="0">
                    <a:solidFill>
                      <a:srgbClr val="004182"/>
                    </a:solidFill>
                    <a:latin typeface="+mn-ea"/>
                  </a:rPr>
                  <a:t>사후관리 시스템</a:t>
                </a:r>
                <a:endParaRPr lang="ko-KR" altLang="en-US" sz="1200" b="1" dirty="0">
                  <a:solidFill>
                    <a:srgbClr val="004182"/>
                  </a:solidFill>
                  <a:latin typeface="+mn-ea"/>
                </a:endParaRPr>
              </a:p>
            </p:txBody>
          </p:sp>
        </p:grpSp>
        <p:grpSp>
          <p:nvGrpSpPr>
            <p:cNvPr id="5" name="그룹 33"/>
            <p:cNvGrpSpPr/>
            <p:nvPr/>
          </p:nvGrpSpPr>
          <p:grpSpPr>
            <a:xfrm>
              <a:off x="6998883" y="3111636"/>
              <a:ext cx="1716521" cy="1706298"/>
              <a:chOff x="5641561" y="3135084"/>
              <a:chExt cx="1716521" cy="1706298"/>
            </a:xfrm>
          </p:grpSpPr>
          <p:grpSp>
            <p:nvGrpSpPr>
              <p:cNvPr id="25" name="그룹 29"/>
              <p:cNvGrpSpPr/>
              <p:nvPr/>
            </p:nvGrpSpPr>
            <p:grpSpPr>
              <a:xfrm>
                <a:off x="5651784" y="3135084"/>
                <a:ext cx="1706298" cy="1706298"/>
                <a:chOff x="1628773" y="3111636"/>
                <a:chExt cx="1706298" cy="1706298"/>
              </a:xfrm>
            </p:grpSpPr>
            <p:sp>
              <p:nvSpPr>
                <p:cNvPr id="27" name="타원 26"/>
                <p:cNvSpPr/>
                <p:nvPr/>
              </p:nvSpPr>
              <p:spPr>
                <a:xfrm>
                  <a:off x="1628773" y="3111636"/>
                  <a:ext cx="1706298" cy="170629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1702568" y="3185431"/>
                  <a:ext cx="1558708" cy="15587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직사각형 25"/>
              <p:cNvSpPr/>
              <p:nvPr/>
            </p:nvSpPr>
            <p:spPr>
              <a:xfrm>
                <a:off x="5641561" y="3760273"/>
                <a:ext cx="17145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rgbClr val="004182"/>
                    </a:solidFill>
                    <a:latin typeface="+mn-ea"/>
                  </a:rPr>
                  <a:t>본부 및 영업점의</a:t>
                </a:r>
              </a:p>
              <a:p>
                <a:pPr algn="ctr"/>
                <a:r>
                  <a:rPr lang="ko-KR" altLang="en-US" sz="1200" b="1" dirty="0" smtClean="0">
                    <a:solidFill>
                      <a:srgbClr val="004182"/>
                    </a:solidFill>
                    <a:latin typeface="+mn-ea"/>
                  </a:rPr>
                  <a:t>효율적 업무 가능</a:t>
                </a:r>
              </a:p>
            </p:txBody>
          </p:sp>
        </p:grpSp>
        <p:cxnSp>
          <p:nvCxnSpPr>
            <p:cNvPr id="6" name="직선 연결선 5"/>
            <p:cNvCxnSpPr>
              <a:endCxn id="26" idx="1"/>
            </p:cNvCxnSpPr>
            <p:nvPr/>
          </p:nvCxnSpPr>
          <p:spPr>
            <a:xfrm flipV="1">
              <a:off x="3333062" y="3967658"/>
              <a:ext cx="3665821" cy="6016"/>
            </a:xfrm>
            <a:prstGeom prst="line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465172" y="2275790"/>
              <a:ext cx="131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182"/>
                  </a:solidFill>
                </a:rPr>
                <a:t>CONTENTES 01</a:t>
              </a:r>
              <a:endParaRPr lang="ko-KR" altLang="en-US" sz="1200" b="1" dirty="0">
                <a:solidFill>
                  <a:srgbClr val="004182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186228" y="2277828"/>
              <a:ext cx="131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182"/>
                  </a:solidFill>
                </a:rPr>
                <a:t>CONTENTES </a:t>
              </a:r>
              <a:r>
                <a:rPr lang="en-US" altLang="ko-KR" sz="1200" b="1" dirty="0" smtClean="0">
                  <a:solidFill>
                    <a:srgbClr val="004182"/>
                  </a:solidFill>
                </a:rPr>
                <a:t>02</a:t>
              </a:r>
              <a:endParaRPr lang="ko-KR" altLang="en-US" sz="1200" b="1" dirty="0">
                <a:solidFill>
                  <a:srgbClr val="004182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3458" y="4776709"/>
              <a:ext cx="131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182"/>
                  </a:solidFill>
                </a:rPr>
                <a:t>CONTENTES </a:t>
              </a:r>
              <a:r>
                <a:rPr lang="en-US" altLang="ko-KR" sz="1200" b="1" dirty="0" smtClean="0">
                  <a:solidFill>
                    <a:srgbClr val="004182"/>
                  </a:solidFill>
                </a:rPr>
                <a:t>03</a:t>
              </a:r>
              <a:endParaRPr lang="ko-KR" altLang="en-US" sz="1200" b="1" dirty="0">
                <a:solidFill>
                  <a:srgbClr val="004182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178102" y="4795075"/>
              <a:ext cx="131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182"/>
                  </a:solidFill>
                </a:rPr>
                <a:t>CONTENTES </a:t>
              </a:r>
              <a:r>
                <a:rPr lang="en-US" altLang="ko-KR" sz="1200" b="1" dirty="0" smtClean="0">
                  <a:solidFill>
                    <a:srgbClr val="004182"/>
                  </a:solidFill>
                </a:rPr>
                <a:t>04</a:t>
              </a:r>
              <a:endParaRPr lang="ko-KR" altLang="en-US" sz="1200" b="1" dirty="0">
                <a:solidFill>
                  <a:srgbClr val="004182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940" y="2661818"/>
              <a:ext cx="142874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CONTENTS DETAIL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35076" y="2704346"/>
              <a:ext cx="142874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CONTENTS DETAIL</a:t>
              </a:r>
              <a:endParaRPr lang="ko-KR" altLang="en-US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6610" y="5184602"/>
              <a:ext cx="10679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CONTENTS 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DETAIL</a:t>
              </a:r>
              <a:endParaRPr lang="ko-KR" altLang="en-US" sz="12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02436" y="5190458"/>
              <a:ext cx="147772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CONTENTS DETAIL</a:t>
              </a:r>
              <a:endParaRPr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3727" y="3294288"/>
              <a:ext cx="2553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004182"/>
                  </a:solidFill>
                  <a:latin typeface="Constantia" pitchFamily="18" charset="0"/>
                </a:rPr>
                <a:t>(                )</a:t>
              </a:r>
              <a:endParaRPr lang="ko-KR" altLang="en-US" sz="4000" b="1" dirty="0">
                <a:solidFill>
                  <a:srgbClr val="004182"/>
                </a:solidFill>
                <a:latin typeface="Constantia" pitchFamily="18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563836" y="3645909"/>
              <a:ext cx="2160000" cy="1588"/>
            </a:xfrm>
            <a:prstGeom prst="line">
              <a:avLst/>
            </a:prstGeom>
            <a:ln>
              <a:solidFill>
                <a:srgbClr val="0041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>
              <a:off x="5206778" y="3796949"/>
              <a:ext cx="285752" cy="1588"/>
            </a:xfrm>
            <a:prstGeom prst="line">
              <a:avLst/>
            </a:prstGeom>
            <a:ln>
              <a:solidFill>
                <a:srgbClr val="0041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4896388" y="3365946"/>
              <a:ext cx="13901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200" b="1" dirty="0" smtClean="0">
                  <a:solidFill>
                    <a:srgbClr val="004182"/>
                  </a:solidFill>
                </a:rPr>
                <a:t>A</a:t>
              </a:r>
              <a:r>
                <a:rPr lang="en-US" altLang="ko-KR" sz="1200" b="1" dirty="0" smtClean="0">
                  <a:solidFill>
                    <a:srgbClr val="004182"/>
                  </a:solidFill>
                </a:rPr>
                <a:t>AA</a:t>
              </a:r>
              <a:r>
                <a:rPr lang="en-US" altLang="ko-KR" sz="1200" b="1" dirty="0" smtClean="0">
                  <a:solidFill>
                    <a:srgbClr val="004182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rgbClr val="004182"/>
                  </a:solidFill>
                </a:rPr>
                <a:t>관리 </a:t>
              </a:r>
              <a:r>
                <a:rPr lang="ko-KR" altLang="en-US" sz="1200" b="1" dirty="0" smtClean="0">
                  <a:solidFill>
                    <a:srgbClr val="004182"/>
                  </a:solidFill>
                </a:rPr>
                <a:t>시스템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88328" y="3612696"/>
              <a:ext cx="784189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rgbClr val="004182"/>
                  </a:solidFill>
                </a:rPr>
                <a:t>매출 </a:t>
              </a:r>
              <a:r>
                <a:rPr lang="en-US" altLang="ko-KR" sz="1050" dirty="0" smtClean="0">
                  <a:solidFill>
                    <a:srgbClr val="004182"/>
                  </a:solidFill>
                </a:rPr>
                <a:t>13</a:t>
              </a:r>
              <a:r>
                <a:rPr lang="ko-KR" altLang="en-US" sz="1050" dirty="0" smtClean="0">
                  <a:solidFill>
                    <a:srgbClr val="004182"/>
                  </a:solidFill>
                </a:rPr>
                <a:t>억</a:t>
              </a:r>
              <a:endParaRPr lang="en-US" altLang="ko-KR" sz="1050" dirty="0" smtClean="0">
                <a:solidFill>
                  <a:srgbClr val="004182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12126" y="3612696"/>
              <a:ext cx="1223412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rgbClr val="004182"/>
                  </a:solidFill>
                </a:rPr>
                <a:t>단말에서 운영 중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5550" y="3898448"/>
              <a:ext cx="2553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004182"/>
                  </a:solidFill>
                  <a:latin typeface="Constantia" pitchFamily="18" charset="0"/>
                </a:rPr>
                <a:t>(                )</a:t>
              </a:r>
              <a:endParaRPr lang="ko-KR" altLang="en-US" sz="4000" b="1" dirty="0">
                <a:solidFill>
                  <a:srgbClr val="004182"/>
                </a:solidFill>
                <a:latin typeface="Constantia" pitchFamily="18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565659" y="4250069"/>
              <a:ext cx="2160000" cy="1588"/>
            </a:xfrm>
            <a:prstGeom prst="line">
              <a:avLst/>
            </a:prstGeom>
            <a:ln>
              <a:solidFill>
                <a:srgbClr val="0041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4743362" y="3970106"/>
              <a:ext cx="17043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200" b="1" dirty="0" smtClean="0">
                  <a:solidFill>
                    <a:srgbClr val="004182"/>
                  </a:solidFill>
                </a:rPr>
                <a:t>00</a:t>
              </a:r>
              <a:r>
                <a:rPr lang="ko-KR" altLang="en-US" sz="1200" b="1" dirty="0" smtClean="0">
                  <a:solidFill>
                    <a:srgbClr val="004182"/>
                  </a:solidFill>
                </a:rPr>
                <a:t>매뉴얼 </a:t>
              </a:r>
              <a:r>
                <a:rPr lang="ko-KR" altLang="en-US" sz="1200" b="1" dirty="0" smtClean="0">
                  <a:solidFill>
                    <a:srgbClr val="004182"/>
                  </a:solidFill>
                </a:rPr>
                <a:t>시스템 개발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590543" y="4208692"/>
              <a:ext cx="2108269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rgbClr val="004182"/>
                  </a:solidFill>
                </a:rPr>
                <a:t>지침서</a:t>
              </a:r>
              <a:r>
                <a:rPr lang="en-US" altLang="ko-KR" sz="1050" dirty="0" smtClean="0">
                  <a:solidFill>
                    <a:srgbClr val="004182"/>
                  </a:solidFill>
                </a:rPr>
                <a:t>, </a:t>
              </a:r>
              <a:r>
                <a:rPr lang="ko-KR" altLang="en-US" sz="1050" dirty="0" smtClean="0">
                  <a:solidFill>
                    <a:srgbClr val="004182"/>
                  </a:solidFill>
                </a:rPr>
                <a:t>규정집에 근거한 표준화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 rot="21600000">
            <a:off x="7457598" y="3170681"/>
            <a:ext cx="1506982" cy="1009275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체계적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유기적 관리</a:t>
            </a:r>
            <a:endParaRPr lang="ko-KR" altLang="en-US" sz="1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5734</TotalTime>
  <Words>51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1608</cp:revision>
  <dcterms:created xsi:type="dcterms:W3CDTF">2007-08-06T18:31:03Z</dcterms:created>
  <dcterms:modified xsi:type="dcterms:W3CDTF">2008-09-16T16:32:36Z</dcterms:modified>
</cp:coreProperties>
</file>