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D00"/>
    <a:srgbClr val="75C325"/>
    <a:srgbClr val="A9D5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272A5-7644-4AFE-971E-78568498C586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4F9920-1C8F-4110-A073-E4A97C704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0" y="428604"/>
            <a:ext cx="81439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0" y="428604"/>
            <a:ext cx="914400" cy="142876"/>
          </a:xfrm>
          <a:prstGeom prst="rect">
            <a:avLst/>
          </a:prstGeom>
          <a:solidFill>
            <a:srgbClr val="008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856000" y="428604"/>
            <a:ext cx="288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8668451" y="626039"/>
            <a:ext cx="396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2" y="6642122"/>
            <a:ext cx="9144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 rot="5400000">
            <a:off x="1388320" y="6713792"/>
            <a:ext cx="144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8527985" y="553550"/>
            <a:ext cx="34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BCBCBC"/>
                </a:solidFill>
                <a:latin typeface="Constantia" pitchFamily="18" charset="0"/>
              </a:rPr>
              <a:t>15</a:t>
            </a:r>
            <a:endParaRPr lang="ko-KR" altLang="en-US" sz="1600" dirty="0">
              <a:solidFill>
                <a:srgbClr val="BCBCBC"/>
              </a:solidFill>
              <a:latin typeface="Constantia" pitchFamily="18" charset="0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786894" y="178430"/>
            <a:ext cx="164196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BCBCBC"/>
                </a:solidFill>
              </a:rPr>
              <a:t>2</a:t>
            </a:r>
            <a:r>
              <a:rPr lang="en-US" altLang="ko-KR" sz="1050" smtClean="0">
                <a:solidFill>
                  <a:srgbClr val="BCBCBC"/>
                </a:solidFill>
              </a:rPr>
              <a:t>. </a:t>
            </a:r>
            <a:r>
              <a:rPr lang="ko-KR" altLang="en-US" sz="1050" dirty="0" smtClean="0">
                <a:solidFill>
                  <a:srgbClr val="BCBCBC"/>
                </a:solidFill>
              </a:rPr>
              <a:t>제안개요</a:t>
            </a:r>
            <a:endParaRPr lang="ko-KR" altLang="en-US" sz="1050" dirty="0">
              <a:solidFill>
                <a:srgbClr val="BCBCBC"/>
              </a:solidFill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1133549" y="547685"/>
            <a:ext cx="2366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목표시스템 요구사항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그룹 13"/>
          <p:cNvGrpSpPr/>
          <p:nvPr userDrawn="1"/>
        </p:nvGrpSpPr>
        <p:grpSpPr>
          <a:xfrm>
            <a:off x="812681" y="510202"/>
            <a:ext cx="431499" cy="369332"/>
            <a:chOff x="812681" y="776829"/>
            <a:chExt cx="431499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892802" y="77682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5CB24"/>
                  </a:solidFill>
                </a:rPr>
                <a:t>&gt;</a:t>
              </a:r>
              <a:endParaRPr lang="ko-KR" altLang="en-US" b="1" dirty="0">
                <a:solidFill>
                  <a:srgbClr val="F5CB2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2681" y="77682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5CB24"/>
                  </a:solidFill>
                </a:rPr>
                <a:t>&gt;</a:t>
              </a:r>
              <a:endParaRPr lang="ko-KR" altLang="en-US" b="1" dirty="0">
                <a:solidFill>
                  <a:srgbClr val="F5CB24"/>
                </a:solidFill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1125046" y="882881"/>
            <a:ext cx="7072362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 smtClean="0">
                <a:sym typeface="Wingdings" pitchFamily="2" charset="2"/>
              </a:rPr>
              <a:t>(</a:t>
            </a:r>
            <a:r>
              <a:rPr lang="ko-KR" altLang="en-US" sz="1050" dirty="0" smtClean="0">
                <a:sym typeface="Wingdings" pitchFamily="2" charset="2"/>
              </a:rPr>
              <a:t>제안요청사</a:t>
            </a:r>
            <a:r>
              <a:rPr lang="en-US" altLang="ko-KR" sz="1050" dirty="0" smtClean="0">
                <a:sym typeface="Wingdings" pitchFamily="2" charset="2"/>
              </a:rPr>
              <a:t>)</a:t>
            </a:r>
            <a:r>
              <a:rPr lang="ko-KR" altLang="en-US" sz="1050" dirty="0" smtClean="0">
                <a:sym typeface="Wingdings" pitchFamily="2" charset="2"/>
              </a:rPr>
              <a:t>는 고객정보 취득 및 마케팅 지원의 핵심으로 단계별 구현전략에 대한 이해에 </a:t>
            </a:r>
            <a:r>
              <a:rPr lang="ko-KR" altLang="en-US" sz="1050" dirty="0" smtClean="0">
                <a:sym typeface="Wingdings" pitchFamily="2" charset="2"/>
              </a:rPr>
              <a:t>기반을 두어 시스템을 </a:t>
            </a:r>
            <a:endParaRPr lang="en-US" altLang="ko-KR" sz="1050" dirty="0" smtClean="0"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구축해야 </a:t>
            </a:r>
            <a:r>
              <a:rPr lang="ko-KR" altLang="en-US" sz="1050" dirty="0" smtClean="0">
                <a:sym typeface="Wingdings" pitchFamily="2" charset="2"/>
              </a:rPr>
              <a:t>하므로 </a:t>
            </a:r>
            <a:r>
              <a:rPr lang="en-US" altLang="ko-KR" sz="1050" dirty="0" smtClean="0">
                <a:sym typeface="Wingdings" pitchFamily="2" charset="2"/>
              </a:rPr>
              <a:t>Interface, Architecture, System </a:t>
            </a:r>
            <a:r>
              <a:rPr lang="ko-KR" altLang="en-US" sz="1050" dirty="0" smtClean="0">
                <a:sym typeface="Wingdings" pitchFamily="2" charset="2"/>
              </a:rPr>
              <a:t>세 가지 부분에 있어 </a:t>
            </a:r>
            <a:r>
              <a:rPr lang="ko-KR" altLang="en-US" sz="1050" dirty="0" smtClean="0">
                <a:sym typeface="Wingdings" pitchFamily="2" charset="2"/>
              </a:rPr>
              <a:t>다음과 </a:t>
            </a:r>
            <a:r>
              <a:rPr lang="ko-KR" altLang="en-US" sz="1050" dirty="0" smtClean="0">
                <a:sym typeface="Wingdings" pitchFamily="2" charset="2"/>
              </a:rPr>
              <a:t>같은 목표 수준에 만족하여야 합니다</a:t>
            </a:r>
            <a:r>
              <a:rPr lang="en-US" altLang="ko-KR" sz="1050" dirty="0" smtClean="0">
                <a:sym typeface="Wingdings" pitchFamily="2" charset="2"/>
              </a:rPr>
              <a:t>. </a:t>
            </a:r>
          </a:p>
        </p:txBody>
      </p:sp>
      <p:pic>
        <p:nvPicPr>
          <p:cNvPr id="34" name="그림 33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1086" y="6673066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270234" y="1783606"/>
            <a:ext cx="8588046" cy="4431476"/>
            <a:chOff x="214282" y="1643050"/>
            <a:chExt cx="8588046" cy="4431476"/>
          </a:xfrm>
        </p:grpSpPr>
        <p:grpSp>
          <p:nvGrpSpPr>
            <p:cNvPr id="35" name="그룹 34"/>
            <p:cNvGrpSpPr/>
            <p:nvPr/>
          </p:nvGrpSpPr>
          <p:grpSpPr>
            <a:xfrm>
              <a:off x="214282" y="1775766"/>
              <a:ext cx="6196828" cy="4252022"/>
              <a:chOff x="1577250" y="1796086"/>
              <a:chExt cx="6352336" cy="4358726"/>
            </a:xfrm>
          </p:grpSpPr>
          <p:sp>
            <p:nvSpPr>
              <p:cNvPr id="5" name="타원 4"/>
              <p:cNvSpPr/>
              <p:nvPr/>
            </p:nvSpPr>
            <p:spPr>
              <a:xfrm flipV="1">
                <a:off x="3491764" y="3068007"/>
                <a:ext cx="2343986" cy="23439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 flipV="1">
                <a:off x="3392980" y="2969222"/>
                <a:ext cx="2541555" cy="254155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 flipV="1">
                <a:off x="3291317" y="2867560"/>
                <a:ext cx="2744880" cy="2744879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 flipV="1">
                <a:off x="3189655" y="2765898"/>
                <a:ext cx="2948204" cy="294820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원형 8"/>
              <p:cNvSpPr/>
              <p:nvPr/>
            </p:nvSpPr>
            <p:spPr>
              <a:xfrm flipV="1">
                <a:off x="3597431" y="3177563"/>
                <a:ext cx="2144135" cy="2144135"/>
              </a:xfrm>
              <a:prstGeom prst="pie">
                <a:avLst>
                  <a:gd name="adj1" fmla="val 9073077"/>
                  <a:gd name="adj2" fmla="val 16200000"/>
                </a:avLst>
              </a:prstGeom>
              <a:solidFill>
                <a:srgbClr val="A9D50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원형 9"/>
              <p:cNvSpPr/>
              <p:nvPr/>
            </p:nvSpPr>
            <p:spPr>
              <a:xfrm rot="14400000" flipV="1">
                <a:off x="3597431" y="3177563"/>
                <a:ext cx="2144135" cy="2144135"/>
              </a:xfrm>
              <a:prstGeom prst="pie">
                <a:avLst>
                  <a:gd name="adj1" fmla="val 8974487"/>
                  <a:gd name="adj2" fmla="val 16200000"/>
                </a:avLst>
              </a:prstGeom>
              <a:solidFill>
                <a:srgbClr val="C0DD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원형 10"/>
              <p:cNvSpPr/>
              <p:nvPr/>
            </p:nvSpPr>
            <p:spPr>
              <a:xfrm rot="7200000" flipV="1">
                <a:off x="3597431" y="3177563"/>
                <a:ext cx="2144135" cy="2144135"/>
              </a:xfrm>
              <a:prstGeom prst="pie">
                <a:avLst>
                  <a:gd name="adj1" fmla="val 8974487"/>
                  <a:gd name="adj2" fmla="val 16285610"/>
                </a:avLst>
              </a:prstGeom>
              <a:solidFill>
                <a:srgbClr val="75C32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rot="16200000" flipH="1">
                <a:off x="4226225" y="2526385"/>
                <a:ext cx="880371" cy="530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3928945" y="3493701"/>
                <a:ext cx="1485073" cy="148507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n w="381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725838" y="3357562"/>
                <a:ext cx="1892642" cy="1892642"/>
              </a:xfrm>
              <a:prstGeom prst="rect">
                <a:avLst/>
              </a:prstGeom>
            </p:spPr>
            <p:txBody>
              <a:bodyPr wrap="none">
                <a:prstTxWarp prst="textArchUp">
                  <a:avLst>
                    <a:gd name="adj" fmla="val 13920121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Interface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 rot="5400000">
                <a:off x="4554218" y="1958198"/>
                <a:ext cx="203163" cy="1494"/>
              </a:xfrm>
              <a:prstGeom prst="line">
                <a:avLst/>
              </a:prstGeom>
              <a:ln w="28575">
                <a:solidFill>
                  <a:srgbClr val="75C32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그룹 47"/>
              <p:cNvGrpSpPr/>
              <p:nvPr/>
            </p:nvGrpSpPr>
            <p:grpSpPr>
              <a:xfrm>
                <a:off x="5731542" y="4920581"/>
                <a:ext cx="683936" cy="1234231"/>
                <a:chOff x="5806998" y="4317110"/>
                <a:chExt cx="727152" cy="1312219"/>
              </a:xfrm>
            </p:grpSpPr>
            <p:cxnSp>
              <p:nvCxnSpPr>
                <p:cNvPr id="27" name="직선 연결선 26"/>
                <p:cNvCxnSpPr/>
                <p:nvPr/>
              </p:nvCxnSpPr>
              <p:spPr>
                <a:xfrm rot="10800000">
                  <a:off x="5806998" y="4317110"/>
                  <a:ext cx="727152" cy="559690"/>
                </a:xfrm>
                <a:prstGeom prst="line">
                  <a:avLst/>
                </a:prstGeom>
                <a:noFill/>
                <a:ln w="19050">
                  <a:solidFill>
                    <a:schemeClr val="bg1">
                      <a:lumMod val="7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 rot="5400000">
                  <a:off x="6430670" y="4643140"/>
                  <a:ext cx="180000" cy="1588"/>
                </a:xfrm>
                <a:prstGeom prst="line">
                  <a:avLst/>
                </a:prstGeom>
                <a:ln w="28575">
                  <a:solidFill>
                    <a:srgbClr val="C0D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/>
                <p:nvPr/>
              </p:nvCxnSpPr>
              <p:spPr>
                <a:xfrm rot="5400000">
                  <a:off x="6088670" y="5196535"/>
                  <a:ext cx="864000" cy="1588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직사각형 16"/>
              <p:cNvSpPr/>
              <p:nvPr/>
            </p:nvSpPr>
            <p:spPr>
              <a:xfrm rot="7581546">
                <a:off x="3695376" y="3252193"/>
                <a:ext cx="1865720" cy="1865720"/>
              </a:xfrm>
              <a:prstGeom prst="rect">
                <a:avLst/>
              </a:prstGeom>
            </p:spPr>
            <p:txBody>
              <a:bodyPr wrap="none">
                <a:prstTxWarp prst="textArchUp">
                  <a:avLst>
                    <a:gd name="adj" fmla="val 13396353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Architecture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4089829">
                <a:off x="3788356" y="3528234"/>
                <a:ext cx="1490548" cy="1490548"/>
              </a:xfrm>
              <a:prstGeom prst="rect">
                <a:avLst/>
              </a:prstGeom>
            </p:spPr>
            <p:txBody>
              <a:bodyPr wrap="none">
                <a:prstTxWarp prst="textArchUp">
                  <a:avLst>
                    <a:gd name="adj" fmla="val 14431316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System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4041369" y="3498441"/>
                <a:ext cx="1245287" cy="1358897"/>
              </a:xfrm>
              <a:prstGeom prst="arc">
                <a:avLst>
                  <a:gd name="adj1" fmla="val 9917259"/>
                  <a:gd name="adj2" fmla="val 902337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70000">
                    <a:schemeClr val="bg1">
                      <a:alpha val="51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670458" y="1988854"/>
                <a:ext cx="1321196" cy="819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 list 01 - contents</a:t>
                </a:r>
                <a:endParaRPr lang="ko-KR" alt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list 02 - contents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 list 03 - contents</a:t>
                </a:r>
                <a:endParaRPr lang="ko-KR" alt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 rot="10800000" flipH="1">
                <a:off x="2917012" y="4916066"/>
                <a:ext cx="683936" cy="52642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rot="16200000" flipH="1">
                <a:off x="2827122" y="5222719"/>
                <a:ext cx="169302" cy="1494"/>
              </a:xfrm>
              <a:prstGeom prst="line">
                <a:avLst/>
              </a:prstGeom>
              <a:ln w="28575">
                <a:solidFill>
                  <a:srgbClr val="A9D5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16200000" flipH="1">
                <a:off x="2505448" y="5743224"/>
                <a:ext cx="812650" cy="1494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4148871" y="4027020"/>
                <a:ext cx="1107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목표수준</a:t>
                </a:r>
                <a:endParaRPr lang="ko-KR" alt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429388" y="5306708"/>
                <a:ext cx="1321196" cy="788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 list 01 - contents</a:t>
                </a:r>
                <a:endParaRPr lang="ko-KR" alt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list 02 - contents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 list 03 - contents</a:t>
                </a:r>
                <a:endParaRPr lang="ko-KR" alt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577250" y="5286388"/>
                <a:ext cx="1321196" cy="788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 list 01 - contents</a:t>
                </a:r>
                <a:endParaRPr lang="ko-KR" alt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list 02 - contents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 list 03 - contents</a:t>
                </a:r>
                <a:endParaRPr lang="ko-KR" altLang="en-US" sz="105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679093" y="1796086"/>
                <a:ext cx="12233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75C325"/>
                    </a:solidFill>
                  </a:rPr>
                  <a:t>I</a:t>
                </a:r>
                <a:r>
                  <a:rPr lang="en-US" altLang="ko-KR" sz="1200" b="1" dirty="0" smtClean="0">
                    <a:solidFill>
                      <a:srgbClr val="75C325"/>
                    </a:solidFill>
                  </a:rPr>
                  <a:t>nterface base</a:t>
                </a:r>
                <a:endParaRPr lang="ko-KR" altLang="en-US" sz="1200" b="1" dirty="0">
                  <a:solidFill>
                    <a:srgbClr val="75C325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419228" y="5072074"/>
                <a:ext cx="15103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rgbClr val="C0DD00"/>
                    </a:solidFill>
                  </a:rPr>
                  <a:t>Architecture base</a:t>
                </a:r>
                <a:endParaRPr lang="ko-KR" altLang="en-US" sz="1200" b="1" dirty="0">
                  <a:solidFill>
                    <a:srgbClr val="C0DD0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643042" y="5072074"/>
                <a:ext cx="12449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200" b="1" dirty="0" smtClean="0">
                    <a:solidFill>
                      <a:srgbClr val="A9D508"/>
                    </a:solidFill>
                  </a:rPr>
                  <a:t>System base</a:t>
                </a:r>
                <a:endParaRPr lang="ko-KR" altLang="en-US" sz="1200" b="1" dirty="0">
                  <a:solidFill>
                    <a:srgbClr val="A9D508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414996" y="1643050"/>
              <a:ext cx="3358529" cy="2328658"/>
              <a:chOff x="4414996" y="1643050"/>
              <a:chExt cx="3358529" cy="2328658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4482933" y="1910873"/>
                <a:ext cx="3150741" cy="1779241"/>
                <a:chOff x="-374045" y="1281985"/>
                <a:chExt cx="7880512" cy="4450175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6362533" y="1658770"/>
                  <a:ext cx="660707" cy="4071635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4" name="직선 연결선 53"/>
                <p:cNvCxnSpPr/>
                <p:nvPr/>
              </p:nvCxnSpPr>
              <p:spPr>
                <a:xfrm>
                  <a:off x="3648815" y="5730403"/>
                  <a:ext cx="3857652" cy="1588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rot="16200000" flipV="1">
                  <a:off x="-572848" y="1480788"/>
                  <a:ext cx="4449645" cy="4052039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직사각형 55"/>
                <p:cNvSpPr/>
                <p:nvPr/>
              </p:nvSpPr>
              <p:spPr>
                <a:xfrm>
                  <a:off x="5188142" y="3658700"/>
                  <a:ext cx="660707" cy="20717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4017590" y="4643446"/>
                  <a:ext cx="660707" cy="10887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6165998" y="3633154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08</a:t>
                </a:r>
                <a:endPara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633404" y="3633154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09</a:t>
                </a:r>
                <a:endPara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100810" y="3633154"/>
                <a:ext cx="3898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10</a:t>
                </a:r>
                <a:endPara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5146721" y="2143116"/>
                <a:ext cx="5484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Title</a:t>
                </a:r>
                <a:endPara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135704" y="2357430"/>
                <a:ext cx="109517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(Unit : Billions)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14996" y="1857364"/>
                <a:ext cx="118088" cy="1180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5C3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19418" y="1643050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2,493.7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359992" y="4612648"/>
              <a:ext cx="2442336" cy="1461878"/>
              <a:chOff x="6359992" y="4612648"/>
              <a:chExt cx="2442336" cy="1461878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6421120" y="4998720"/>
                <a:ext cx="2164080" cy="751840"/>
                <a:chOff x="6421120" y="4998720"/>
                <a:chExt cx="2164080" cy="751840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 rot="16200000" flipV="1">
                  <a:off x="6339840" y="5212080"/>
                  <a:ext cx="619760" cy="45720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 rot="10800000" flipV="1">
                  <a:off x="6868176" y="5486400"/>
                  <a:ext cx="579104" cy="248936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 rot="10800000">
                  <a:off x="7449840" y="5484206"/>
                  <a:ext cx="576560" cy="103794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8014193" y="5021453"/>
                  <a:ext cx="593740" cy="548274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타원 65"/>
              <p:cNvSpPr/>
              <p:nvPr/>
            </p:nvSpPr>
            <p:spPr>
              <a:xfrm>
                <a:off x="6359992" y="5061914"/>
                <a:ext cx="118088" cy="1180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D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811366" y="5668366"/>
                <a:ext cx="118088" cy="1180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7382870" y="5429264"/>
                <a:ext cx="118088" cy="1180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7954374" y="5525490"/>
                <a:ext cx="118088" cy="1180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8525878" y="4929198"/>
                <a:ext cx="118088" cy="11808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D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471203" y="4958291"/>
                <a:ext cx="5484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Title</a:t>
                </a:r>
                <a:endPara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875372" y="4985585"/>
                <a:ext cx="74571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(Unit : %)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682480" y="5735972"/>
                <a:ext cx="3898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23</a:t>
                </a:r>
                <a:endPara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253983" y="5500702"/>
                <a:ext cx="3898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48</a:t>
                </a:r>
                <a:endPara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825486" y="5580298"/>
                <a:ext cx="3898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37</a:t>
                </a:r>
                <a:endPara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386829" y="4612648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82</a:t>
                </a:r>
                <a:endParaRPr lang="ko-KR" altLang="en-US" b="1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74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37</cp:revision>
  <dcterms:created xsi:type="dcterms:W3CDTF">2008-09-16T21:48:11Z</dcterms:created>
  <dcterms:modified xsi:type="dcterms:W3CDTF">2009-08-20T05:57:37Z</dcterms:modified>
</cp:coreProperties>
</file>