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4BD"/>
    <a:srgbClr val="E6B9B8"/>
    <a:srgbClr val="C6D9F1"/>
    <a:srgbClr val="C0DD00"/>
    <a:srgbClr val="75C325"/>
    <a:srgbClr val="A9D5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9" autoAdjust="0"/>
    <p:restoredTop sz="98454" autoAdjust="0"/>
  </p:normalViewPr>
  <p:slideViewPr>
    <p:cSldViewPr>
      <p:cViewPr varScale="1">
        <p:scale>
          <a:sx n="111" d="100"/>
          <a:sy n="111" d="100"/>
        </p:scale>
        <p:origin x="-12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 userDrawn="1"/>
        </p:nvCxnSpPr>
        <p:spPr>
          <a:xfrm>
            <a:off x="0" y="428604"/>
            <a:ext cx="81439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0" y="428604"/>
            <a:ext cx="914400" cy="142876"/>
          </a:xfrm>
          <a:prstGeom prst="rect">
            <a:avLst/>
          </a:prstGeom>
          <a:solidFill>
            <a:srgbClr val="008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8856000" y="428604"/>
            <a:ext cx="2880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rot="5400000">
            <a:off x="8668451" y="626039"/>
            <a:ext cx="396000" cy="1588"/>
          </a:xfrm>
          <a:prstGeom prst="line">
            <a:avLst/>
          </a:prstGeom>
          <a:ln w="38100"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-32" y="6642122"/>
            <a:ext cx="91440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 rot="5400000">
            <a:off x="1388320" y="6713792"/>
            <a:ext cx="144000" cy="1588"/>
          </a:xfrm>
          <a:prstGeom prst="line">
            <a:avLst/>
          </a:prstGeom>
          <a:ln w="38100"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8527985" y="553550"/>
            <a:ext cx="34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BCBCBC"/>
                </a:solidFill>
                <a:latin typeface="Constantia" pitchFamily="18" charset="0"/>
              </a:rPr>
              <a:t>15</a:t>
            </a:r>
            <a:endParaRPr lang="ko-KR" altLang="en-US" sz="1600" dirty="0">
              <a:solidFill>
                <a:srgbClr val="BCBCBC"/>
              </a:solidFill>
              <a:latin typeface="Constantia" pitchFamily="18" charset="0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786894" y="178430"/>
            <a:ext cx="16419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BCBCBC"/>
                </a:solidFill>
              </a:rPr>
              <a:t>2</a:t>
            </a:r>
            <a:r>
              <a:rPr lang="en-US" altLang="ko-KR" sz="1050" smtClean="0">
                <a:solidFill>
                  <a:srgbClr val="BCBCBC"/>
                </a:solidFill>
              </a:rPr>
              <a:t>. </a:t>
            </a:r>
            <a:r>
              <a:rPr lang="ko-KR" altLang="en-US" sz="1050" dirty="0" smtClean="0">
                <a:solidFill>
                  <a:srgbClr val="BCBCBC"/>
                </a:solidFill>
              </a:rPr>
              <a:t>제안개요</a:t>
            </a:r>
            <a:endParaRPr lang="ko-KR" altLang="en-US" sz="1050" dirty="0">
              <a:solidFill>
                <a:srgbClr val="BCBCBC"/>
              </a:solidFill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1133549" y="547685"/>
            <a:ext cx="2366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목표시스템 요구사항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그룹 13"/>
          <p:cNvGrpSpPr/>
          <p:nvPr userDrawn="1"/>
        </p:nvGrpSpPr>
        <p:grpSpPr>
          <a:xfrm>
            <a:off x="812681" y="510202"/>
            <a:ext cx="431499" cy="369332"/>
            <a:chOff x="812681" y="776829"/>
            <a:chExt cx="431499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892802" y="77682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5CB24"/>
                  </a:solidFill>
                </a:rPr>
                <a:t>&gt;</a:t>
              </a:r>
              <a:endParaRPr lang="ko-KR" altLang="en-US" b="1" dirty="0">
                <a:solidFill>
                  <a:srgbClr val="F5CB2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2681" y="77682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5CB24"/>
                  </a:solidFill>
                </a:rPr>
                <a:t>&gt;</a:t>
              </a:r>
              <a:endParaRPr lang="ko-KR" altLang="en-US" b="1" dirty="0">
                <a:solidFill>
                  <a:srgbClr val="F5CB24"/>
                </a:solidFill>
              </a:endParaRPr>
            </a:p>
          </p:txBody>
        </p:sp>
      </p:grpSp>
      <p:pic>
        <p:nvPicPr>
          <p:cNvPr id="34" name="그림 33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1086" y="6673066"/>
            <a:ext cx="1340444" cy="110476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1125046" y="882881"/>
            <a:ext cx="7072362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 smtClean="0">
                <a:sym typeface="Wingdings" pitchFamily="2" charset="2"/>
              </a:rPr>
              <a:t>(</a:t>
            </a:r>
            <a:r>
              <a:rPr lang="ko-KR" altLang="en-US" sz="1050" dirty="0" smtClean="0">
                <a:sym typeface="Wingdings" pitchFamily="2" charset="2"/>
              </a:rPr>
              <a:t>제안요청사</a:t>
            </a:r>
            <a:r>
              <a:rPr lang="en-US" altLang="ko-KR" sz="1050" dirty="0" smtClean="0">
                <a:sym typeface="Wingdings" pitchFamily="2" charset="2"/>
              </a:rPr>
              <a:t>)</a:t>
            </a:r>
            <a:r>
              <a:rPr lang="ko-KR" altLang="en-US" sz="1050" dirty="0" smtClean="0">
                <a:sym typeface="Wingdings" pitchFamily="2" charset="2"/>
              </a:rPr>
              <a:t>는 고객정보 취득 및 마케팅 지원의 핵심으로 단계별 구현전략에 대한 이해에 </a:t>
            </a:r>
            <a:r>
              <a:rPr lang="ko-KR" altLang="en-US" sz="1050" dirty="0" smtClean="0">
                <a:sym typeface="Wingdings" pitchFamily="2" charset="2"/>
              </a:rPr>
              <a:t>기반을 두어 시스템을 </a:t>
            </a:r>
            <a:endParaRPr lang="en-US" altLang="ko-KR" sz="1050" dirty="0" smtClean="0"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050" dirty="0" smtClean="0">
                <a:sym typeface="Wingdings" pitchFamily="2" charset="2"/>
              </a:rPr>
              <a:t>구축해야 </a:t>
            </a:r>
            <a:r>
              <a:rPr lang="ko-KR" altLang="en-US" sz="1050" dirty="0" smtClean="0">
                <a:sym typeface="Wingdings" pitchFamily="2" charset="2"/>
              </a:rPr>
              <a:t>하므로 </a:t>
            </a:r>
            <a:r>
              <a:rPr lang="en-US" altLang="ko-KR" sz="1050" dirty="0" smtClean="0">
                <a:sym typeface="Wingdings" pitchFamily="2" charset="2"/>
              </a:rPr>
              <a:t>Interface, Architecture, System </a:t>
            </a:r>
            <a:r>
              <a:rPr lang="ko-KR" altLang="en-US" sz="1050" dirty="0" smtClean="0">
                <a:sym typeface="Wingdings" pitchFamily="2" charset="2"/>
              </a:rPr>
              <a:t>세 가지 부분에 있어 </a:t>
            </a:r>
            <a:r>
              <a:rPr lang="ko-KR" altLang="en-US" sz="1050" dirty="0" smtClean="0">
                <a:sym typeface="Wingdings" pitchFamily="2" charset="2"/>
              </a:rPr>
              <a:t>다음과 </a:t>
            </a:r>
            <a:r>
              <a:rPr lang="ko-KR" altLang="en-US" sz="1050" dirty="0" smtClean="0">
                <a:sym typeface="Wingdings" pitchFamily="2" charset="2"/>
              </a:rPr>
              <a:t>같은 목표 수준에 만족하여야 합니다</a:t>
            </a:r>
            <a:r>
              <a:rPr lang="en-US" altLang="ko-KR" sz="1050" dirty="0" smtClean="0">
                <a:sym typeface="Wingdings" pitchFamily="2" charset="2"/>
              </a:rPr>
              <a:t>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088539" y="1500174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[ </a:t>
            </a:r>
            <a:r>
              <a:rPr lang="en-US" altLang="ko-KR" sz="2000" dirty="0" smtClean="0"/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고객정보 취득 및 마케팅 지원  </a:t>
            </a:r>
            <a:r>
              <a:rPr lang="en-US" altLang="ko-KR" sz="2000" b="1" dirty="0" smtClean="0"/>
              <a:t>]</a:t>
            </a:r>
            <a:endParaRPr lang="ko-KR" altLang="en-US" sz="2000" b="1" dirty="0"/>
          </a:p>
        </p:txBody>
      </p:sp>
      <p:sp>
        <p:nvSpPr>
          <p:cNvPr id="43" name="대각선 방향의 모서리가 잘린 사각형 42"/>
          <p:cNvSpPr/>
          <p:nvPr/>
        </p:nvSpPr>
        <p:spPr>
          <a:xfrm>
            <a:off x="3850872" y="2770183"/>
            <a:ext cx="1967658" cy="470998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2F6E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Architecture base</a:t>
            </a:r>
          </a:p>
        </p:txBody>
      </p:sp>
      <p:sp>
        <p:nvSpPr>
          <p:cNvPr id="44" name="대각선 방향의 모서리가 잘린 사각형 43"/>
          <p:cNvSpPr/>
          <p:nvPr/>
        </p:nvSpPr>
        <p:spPr>
          <a:xfrm>
            <a:off x="1727251" y="2770183"/>
            <a:ext cx="1967658" cy="470998"/>
          </a:xfrm>
          <a:prstGeom prst="snip2DiagRect">
            <a:avLst>
              <a:gd name="adj1" fmla="val 27090"/>
              <a:gd name="adj2" fmla="val 0"/>
            </a:avLst>
          </a:prstGeom>
          <a:solidFill>
            <a:srgbClr val="F2F6E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Interface base</a:t>
            </a:r>
          </a:p>
        </p:txBody>
      </p:sp>
      <p:sp>
        <p:nvSpPr>
          <p:cNvPr id="45" name="대각선 방향의 모서리가 잘린 사각형 44"/>
          <p:cNvSpPr/>
          <p:nvPr/>
        </p:nvSpPr>
        <p:spPr>
          <a:xfrm>
            <a:off x="6032803" y="2770183"/>
            <a:ext cx="1967658" cy="470998"/>
          </a:xfrm>
          <a:prstGeom prst="snip2DiagRect">
            <a:avLst>
              <a:gd name="adj1" fmla="val 0"/>
              <a:gd name="adj2" fmla="val 29347"/>
            </a:avLst>
          </a:prstGeom>
          <a:solidFill>
            <a:srgbClr val="F2F6E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System base</a:t>
            </a:r>
          </a:p>
        </p:txBody>
      </p:sp>
      <p:sp>
        <p:nvSpPr>
          <p:cNvPr id="46" name="타원 45"/>
          <p:cNvSpPr/>
          <p:nvPr/>
        </p:nvSpPr>
        <p:spPr>
          <a:xfrm>
            <a:off x="4783000" y="1949871"/>
            <a:ext cx="103943" cy="10394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3077906" y="2071678"/>
            <a:ext cx="3500462" cy="567646"/>
            <a:chOff x="3077906" y="2136654"/>
            <a:chExt cx="3500462" cy="567646"/>
          </a:xfrm>
        </p:grpSpPr>
        <p:cxnSp>
          <p:nvCxnSpPr>
            <p:cNvPr id="48" name="직선 연결선 47"/>
            <p:cNvCxnSpPr/>
            <p:nvPr/>
          </p:nvCxnSpPr>
          <p:spPr>
            <a:xfrm rot="5400000" flipH="1" flipV="1">
              <a:off x="4583730" y="2450576"/>
              <a:ext cx="506043" cy="1406"/>
            </a:xfrm>
            <a:prstGeom prst="line">
              <a:avLst/>
            </a:prstGeom>
            <a:ln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3740000" flipV="1">
              <a:off x="6324643" y="2388973"/>
              <a:ext cx="506043" cy="1406"/>
            </a:xfrm>
            <a:prstGeom prst="line">
              <a:avLst/>
            </a:prstGeom>
            <a:ln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408912" y="2196851"/>
              <a:ext cx="108000" cy="14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785767" y="2196851"/>
              <a:ext cx="108000" cy="14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7860000" flipH="1" flipV="1">
              <a:off x="2825587" y="2388973"/>
              <a:ext cx="506043" cy="1406"/>
            </a:xfrm>
            <a:prstGeom prst="line">
              <a:avLst/>
            </a:prstGeom>
            <a:ln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3143240" y="2196851"/>
              <a:ext cx="108000" cy="14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/>
          <p:cNvCxnSpPr/>
          <p:nvPr/>
        </p:nvCxnSpPr>
        <p:spPr>
          <a:xfrm rot="5400000">
            <a:off x="2445683" y="4590304"/>
            <a:ext cx="2628000" cy="14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5400000">
            <a:off x="4622129" y="4590304"/>
            <a:ext cx="2628000" cy="14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5400000">
            <a:off x="310598" y="4590304"/>
            <a:ext cx="2628000" cy="14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rot="16200000" flipV="1">
            <a:off x="1434832" y="3086538"/>
            <a:ext cx="189766" cy="1897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5400000">
            <a:off x="6787005" y="4590304"/>
            <a:ext cx="2628000" cy="14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5400000" flipH="1" flipV="1">
            <a:off x="8103114" y="3086538"/>
            <a:ext cx="189766" cy="1897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985070" y="3374835"/>
            <a:ext cx="1372492" cy="8213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 list 01 - contents</a:t>
            </a:r>
            <a:endParaRPr lang="ko-KR" altLang="en-US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list 02 - 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 list 03 - contents</a:t>
            </a:r>
            <a:endParaRPr lang="ko-KR" alt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164744" y="3374835"/>
            <a:ext cx="1372492" cy="8213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 list 01 - contents</a:t>
            </a:r>
            <a:endParaRPr lang="ko-KR" altLang="en-US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list 02 - 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 list 03 - contents</a:t>
            </a:r>
            <a:endParaRPr lang="ko-KR" alt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323154" y="3374835"/>
            <a:ext cx="1372492" cy="8213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 list 01 - contents</a:t>
            </a:r>
            <a:endParaRPr lang="ko-KR" altLang="en-US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list 02 - 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 list 03 - contents</a:t>
            </a:r>
            <a:endParaRPr lang="ko-KR" alt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781785" y="2714402"/>
            <a:ext cx="103943" cy="10394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913686" y="2715008"/>
            <a:ext cx="103943" cy="10394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659911" y="2715008"/>
            <a:ext cx="103943" cy="10394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285720" y="5097377"/>
            <a:ext cx="8215370" cy="342908"/>
            <a:chOff x="285720" y="4514852"/>
            <a:chExt cx="8215370" cy="342908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1049090" y="4686307"/>
              <a:ext cx="74520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1539682" y="4610125"/>
              <a:ext cx="152350" cy="152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3693101" y="4610125"/>
              <a:ext cx="152350" cy="152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5863988" y="4610125"/>
              <a:ext cx="152350" cy="152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8018920" y="4610125"/>
              <a:ext cx="152350" cy="152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85720" y="4514852"/>
              <a:ext cx="1089292" cy="3429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C00000"/>
                  </a:solidFill>
                </a:rPr>
                <a:t>목표수준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668288" y="4532857"/>
            <a:ext cx="2117894" cy="1336056"/>
            <a:chOff x="6359992" y="4612648"/>
            <a:chExt cx="2442336" cy="1461878"/>
          </a:xfrm>
        </p:grpSpPr>
        <p:grpSp>
          <p:nvGrpSpPr>
            <p:cNvPr id="108" name="그룹 80"/>
            <p:cNvGrpSpPr/>
            <p:nvPr/>
          </p:nvGrpSpPr>
          <p:grpSpPr>
            <a:xfrm>
              <a:off x="6421120" y="4998720"/>
              <a:ext cx="2164080" cy="751840"/>
              <a:chOff x="6421120" y="4998720"/>
              <a:chExt cx="2164080" cy="751840"/>
            </a:xfrm>
          </p:grpSpPr>
          <p:cxnSp>
            <p:nvCxnSpPr>
              <p:cNvPr id="120" name="직선 연결선 119"/>
              <p:cNvCxnSpPr/>
              <p:nvPr/>
            </p:nvCxnSpPr>
            <p:spPr>
              <a:xfrm rot="16200000" flipV="1">
                <a:off x="6339840" y="5212080"/>
                <a:ext cx="619760" cy="45720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rot="10800000" flipV="1">
                <a:off x="6868176" y="5486400"/>
                <a:ext cx="579104" cy="24893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rot="10800000">
                <a:off x="7449840" y="5484206"/>
                <a:ext cx="576560" cy="10379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 rot="5400000">
                <a:off x="8014193" y="5021453"/>
                <a:ext cx="593740" cy="54827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타원 108"/>
            <p:cNvSpPr/>
            <p:nvPr/>
          </p:nvSpPr>
          <p:spPr>
            <a:xfrm>
              <a:off x="6359992" y="5061914"/>
              <a:ext cx="118088" cy="1180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811366" y="5668366"/>
              <a:ext cx="118088" cy="1180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7382870" y="5429264"/>
              <a:ext cx="118088" cy="1180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7954374" y="5525490"/>
              <a:ext cx="118088" cy="1180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8525878" y="4929198"/>
              <a:ext cx="118088" cy="11808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82480" y="5735972"/>
              <a:ext cx="3898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23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253983" y="5500702"/>
              <a:ext cx="3898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48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25486" y="5580298"/>
              <a:ext cx="3898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37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386829" y="4612648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82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1557258" y="4636719"/>
            <a:ext cx="646655" cy="232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(Unit : %)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4040035" y="4304529"/>
            <a:ext cx="1692828" cy="1685994"/>
            <a:chOff x="6147282" y="4671964"/>
            <a:chExt cx="1692828" cy="1685994"/>
          </a:xfrm>
        </p:grpSpPr>
        <p:grpSp>
          <p:nvGrpSpPr>
            <p:cNvPr id="132" name="그룹 131"/>
            <p:cNvGrpSpPr/>
            <p:nvPr/>
          </p:nvGrpSpPr>
          <p:grpSpPr>
            <a:xfrm>
              <a:off x="6147282" y="5061097"/>
              <a:ext cx="1542344" cy="1015267"/>
              <a:chOff x="3648815" y="3192810"/>
              <a:chExt cx="3857652" cy="2539350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6362533" y="3192810"/>
                <a:ext cx="660707" cy="2537595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>
                <a:off x="3648815" y="5730403"/>
                <a:ext cx="3857652" cy="15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직사각형 135"/>
              <p:cNvSpPr/>
              <p:nvPr/>
            </p:nvSpPr>
            <p:spPr>
              <a:xfrm>
                <a:off x="5188143" y="4283158"/>
                <a:ext cx="660707" cy="14472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4017590" y="4643446"/>
                <a:ext cx="660707" cy="10887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6221950" y="601940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08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689356" y="601940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09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156762" y="6019404"/>
              <a:ext cx="3898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10</a:t>
              </a:r>
              <a:endParaRPr lang="ko-KR" altLang="en-US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886003" y="467196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2,493.7</a:t>
              </a:r>
              <a:endParaRPr lang="ko-KR" altLang="en-US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3821993" y="4636719"/>
            <a:ext cx="10102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(Unit : million)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929322" y="4636719"/>
            <a:ext cx="646655" cy="232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(Unit : %)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247105" y="5083095"/>
            <a:ext cx="360304" cy="3375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82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85867" y="5083095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64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49" name="막힌 원호 148"/>
          <p:cNvSpPr/>
          <p:nvPr/>
        </p:nvSpPr>
        <p:spPr>
          <a:xfrm>
            <a:off x="6243980" y="4918953"/>
            <a:ext cx="699782" cy="699782"/>
          </a:xfrm>
          <a:prstGeom prst="blockArc">
            <a:avLst>
              <a:gd name="adj1" fmla="val 21578021"/>
              <a:gd name="adj2" fmla="val 12883048"/>
              <a:gd name="adj3" fmla="val 2865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막힌 원호 149"/>
          <p:cNvSpPr/>
          <p:nvPr/>
        </p:nvSpPr>
        <p:spPr>
          <a:xfrm>
            <a:off x="7083952" y="4918953"/>
            <a:ext cx="699782" cy="699782"/>
          </a:xfrm>
          <a:prstGeom prst="blockArc">
            <a:avLst>
              <a:gd name="adj1" fmla="val 21578021"/>
              <a:gd name="adj2" fmla="val 17896154"/>
              <a:gd name="adj3" fmla="val 29297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05865" y="6206323"/>
            <a:ext cx="6474880" cy="30004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단계별 구현전략에 대한 이해에 기반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 flipV="1">
            <a:off x="4689307" y="5971785"/>
            <a:ext cx="286730" cy="173818"/>
            <a:chOff x="3384948" y="3000376"/>
            <a:chExt cx="391716" cy="237462"/>
          </a:xfrm>
        </p:grpSpPr>
        <p:sp>
          <p:nvSpPr>
            <p:cNvPr id="153" name="자유형 152"/>
            <p:cNvSpPr/>
            <p:nvPr/>
          </p:nvSpPr>
          <p:spPr>
            <a:xfrm>
              <a:off x="3407569" y="3026569"/>
              <a:ext cx="347662" cy="200025"/>
            </a:xfrm>
            <a:custGeom>
              <a:avLst/>
              <a:gdLst>
                <a:gd name="connsiteX0" fmla="*/ 0 w 347662"/>
                <a:gd name="connsiteY0" fmla="*/ 0 h 200025"/>
                <a:gd name="connsiteX1" fmla="*/ 347662 w 347662"/>
                <a:gd name="connsiteY1" fmla="*/ 2381 h 200025"/>
                <a:gd name="connsiteX2" fmla="*/ 176212 w 347662"/>
                <a:gd name="connsiteY2" fmla="*/ 200025 h 200025"/>
                <a:gd name="connsiteX3" fmla="*/ 0 w 347662"/>
                <a:gd name="connsiteY3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662" h="200025">
                  <a:moveTo>
                    <a:pt x="0" y="0"/>
                  </a:moveTo>
                  <a:lnTo>
                    <a:pt x="347662" y="2381"/>
                  </a:lnTo>
                  <a:lnTo>
                    <a:pt x="176212" y="200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갈매기형 수장 153"/>
            <p:cNvSpPr/>
            <p:nvPr/>
          </p:nvSpPr>
          <p:spPr>
            <a:xfrm rot="5400000">
              <a:off x="3462075" y="2923249"/>
              <a:ext cx="237462" cy="391716"/>
            </a:xfrm>
            <a:prstGeom prst="chevron">
              <a:avLst>
                <a:gd name="adj" fmla="val 9191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87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78</cp:revision>
  <dcterms:created xsi:type="dcterms:W3CDTF">2008-09-16T21:48:11Z</dcterms:created>
  <dcterms:modified xsi:type="dcterms:W3CDTF">2009-08-20T05:58:43Z</dcterms:modified>
</cp:coreProperties>
</file>