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4BD"/>
    <a:srgbClr val="E6B9B8"/>
    <a:srgbClr val="C6D9F1"/>
    <a:srgbClr val="C0DD00"/>
    <a:srgbClr val="75C325"/>
    <a:srgbClr val="A9D50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47" autoAdjust="0"/>
    <p:restoredTop sz="98454" autoAdjust="0"/>
  </p:normalViewPr>
  <p:slideViewPr>
    <p:cSldViewPr>
      <p:cViewPr varScale="1">
        <p:scale>
          <a:sx n="95" d="100"/>
          <a:sy n="95" d="100"/>
        </p:scale>
        <p:origin x="-96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272A5-7644-4AFE-971E-78568498C586}" type="datetimeFigureOut">
              <a:rPr lang="ko-KR" altLang="en-US" smtClean="0"/>
              <a:pPr/>
              <a:t>2008-09-30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4F9920-1C8F-4110-A073-E4A97C704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272A5-7644-4AFE-971E-78568498C586}" type="datetimeFigureOut">
              <a:rPr lang="ko-KR" altLang="en-US" smtClean="0"/>
              <a:pPr/>
              <a:t>2008-09-30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4F9920-1C8F-4110-A073-E4A97C704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272A5-7644-4AFE-971E-78568498C586}" type="datetimeFigureOut">
              <a:rPr lang="ko-KR" altLang="en-US" smtClean="0"/>
              <a:pPr/>
              <a:t>2008-09-30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4F9920-1C8F-4110-A073-E4A97C704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272A5-7644-4AFE-971E-78568498C586}" type="datetimeFigureOut">
              <a:rPr lang="ko-KR" altLang="en-US" smtClean="0"/>
              <a:pPr/>
              <a:t>2008-09-30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4F9920-1C8F-4110-A073-E4A97C704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272A5-7644-4AFE-971E-78568498C586}" type="datetimeFigureOut">
              <a:rPr lang="ko-KR" altLang="en-US" smtClean="0"/>
              <a:pPr/>
              <a:t>2008-09-30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4F9920-1C8F-4110-A073-E4A97C704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272A5-7644-4AFE-971E-78568498C586}" type="datetimeFigureOut">
              <a:rPr lang="ko-KR" altLang="en-US" smtClean="0"/>
              <a:pPr/>
              <a:t>2008-09-30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4F9920-1C8F-4110-A073-E4A97C704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272A5-7644-4AFE-971E-78568498C586}" type="datetimeFigureOut">
              <a:rPr lang="ko-KR" altLang="en-US" smtClean="0"/>
              <a:pPr/>
              <a:t>2008-09-30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4F9920-1C8F-4110-A073-E4A97C704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272A5-7644-4AFE-971E-78568498C586}" type="datetimeFigureOut">
              <a:rPr lang="ko-KR" altLang="en-US" smtClean="0"/>
              <a:pPr/>
              <a:t>2008-09-30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4F9920-1C8F-4110-A073-E4A97C704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272A5-7644-4AFE-971E-78568498C586}" type="datetimeFigureOut">
              <a:rPr lang="ko-KR" altLang="en-US" smtClean="0"/>
              <a:pPr/>
              <a:t>2008-09-30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4F9920-1C8F-4110-A073-E4A97C704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272A5-7644-4AFE-971E-78568498C586}" type="datetimeFigureOut">
              <a:rPr lang="ko-KR" altLang="en-US" smtClean="0"/>
              <a:pPr/>
              <a:t>2008-09-30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4F9920-1C8F-4110-A073-E4A97C704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272A5-7644-4AFE-971E-78568498C586}" type="datetimeFigureOut">
              <a:rPr lang="ko-KR" altLang="en-US" smtClean="0"/>
              <a:pPr/>
              <a:t>2008-09-30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4F9920-1C8F-4110-A073-E4A97C704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 userDrawn="1"/>
        </p:nvCxnSpPr>
        <p:spPr>
          <a:xfrm>
            <a:off x="0" y="428604"/>
            <a:ext cx="8143900" cy="1588"/>
          </a:xfrm>
          <a:prstGeom prst="line">
            <a:avLst/>
          </a:prstGeom>
          <a:ln>
            <a:solidFill>
              <a:srgbClr val="008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 userDrawn="1"/>
        </p:nvSpPr>
        <p:spPr>
          <a:xfrm>
            <a:off x="0" y="428604"/>
            <a:ext cx="914400" cy="142876"/>
          </a:xfrm>
          <a:prstGeom prst="rect">
            <a:avLst/>
          </a:prstGeom>
          <a:solidFill>
            <a:srgbClr val="008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 userDrawn="1"/>
        </p:nvCxnSpPr>
        <p:spPr>
          <a:xfrm>
            <a:off x="8856000" y="428604"/>
            <a:ext cx="288000" cy="1588"/>
          </a:xfrm>
          <a:prstGeom prst="line">
            <a:avLst/>
          </a:prstGeom>
          <a:ln>
            <a:solidFill>
              <a:srgbClr val="008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 rot="5400000">
            <a:off x="8668451" y="626039"/>
            <a:ext cx="396000" cy="1588"/>
          </a:xfrm>
          <a:prstGeom prst="line">
            <a:avLst/>
          </a:prstGeom>
          <a:ln w="38100">
            <a:solidFill>
              <a:srgbClr val="008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 userDrawn="1"/>
        </p:nvCxnSpPr>
        <p:spPr>
          <a:xfrm>
            <a:off x="-32" y="6642122"/>
            <a:ext cx="9144000" cy="1588"/>
          </a:xfrm>
          <a:prstGeom prst="line">
            <a:avLst/>
          </a:prstGeom>
          <a:ln>
            <a:solidFill>
              <a:srgbClr val="008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 userDrawn="1"/>
        </p:nvCxnSpPr>
        <p:spPr>
          <a:xfrm rot="5400000">
            <a:off x="1388320" y="6713792"/>
            <a:ext cx="144000" cy="1588"/>
          </a:xfrm>
          <a:prstGeom prst="line">
            <a:avLst/>
          </a:prstGeom>
          <a:ln w="38100">
            <a:solidFill>
              <a:srgbClr val="008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 userDrawn="1"/>
        </p:nvSpPr>
        <p:spPr>
          <a:xfrm>
            <a:off x="8527985" y="553550"/>
            <a:ext cx="343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BCBCBC"/>
                </a:solidFill>
                <a:latin typeface="Constantia" pitchFamily="18" charset="0"/>
              </a:rPr>
              <a:t>15</a:t>
            </a:r>
            <a:endParaRPr lang="ko-KR" altLang="en-US" sz="1600" dirty="0">
              <a:solidFill>
                <a:srgbClr val="BCBCBC"/>
              </a:solidFill>
              <a:latin typeface="Constantia" pitchFamily="18" charset="0"/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786894" y="178430"/>
            <a:ext cx="164196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rgbClr val="BCBCBC"/>
                </a:solidFill>
              </a:rPr>
              <a:t>2</a:t>
            </a:r>
            <a:r>
              <a:rPr lang="en-US" altLang="ko-KR" sz="1050" smtClean="0">
                <a:solidFill>
                  <a:srgbClr val="BCBCBC"/>
                </a:solidFill>
              </a:rPr>
              <a:t>. </a:t>
            </a:r>
            <a:r>
              <a:rPr lang="ko-KR" altLang="en-US" sz="1050" dirty="0" smtClean="0">
                <a:solidFill>
                  <a:srgbClr val="BCBCBC"/>
                </a:solidFill>
              </a:rPr>
              <a:t>제안개요</a:t>
            </a:r>
            <a:endParaRPr lang="ko-KR" altLang="en-US" sz="1050" dirty="0">
              <a:solidFill>
                <a:srgbClr val="BCBCBC"/>
              </a:solidFill>
            </a:endParaRPr>
          </a:p>
        </p:txBody>
      </p:sp>
      <p:sp>
        <p:nvSpPr>
          <p:cNvPr id="29" name="직사각형 28"/>
          <p:cNvSpPr/>
          <p:nvPr userDrawn="1"/>
        </p:nvSpPr>
        <p:spPr>
          <a:xfrm>
            <a:off x="1133549" y="547685"/>
            <a:ext cx="2366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목표시스템 요구사항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그룹 13"/>
          <p:cNvGrpSpPr/>
          <p:nvPr userDrawn="1"/>
        </p:nvGrpSpPr>
        <p:grpSpPr>
          <a:xfrm>
            <a:off x="812681" y="510202"/>
            <a:ext cx="431499" cy="369332"/>
            <a:chOff x="812681" y="776829"/>
            <a:chExt cx="431499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892802" y="77682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5CB24"/>
                  </a:solidFill>
                </a:rPr>
                <a:t>&gt;</a:t>
              </a:r>
              <a:endParaRPr lang="ko-KR" altLang="en-US" b="1" dirty="0">
                <a:solidFill>
                  <a:srgbClr val="F5CB24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12681" y="77682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5CB24"/>
                  </a:solidFill>
                </a:rPr>
                <a:t>&gt;</a:t>
              </a:r>
              <a:endParaRPr lang="ko-KR" altLang="en-US" b="1" dirty="0">
                <a:solidFill>
                  <a:srgbClr val="F5CB24"/>
                </a:solidFill>
              </a:endParaRPr>
            </a:p>
          </p:txBody>
        </p:sp>
      </p:grpSp>
      <p:sp>
        <p:nvSpPr>
          <p:cNvPr id="33" name="직사각형 32"/>
          <p:cNvSpPr/>
          <p:nvPr userDrawn="1"/>
        </p:nvSpPr>
        <p:spPr>
          <a:xfrm>
            <a:off x="1125046" y="857232"/>
            <a:ext cx="7072362" cy="545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050" dirty="0" smtClean="0">
                <a:sym typeface="Wingdings" pitchFamily="2" charset="2"/>
              </a:rPr>
              <a:t>(</a:t>
            </a:r>
            <a:r>
              <a:rPr lang="ko-KR" altLang="en-US" sz="1050" dirty="0" smtClean="0">
                <a:sym typeface="Wingdings" pitchFamily="2" charset="2"/>
              </a:rPr>
              <a:t>제안요청사</a:t>
            </a:r>
            <a:r>
              <a:rPr lang="en-US" altLang="ko-KR" sz="1050" dirty="0" smtClean="0">
                <a:sym typeface="Wingdings" pitchFamily="2" charset="2"/>
              </a:rPr>
              <a:t>)</a:t>
            </a:r>
            <a:r>
              <a:rPr lang="ko-KR" altLang="en-US" sz="1050" dirty="0" smtClean="0">
                <a:sym typeface="Wingdings" pitchFamily="2" charset="2"/>
              </a:rPr>
              <a:t>는 고객정보 취득 및 마케팅 지원의 핵심으로 단계별 구현전략에 대한 이해에 기반을 두어 구축해야 </a:t>
            </a:r>
            <a:endParaRPr lang="en-US" altLang="ko-KR" sz="1050" dirty="0" smtClean="0">
              <a:sym typeface="Wingdings" pitchFamily="2" charset="2"/>
            </a:endParaRPr>
          </a:p>
          <a:p>
            <a:pPr lvl="0">
              <a:lnSpc>
                <a:spcPct val="150000"/>
              </a:lnSpc>
            </a:pPr>
            <a:r>
              <a:rPr lang="ko-KR" altLang="en-US" sz="1050" dirty="0" smtClean="0">
                <a:sym typeface="Wingdings" pitchFamily="2" charset="2"/>
              </a:rPr>
              <a:t>하므로 </a:t>
            </a:r>
            <a:r>
              <a:rPr lang="en-US" altLang="ko-KR" sz="1050" dirty="0" smtClean="0">
                <a:sym typeface="Wingdings" pitchFamily="2" charset="2"/>
              </a:rPr>
              <a:t>Interface, Architecture, System </a:t>
            </a:r>
            <a:r>
              <a:rPr lang="ko-KR" altLang="en-US" sz="1050" dirty="0" smtClean="0">
                <a:sym typeface="Wingdings" pitchFamily="2" charset="2"/>
              </a:rPr>
              <a:t>세 가지 부분에 있어 다음과 같은 목표 수준에 만족하여야 합니다</a:t>
            </a:r>
            <a:r>
              <a:rPr lang="en-US" altLang="ko-KR" sz="1050" dirty="0" smtClean="0">
                <a:sym typeface="Wingdings" pitchFamily="2" charset="2"/>
              </a:rPr>
              <a:t>. </a:t>
            </a:r>
          </a:p>
        </p:txBody>
      </p:sp>
      <p:pic>
        <p:nvPicPr>
          <p:cNvPr id="34" name="그림 33" descr="logo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1086" y="6673066"/>
            <a:ext cx="1340444" cy="1104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자유형 183"/>
          <p:cNvSpPr/>
          <p:nvPr/>
        </p:nvSpPr>
        <p:spPr>
          <a:xfrm>
            <a:off x="585627" y="3873357"/>
            <a:ext cx="2434975" cy="1068513"/>
          </a:xfrm>
          <a:custGeom>
            <a:avLst/>
            <a:gdLst>
              <a:gd name="connsiteX0" fmla="*/ 20548 w 2434975"/>
              <a:gd name="connsiteY0" fmla="*/ 143839 h 1068513"/>
              <a:gd name="connsiteX1" fmla="*/ 523982 w 2434975"/>
              <a:gd name="connsiteY1" fmla="*/ 760288 h 1068513"/>
              <a:gd name="connsiteX2" fmla="*/ 1171254 w 2434975"/>
              <a:gd name="connsiteY2" fmla="*/ 513708 h 1068513"/>
              <a:gd name="connsiteX3" fmla="*/ 1818526 w 2434975"/>
              <a:gd name="connsiteY3" fmla="*/ 616450 h 1068513"/>
              <a:gd name="connsiteX4" fmla="*/ 2434975 w 2434975"/>
              <a:gd name="connsiteY4" fmla="*/ 0 h 1068513"/>
              <a:gd name="connsiteX5" fmla="*/ 2434975 w 2434975"/>
              <a:gd name="connsiteY5" fmla="*/ 1068513 h 1068513"/>
              <a:gd name="connsiteX6" fmla="*/ 0 w 2434975"/>
              <a:gd name="connsiteY6" fmla="*/ 1068513 h 1068513"/>
              <a:gd name="connsiteX7" fmla="*/ 20548 w 2434975"/>
              <a:gd name="connsiteY7" fmla="*/ 143839 h 106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4975" h="1068513">
                <a:moveTo>
                  <a:pt x="20548" y="143839"/>
                </a:moveTo>
                <a:lnTo>
                  <a:pt x="523982" y="760288"/>
                </a:lnTo>
                <a:lnTo>
                  <a:pt x="1171254" y="513708"/>
                </a:lnTo>
                <a:lnTo>
                  <a:pt x="1818526" y="616450"/>
                </a:lnTo>
                <a:lnTo>
                  <a:pt x="2434975" y="0"/>
                </a:lnTo>
                <a:lnTo>
                  <a:pt x="2434975" y="1068513"/>
                </a:lnTo>
                <a:lnTo>
                  <a:pt x="0" y="1068513"/>
                </a:lnTo>
                <a:lnTo>
                  <a:pt x="20548" y="143839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 rot="2700000">
            <a:off x="3688796" y="2598022"/>
            <a:ext cx="1750906" cy="1750902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 rot="2700000">
            <a:off x="4274758" y="3183983"/>
            <a:ext cx="578982" cy="57898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/>
        </p:nvCxnSpPr>
        <p:spPr>
          <a:xfrm>
            <a:off x="5825760" y="3471069"/>
            <a:ext cx="2700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853700" y="2024062"/>
            <a:ext cx="2880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rot="5400000">
            <a:off x="5347806" y="2081694"/>
            <a:ext cx="559128" cy="449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V="1">
            <a:off x="5854454" y="4918075"/>
            <a:ext cx="2880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rot="16200000" flipV="1">
            <a:off x="5330790" y="4397340"/>
            <a:ext cx="562581" cy="4852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flipH="1">
            <a:off x="642910" y="3480594"/>
            <a:ext cx="2700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>
            <a:off x="409546" y="2033587"/>
            <a:ext cx="2880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rot="16200000" flipH="1">
            <a:off x="3232304" y="2086456"/>
            <a:ext cx="561033" cy="457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H="1" flipV="1">
            <a:off x="438870" y="4927600"/>
            <a:ext cx="2880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rot="5400000" flipH="1" flipV="1">
            <a:off x="3260725" y="4454525"/>
            <a:ext cx="527050" cy="4191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 flipV="1">
            <a:off x="4849915" y="2900373"/>
            <a:ext cx="279301" cy="33982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 flipH="1" flipV="1">
            <a:off x="3981446" y="2900373"/>
            <a:ext cx="279301" cy="33982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>
            <a:off x="4849915" y="3729048"/>
            <a:ext cx="279301" cy="33982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flipH="1">
            <a:off x="3981446" y="3729048"/>
            <a:ext cx="279301" cy="33982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rot="5400000">
            <a:off x="3608520" y="5627752"/>
            <a:ext cx="1908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314969" y="1838313"/>
            <a:ext cx="2581006" cy="1928826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70C0"/>
                </a:solidFill>
              </a:rPr>
              <a:t>고객정보 취득 및 마케팅 지원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4" name="타원 4"/>
          <p:cNvSpPr/>
          <p:nvPr/>
        </p:nvSpPr>
        <p:spPr>
          <a:xfrm>
            <a:off x="3205537" y="2093534"/>
            <a:ext cx="2753472" cy="275347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26" name="직선 연결선 25"/>
          <p:cNvCxnSpPr/>
          <p:nvPr/>
        </p:nvCxnSpPr>
        <p:spPr>
          <a:xfrm rot="18720000" flipH="1">
            <a:off x="3205538" y="3469825"/>
            <a:ext cx="2753472" cy="889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rot="16200000" flipH="1">
            <a:off x="3556297" y="2565697"/>
            <a:ext cx="2034619" cy="1844636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원형 27"/>
          <p:cNvSpPr/>
          <p:nvPr/>
        </p:nvSpPr>
        <p:spPr>
          <a:xfrm flipV="1">
            <a:off x="3682581" y="2570577"/>
            <a:ext cx="1799386" cy="1799386"/>
          </a:xfrm>
          <a:prstGeom prst="pie">
            <a:avLst>
              <a:gd name="adj1" fmla="val 8038283"/>
              <a:gd name="adj2" fmla="val 2827671"/>
            </a:avLst>
          </a:prstGeom>
          <a:solidFill>
            <a:schemeClr val="accent3">
              <a:lumMod val="60000"/>
              <a:lumOff val="40000"/>
              <a:alpha val="68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9" name="원형 28"/>
          <p:cNvSpPr/>
          <p:nvPr/>
        </p:nvSpPr>
        <p:spPr>
          <a:xfrm>
            <a:off x="3506978" y="2393530"/>
            <a:ext cx="2150591" cy="2150589"/>
          </a:xfrm>
          <a:prstGeom prst="pie">
            <a:avLst>
              <a:gd name="adj1" fmla="val 13600447"/>
              <a:gd name="adj2" fmla="val 18712618"/>
            </a:avLst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90984" y="241339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3">
                    <a:lumMod val="50000"/>
                  </a:schemeClr>
                </a:solidFill>
              </a:rPr>
              <a:t>목표수준</a:t>
            </a:r>
            <a:endParaRPr lang="ko-KR" alt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14810" y="3489320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</a:rPr>
              <a:t>Sub Title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 rot="5400000">
            <a:off x="3728145" y="2566095"/>
            <a:ext cx="2088000" cy="1800000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</a:rPr>
              <a:t>Interface base</a:t>
            </a:r>
          </a:p>
        </p:txBody>
      </p:sp>
      <p:sp>
        <p:nvSpPr>
          <p:cNvPr id="40" name="직사각형 39"/>
          <p:cNvSpPr/>
          <p:nvPr/>
        </p:nvSpPr>
        <p:spPr>
          <a:xfrm rot="10800000" flipH="1" flipV="1">
            <a:off x="3529006" y="2833920"/>
            <a:ext cx="2088000" cy="1800000"/>
          </a:xfrm>
          <a:prstGeom prst="rect">
            <a:avLst/>
          </a:prstGeom>
        </p:spPr>
        <p:txBody>
          <a:bodyPr wrap="none">
            <a:prstTxWarp prst="textArchDown">
              <a:avLst/>
            </a:prstTxWarp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</a:rPr>
              <a:t>Architecture base</a:t>
            </a:r>
          </a:p>
        </p:txBody>
      </p:sp>
      <p:sp>
        <p:nvSpPr>
          <p:cNvPr id="41" name="직사각형 40"/>
          <p:cNvSpPr/>
          <p:nvPr/>
        </p:nvSpPr>
        <p:spPr>
          <a:xfrm rot="16200000" flipH="1" flipV="1">
            <a:off x="3294517" y="2572868"/>
            <a:ext cx="2088000" cy="1800000"/>
          </a:xfrm>
          <a:prstGeom prst="rect">
            <a:avLst/>
          </a:prstGeom>
        </p:spPr>
        <p:txBody>
          <a:bodyPr wrap="none">
            <a:prstTxWarp prst="textArchDown">
              <a:avLst/>
            </a:prstTxWarp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</a:rPr>
              <a:t>System base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28662" y="5341294"/>
            <a:ext cx="2940228" cy="85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list 01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contents / 2009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ppt contest &amp; …</a:t>
            </a:r>
            <a:endParaRPr lang="ko-KR" alt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list 02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contents / 2009 ppt contest &amp; …</a:t>
            </a: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list 03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contents / 2009 ppt contest &amp; …</a:t>
            </a:r>
            <a:endParaRPr lang="ko-KR" alt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47633" y="2321869"/>
            <a:ext cx="2940228" cy="85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list 01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contents / 2009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ppt contest &amp; …</a:t>
            </a:r>
            <a:endParaRPr lang="ko-KR" alt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list 02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contents / 2009 ppt contest &amp; …</a:t>
            </a: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list 03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contents / 2009 ppt contest &amp; …</a:t>
            </a:r>
            <a:endParaRPr lang="ko-KR" alt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919758" y="3786190"/>
            <a:ext cx="2940228" cy="85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list 01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contents / 2009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ppt contest &amp; …</a:t>
            </a:r>
            <a:endParaRPr lang="ko-KR" alt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list 02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contents / 2009 ppt contest &amp; …</a:t>
            </a: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list 03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contents / 2009 ppt contest &amp; …</a:t>
            </a:r>
            <a:endParaRPr lang="ko-KR" alt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5929322" y="1988881"/>
            <a:ext cx="3000396" cy="1495330"/>
            <a:chOff x="6000760" y="1988881"/>
            <a:chExt cx="3000396" cy="1495330"/>
          </a:xfrm>
        </p:grpSpPr>
        <p:cxnSp>
          <p:nvCxnSpPr>
            <p:cNvPr id="48" name="직선 연결선 47"/>
            <p:cNvCxnSpPr/>
            <p:nvPr/>
          </p:nvCxnSpPr>
          <p:spPr>
            <a:xfrm rot="16200000" flipV="1">
              <a:off x="6373873" y="2773142"/>
              <a:ext cx="1178442" cy="667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원형 48"/>
            <p:cNvSpPr/>
            <p:nvPr/>
          </p:nvSpPr>
          <p:spPr>
            <a:xfrm>
              <a:off x="6173867" y="2589732"/>
              <a:ext cx="401847" cy="401847"/>
            </a:xfrm>
            <a:prstGeom prst="pie">
              <a:avLst>
                <a:gd name="adj1" fmla="val 7279129"/>
                <a:gd name="adj2" fmla="val 15024905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50" name="타원 49"/>
            <p:cNvSpPr/>
            <p:nvPr/>
          </p:nvSpPr>
          <p:spPr>
            <a:xfrm>
              <a:off x="6143636" y="2321280"/>
              <a:ext cx="924666" cy="924666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51" name="타원 50"/>
            <p:cNvSpPr/>
            <p:nvPr/>
          </p:nvSpPr>
          <p:spPr>
            <a:xfrm>
              <a:off x="6160390" y="2586185"/>
              <a:ext cx="401847" cy="401847"/>
            </a:xfrm>
            <a:prstGeom prst="ellipse">
              <a:avLst/>
            </a:prstGeom>
            <a:noFill/>
            <a:ln w="762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52" name="타원 51"/>
            <p:cNvSpPr/>
            <p:nvPr/>
          </p:nvSpPr>
          <p:spPr>
            <a:xfrm>
              <a:off x="6568647" y="2479777"/>
              <a:ext cx="614663" cy="6146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6000760" y="2114333"/>
              <a:ext cx="71279" cy="7127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235142" y="2660703"/>
              <a:ext cx="44435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latin typeface="Constantia" pitchFamily="18" charset="0"/>
                </a:rPr>
                <a:t>42%</a:t>
              </a:r>
              <a:endParaRPr lang="ko-KR" altLang="en-US" sz="700" dirty="0">
                <a:latin typeface="Constantia" pitchFamily="18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061924" y="2020788"/>
              <a:ext cx="64793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Constantia" pitchFamily="18" charset="0"/>
                </a:rPr>
                <a:t>(UNIT</a:t>
              </a:r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  <a:latin typeface="Constantia" pitchFamily="18" charset="0"/>
                </a:rPr>
                <a:t> 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Constantia" pitchFamily="18" charset="0"/>
                </a:rPr>
                <a:t>%)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215074" y="2987246"/>
              <a:ext cx="3337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Constantia" pitchFamily="18" charset="0"/>
                </a:rPr>
                <a:t>‘08</a:t>
              </a:r>
              <a:endParaRPr lang="ko-KR" altLang="en-US" sz="900" b="1" dirty="0">
                <a:latin typeface="Constantia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715140" y="3075014"/>
              <a:ext cx="3337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Constantia" pitchFamily="18" charset="0"/>
                </a:rPr>
                <a:t>‘09</a:t>
              </a:r>
              <a:endParaRPr lang="ko-KR" altLang="en-US" sz="900" b="1" dirty="0">
                <a:latin typeface="Constantia" pitchFamily="18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804951" y="2645952"/>
              <a:ext cx="4860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latin typeface="Constantia" pitchFamily="18" charset="0"/>
                </a:rPr>
                <a:t>61%</a:t>
              </a:r>
              <a:endParaRPr lang="ko-KR" altLang="en-US" sz="900" dirty="0">
                <a:latin typeface="Constantia" pitchFamily="18" charset="0"/>
              </a:endParaRPr>
            </a:p>
          </p:txBody>
        </p:sp>
        <p:sp>
          <p:nvSpPr>
            <p:cNvPr id="60" name="원형 59"/>
            <p:cNvSpPr/>
            <p:nvPr/>
          </p:nvSpPr>
          <p:spPr>
            <a:xfrm>
              <a:off x="6581236" y="2492049"/>
              <a:ext cx="591628" cy="591628"/>
            </a:xfrm>
            <a:prstGeom prst="pie">
              <a:avLst>
                <a:gd name="adj1" fmla="val 4423699"/>
                <a:gd name="adj2" fmla="val 17227134"/>
              </a:avLst>
            </a:prstGeom>
            <a:solidFill>
              <a:schemeClr val="accent5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cxnSp>
          <p:nvCxnSpPr>
            <p:cNvPr id="61" name="직선 연결선 60"/>
            <p:cNvCxnSpPr/>
            <p:nvPr/>
          </p:nvCxnSpPr>
          <p:spPr>
            <a:xfrm rot="10800000" flipV="1">
              <a:off x="6971239" y="2187530"/>
              <a:ext cx="369767" cy="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타원 112"/>
            <p:cNvSpPr/>
            <p:nvPr/>
          </p:nvSpPr>
          <p:spPr>
            <a:xfrm flipH="1">
              <a:off x="7306530" y="2240019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331960" y="2191983"/>
              <a:ext cx="51648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700" dirty="0" smtClean="0">
                  <a:solidFill>
                    <a:schemeClr val="tx2">
                      <a:lumMod val="75000"/>
                    </a:schemeClr>
                  </a:solidFill>
                </a:rPr>
                <a:t>ITEM 01</a:t>
              </a:r>
              <a:endParaRPr lang="ko-KR" altLang="en-US" sz="7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11" name="타원 110"/>
            <p:cNvSpPr/>
            <p:nvPr/>
          </p:nvSpPr>
          <p:spPr>
            <a:xfrm flipH="1">
              <a:off x="7306529" y="2499602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tx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7334301" y="2448800"/>
              <a:ext cx="534121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accent5">
                      <a:lumMod val="75000"/>
                    </a:schemeClr>
                  </a:solidFill>
                </a:rPr>
                <a:t>ITEM 02</a:t>
              </a:r>
              <a:endParaRPr lang="ko-KR" altLang="en-US" sz="700" b="1" dirty="0" smtClean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" name="타원 21"/>
            <p:cNvSpPr/>
            <p:nvPr/>
          </p:nvSpPr>
          <p:spPr>
            <a:xfrm flipH="1">
              <a:off x="7306529" y="3268657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10" name="직사각형 34"/>
            <p:cNvSpPr/>
            <p:nvPr/>
          </p:nvSpPr>
          <p:spPr>
            <a:xfrm>
              <a:off x="7334301" y="3219250"/>
              <a:ext cx="51648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700" dirty="0" smtClean="0">
                  <a:solidFill>
                    <a:schemeClr val="tx2">
                      <a:lumMod val="75000"/>
                    </a:schemeClr>
                  </a:solidFill>
                </a:rPr>
                <a:t>ITEM 05</a:t>
              </a:r>
              <a:endParaRPr lang="ko-KR" altLang="en-US" sz="7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04" name="타원 103"/>
            <p:cNvSpPr/>
            <p:nvPr/>
          </p:nvSpPr>
          <p:spPr>
            <a:xfrm flipH="1">
              <a:off x="7306529" y="2756139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334301" y="2705616"/>
              <a:ext cx="51648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700" dirty="0" smtClean="0">
                  <a:solidFill>
                    <a:schemeClr val="tx2">
                      <a:lumMod val="75000"/>
                    </a:schemeClr>
                  </a:solidFill>
                </a:rPr>
                <a:t>ITEM 03</a:t>
              </a:r>
              <a:endParaRPr lang="ko-KR" altLang="en-US" sz="700" dirty="0" smtClean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00" name="타원 22"/>
            <p:cNvSpPr/>
            <p:nvPr/>
          </p:nvSpPr>
          <p:spPr>
            <a:xfrm flipH="1">
              <a:off x="7306529" y="3012676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7334301" y="2962433"/>
              <a:ext cx="51648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700" dirty="0" smtClean="0">
                  <a:solidFill>
                    <a:schemeClr val="tx2">
                      <a:lumMod val="75000"/>
                    </a:schemeClr>
                  </a:solidFill>
                </a:rPr>
                <a:t>ITEM 04</a:t>
              </a:r>
              <a:endParaRPr lang="ko-KR" altLang="en-US" sz="700" dirty="0" smtClean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>
            <a:xfrm rot="10800000" flipV="1">
              <a:off x="6972804" y="3361714"/>
              <a:ext cx="369767" cy="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/>
            <p:cNvSpPr/>
            <p:nvPr/>
          </p:nvSpPr>
          <p:spPr>
            <a:xfrm>
              <a:off x="7802352" y="2250326"/>
              <a:ext cx="530000" cy="3697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7802352" y="2506782"/>
              <a:ext cx="677907" cy="3697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7802352" y="2763239"/>
              <a:ext cx="394419" cy="3697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7802352" y="3019695"/>
              <a:ext cx="591628" cy="3697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7802352" y="3276151"/>
              <a:ext cx="234186" cy="3697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802352" y="2250326"/>
              <a:ext cx="110930" cy="369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802352" y="2506782"/>
              <a:ext cx="221860" cy="369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7802352" y="2763239"/>
              <a:ext cx="36977" cy="369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802352" y="3019695"/>
              <a:ext cx="431395" cy="369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7802352" y="3276151"/>
              <a:ext cx="110930" cy="369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852600" y="2214554"/>
              <a:ext cx="92845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latin typeface="Constantia" pitchFamily="18" charset="0"/>
                </a:rPr>
                <a:t>27,982 </a:t>
              </a:r>
              <a:r>
                <a:rPr lang="en-US" altLang="ko-KR" sz="700" dirty="0" smtClean="0">
                  <a:latin typeface="Constantia" pitchFamily="18" charset="0"/>
                </a:rPr>
                <a:t>BILLION</a:t>
              </a:r>
              <a:endParaRPr lang="ko-KR" altLang="en-US" sz="500" dirty="0">
                <a:latin typeface="Constantia" pitchFamily="18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7960643" y="2472114"/>
              <a:ext cx="92845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latin typeface="Constantia" pitchFamily="18" charset="0"/>
                </a:rPr>
                <a:t>27,982 </a:t>
              </a:r>
              <a:r>
                <a:rPr lang="en-US" altLang="ko-KR" sz="700" dirty="0" smtClean="0">
                  <a:latin typeface="Constantia" pitchFamily="18" charset="0"/>
                </a:rPr>
                <a:t>BILLION</a:t>
              </a:r>
              <a:endParaRPr lang="ko-KR" altLang="en-US" sz="500" dirty="0">
                <a:latin typeface="Constantia" pitchFamily="18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7775120" y="2726272"/>
              <a:ext cx="92845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latin typeface="Constantia" pitchFamily="18" charset="0"/>
                </a:rPr>
                <a:t>27,982 </a:t>
              </a:r>
              <a:r>
                <a:rPr lang="en-US" altLang="ko-KR" sz="700" dirty="0" smtClean="0">
                  <a:latin typeface="Constantia" pitchFamily="18" charset="0"/>
                </a:rPr>
                <a:t>BILLION</a:t>
              </a:r>
              <a:endParaRPr lang="ko-KR" altLang="en-US" sz="500" dirty="0">
                <a:latin typeface="Constantia" pitchFamily="18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8072697" y="2970156"/>
              <a:ext cx="92845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latin typeface="Constantia" pitchFamily="18" charset="0"/>
                </a:rPr>
                <a:t>27,982 </a:t>
              </a:r>
              <a:r>
                <a:rPr lang="en-US" altLang="ko-KR" sz="700" dirty="0" smtClean="0">
                  <a:latin typeface="Constantia" pitchFamily="18" charset="0"/>
                </a:rPr>
                <a:t>BILLION</a:t>
              </a:r>
              <a:endParaRPr lang="ko-KR" altLang="en-US" sz="500" dirty="0">
                <a:latin typeface="Constantia" pitchFamily="18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7851899" y="3237990"/>
              <a:ext cx="92845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latin typeface="Constantia" pitchFamily="18" charset="0"/>
                </a:rPr>
                <a:t>27,982 </a:t>
              </a:r>
              <a:r>
                <a:rPr lang="en-US" altLang="ko-KR" sz="700" dirty="0" smtClean="0">
                  <a:latin typeface="Constantia" pitchFamily="18" charset="0"/>
                </a:rPr>
                <a:t>BILLION</a:t>
              </a:r>
              <a:endParaRPr lang="ko-KR" altLang="en-US" sz="500" dirty="0">
                <a:latin typeface="Constantia" pitchFamily="18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358082" y="1988881"/>
              <a:ext cx="45236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" dirty="0" smtClean="0">
                  <a:latin typeface="Constantia" pitchFamily="18" charset="0"/>
                </a:rPr>
                <a:t>(KRW)</a:t>
              </a:r>
              <a:r>
                <a:rPr lang="en-US" altLang="ko-KR" sz="1000" dirty="0" smtClean="0">
                  <a:latin typeface="Constantia" pitchFamily="18" charset="0"/>
                </a:rPr>
                <a:t> </a:t>
              </a:r>
              <a:endParaRPr lang="ko-KR" altLang="en-US" sz="600" dirty="0"/>
            </a:p>
          </p:txBody>
        </p:sp>
      </p:grpSp>
      <p:grpSp>
        <p:nvGrpSpPr>
          <p:cNvPr id="168" name="그룹 167"/>
          <p:cNvGrpSpPr/>
          <p:nvPr/>
        </p:nvGrpSpPr>
        <p:grpSpPr>
          <a:xfrm>
            <a:off x="5414018" y="4867554"/>
            <a:ext cx="3036182" cy="1669215"/>
            <a:chOff x="5414018" y="5015591"/>
            <a:chExt cx="3036182" cy="1669215"/>
          </a:xfrm>
        </p:grpSpPr>
        <p:sp>
          <p:nvSpPr>
            <p:cNvPr id="154" name="타원 153"/>
            <p:cNvSpPr/>
            <p:nvPr/>
          </p:nvSpPr>
          <p:spPr>
            <a:xfrm>
              <a:off x="5414018" y="5813590"/>
              <a:ext cx="801056" cy="830120"/>
            </a:xfrm>
            <a:prstGeom prst="ellipse">
              <a:avLst/>
            </a:prstGeom>
            <a:solidFill>
              <a:srgbClr val="BFD72F"/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57" name="그룹 156"/>
            <p:cNvGrpSpPr/>
            <p:nvPr/>
          </p:nvGrpSpPr>
          <p:grpSpPr>
            <a:xfrm>
              <a:off x="6750550" y="5015591"/>
              <a:ext cx="1321912" cy="1413805"/>
              <a:chOff x="7215206" y="4786322"/>
              <a:chExt cx="1321912" cy="1413805"/>
            </a:xfrm>
          </p:grpSpPr>
          <p:sp>
            <p:nvSpPr>
              <p:cNvPr id="152" name="타원 151"/>
              <p:cNvSpPr/>
              <p:nvPr/>
            </p:nvSpPr>
            <p:spPr>
              <a:xfrm>
                <a:off x="7215206" y="4786322"/>
                <a:ext cx="1321912" cy="1369872"/>
              </a:xfrm>
              <a:prstGeom prst="ellipse">
                <a:avLst/>
              </a:prstGeom>
              <a:solidFill>
                <a:srgbClr val="BFD72F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>
                <a:off x="7763666" y="5470360"/>
                <a:ext cx="224992" cy="729767"/>
              </a:xfrm>
              <a:prstGeom prst="rect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6000760" y="5435168"/>
              <a:ext cx="1097292" cy="1137104"/>
              <a:chOff x="6166494" y="5435168"/>
              <a:chExt cx="1097292" cy="1137104"/>
            </a:xfrm>
          </p:grpSpPr>
          <p:sp>
            <p:nvSpPr>
              <p:cNvPr id="153" name="타원 152"/>
              <p:cNvSpPr/>
              <p:nvPr/>
            </p:nvSpPr>
            <p:spPr>
              <a:xfrm>
                <a:off x="6166494" y="5435168"/>
                <a:ext cx="1097292" cy="1137104"/>
              </a:xfrm>
              <a:prstGeom prst="ellipse">
                <a:avLst/>
              </a:prstGeom>
              <a:solidFill>
                <a:srgbClr val="BFD72F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>
                <a:off x="6589794" y="5965313"/>
                <a:ext cx="250693" cy="606959"/>
              </a:xfrm>
              <a:prstGeom prst="rect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0" name="TextBox 159"/>
            <p:cNvSpPr txBox="1"/>
            <p:nvPr/>
          </p:nvSpPr>
          <p:spPr>
            <a:xfrm>
              <a:off x="5602474" y="6346252"/>
              <a:ext cx="3898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07</a:t>
              </a:r>
              <a:endParaRPr lang="ko-KR" altLang="en-US" sz="1600" b="1" dirty="0">
                <a:solidFill>
                  <a:sysClr val="windowText" lastClr="000000"/>
                </a:solidFill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6356453" y="6346252"/>
              <a:ext cx="3898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08</a:t>
              </a:r>
              <a:endParaRPr lang="ko-KR" altLang="en-US" sz="1600" b="1" dirty="0">
                <a:solidFill>
                  <a:sysClr val="windowText" lastClr="000000"/>
                </a:solidFill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188660" y="6346252"/>
              <a:ext cx="3898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09</a:t>
              </a:r>
              <a:endParaRPr lang="ko-KR" altLang="en-US" sz="1600" b="1" dirty="0">
                <a:solidFill>
                  <a:sysClr val="windowText" lastClr="000000"/>
                </a:solidFill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311988" y="5602482"/>
              <a:ext cx="9541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002060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1,127.6</a:t>
              </a:r>
              <a:endParaRPr lang="ko-KR" altLang="en-US" sz="2000" b="1" dirty="0">
                <a:solidFill>
                  <a:srgbClr val="002060"/>
                </a:solidFill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188315" y="5214950"/>
              <a:ext cx="12618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rgbClr val="002060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2,493.7</a:t>
              </a:r>
              <a:endParaRPr lang="ko-KR" altLang="en-US" sz="2800" b="1" dirty="0">
                <a:solidFill>
                  <a:srgbClr val="002060"/>
                </a:solidFill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667641" y="5947574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002060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527.6</a:t>
              </a:r>
              <a:endParaRPr lang="ko-KR" altLang="en-US" sz="1400" b="1" dirty="0">
                <a:solidFill>
                  <a:srgbClr val="002060"/>
                </a:solidFill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</p:grpSp>
      <p:sp>
        <p:nvSpPr>
          <p:cNvPr id="166" name="직사각형 165"/>
          <p:cNvSpPr/>
          <p:nvPr/>
        </p:nvSpPr>
        <p:spPr>
          <a:xfrm>
            <a:off x="4838058" y="5143512"/>
            <a:ext cx="548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latin typeface="Arial" pitchFamily="34" charset="0"/>
                <a:ea typeface="+mn-ea"/>
                <a:cs typeface="Arial" pitchFamily="34" charset="0"/>
              </a:rPr>
              <a:t>Title</a:t>
            </a:r>
            <a:endParaRPr lang="ko-KR" altLang="en-US" sz="1400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4827041" y="5357826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 smtClean="0">
                <a:latin typeface="Arial" pitchFamily="34" charset="0"/>
                <a:ea typeface="+mn-ea"/>
                <a:cs typeface="Arial" pitchFamily="34" charset="0"/>
              </a:rPr>
              <a:t>(Unit : Billions)</a:t>
            </a:r>
            <a:endParaRPr lang="ko-KR" altLang="en-US" sz="105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170" name="그룹 80"/>
          <p:cNvGrpSpPr/>
          <p:nvPr/>
        </p:nvGrpSpPr>
        <p:grpSpPr>
          <a:xfrm>
            <a:off x="619346" y="3881462"/>
            <a:ext cx="2405364" cy="760612"/>
            <a:chOff x="6421120" y="4998720"/>
            <a:chExt cx="2164080" cy="751840"/>
          </a:xfrm>
        </p:grpSpPr>
        <p:cxnSp>
          <p:nvCxnSpPr>
            <p:cNvPr id="180" name="직선 연결선 179"/>
            <p:cNvCxnSpPr/>
            <p:nvPr/>
          </p:nvCxnSpPr>
          <p:spPr>
            <a:xfrm rot="16200000" flipV="1">
              <a:off x="6339840" y="5212080"/>
              <a:ext cx="619760" cy="45720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 rot="10800000" flipV="1">
              <a:off x="6868176" y="5486400"/>
              <a:ext cx="579104" cy="248936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 rot="10800000">
              <a:off x="7449840" y="5484206"/>
              <a:ext cx="576560" cy="103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 rot="5400000">
              <a:off x="8014193" y="5021453"/>
              <a:ext cx="593740" cy="54827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TextBox 175"/>
          <p:cNvSpPr txBox="1"/>
          <p:nvPr/>
        </p:nvSpPr>
        <p:spPr>
          <a:xfrm>
            <a:off x="940670" y="432023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23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575892" y="408221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48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221390" y="41730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37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850476" y="351143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82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cxnSp>
        <p:nvCxnSpPr>
          <p:cNvPr id="186" name="직선 연결선 185"/>
          <p:cNvCxnSpPr/>
          <p:nvPr/>
        </p:nvCxnSpPr>
        <p:spPr>
          <a:xfrm rot="5400000">
            <a:off x="167961" y="4492801"/>
            <a:ext cx="877010" cy="58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/>
          <p:nvPr/>
        </p:nvCxnSpPr>
        <p:spPr>
          <a:xfrm rot="5400000">
            <a:off x="976174" y="4797743"/>
            <a:ext cx="288000" cy="58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 rot="5400000">
            <a:off x="1494898" y="4681155"/>
            <a:ext cx="504000" cy="58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 rot="5400000">
            <a:off x="2178169" y="4726867"/>
            <a:ext cx="432000" cy="58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 rot="5400000">
            <a:off x="2506619" y="4432776"/>
            <a:ext cx="1008000" cy="58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그룹 191"/>
          <p:cNvGrpSpPr/>
          <p:nvPr/>
        </p:nvGrpSpPr>
        <p:grpSpPr>
          <a:xfrm>
            <a:off x="551403" y="3811129"/>
            <a:ext cx="2538625" cy="867258"/>
            <a:chOff x="551403" y="3811129"/>
            <a:chExt cx="2538625" cy="867258"/>
          </a:xfrm>
        </p:grpSpPr>
        <p:sp>
          <p:nvSpPr>
            <p:cNvPr id="193" name="타원 192"/>
            <p:cNvSpPr/>
            <p:nvPr/>
          </p:nvSpPr>
          <p:spPr>
            <a:xfrm>
              <a:off x="551403" y="3945394"/>
              <a:ext cx="131254" cy="1194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94" name="타원 193"/>
            <p:cNvSpPr/>
            <p:nvPr/>
          </p:nvSpPr>
          <p:spPr>
            <a:xfrm>
              <a:off x="1053103" y="4558921"/>
              <a:ext cx="131254" cy="1194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95" name="타원 194"/>
            <p:cNvSpPr/>
            <p:nvPr/>
          </p:nvSpPr>
          <p:spPr>
            <a:xfrm>
              <a:off x="1688327" y="4317029"/>
              <a:ext cx="131254" cy="1194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96" name="타원 195"/>
            <p:cNvSpPr/>
            <p:nvPr/>
          </p:nvSpPr>
          <p:spPr>
            <a:xfrm>
              <a:off x="2323550" y="4414378"/>
              <a:ext cx="131254" cy="1194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97" name="타원 196"/>
            <p:cNvSpPr/>
            <p:nvPr/>
          </p:nvSpPr>
          <p:spPr>
            <a:xfrm>
              <a:off x="2958774" y="3811129"/>
              <a:ext cx="131254" cy="11946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198" name="직사각형 197"/>
          <p:cNvSpPr/>
          <p:nvPr/>
        </p:nvSpPr>
        <p:spPr>
          <a:xfrm>
            <a:off x="490503" y="3633040"/>
            <a:ext cx="5162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latin typeface="Arial" pitchFamily="34" charset="0"/>
                <a:ea typeface="+mn-ea"/>
                <a:cs typeface="Arial" pitchFamily="34" charset="0"/>
              </a:rPr>
              <a:t>Title</a:t>
            </a:r>
            <a:endParaRPr lang="ko-KR" altLang="en-US" sz="14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884512" y="3667456"/>
            <a:ext cx="7457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 smtClean="0">
                <a:latin typeface="Arial" pitchFamily="34" charset="0"/>
                <a:ea typeface="+mn-ea"/>
                <a:cs typeface="Arial" pitchFamily="34" charset="0"/>
              </a:rPr>
              <a:t>(Unit : </a:t>
            </a:r>
            <a:r>
              <a:rPr lang="en-US" altLang="ko-KR" sz="1050" dirty="0" smtClean="0">
                <a:latin typeface="Arial" pitchFamily="34" charset="0"/>
                <a:ea typeface="+mn-ea"/>
                <a:cs typeface="Arial" pitchFamily="34" charset="0"/>
              </a:rPr>
              <a:t>%)</a:t>
            </a:r>
            <a:endParaRPr lang="ko-KR" altLang="en-US" sz="1050" dirty="0"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168</Words>
  <Application>Microsoft Office PowerPoint</Application>
  <PresentationFormat>화면 슬라이드 쇼(4:3)</PresentationFormat>
  <Paragraphs>45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114</cp:revision>
  <dcterms:created xsi:type="dcterms:W3CDTF">2008-09-16T21:48:11Z</dcterms:created>
  <dcterms:modified xsi:type="dcterms:W3CDTF">2008-09-30T12:19:51Z</dcterms:modified>
</cp:coreProperties>
</file>