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42" autoAdjust="0"/>
    <p:restoredTop sz="94660"/>
  </p:normalViewPr>
  <p:slideViewPr>
    <p:cSldViewPr>
      <p:cViewPr varScale="1">
        <p:scale>
          <a:sx n="94" d="100"/>
          <a:sy n="94" d="100"/>
        </p:scale>
        <p:origin x="-108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57158" y="749796"/>
            <a:ext cx="8429684" cy="5750760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02232" y="545324"/>
            <a:ext cx="2900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978771"/>
                </a:solidFill>
              </a:rPr>
              <a:t>2.8. </a:t>
            </a:r>
            <a:r>
              <a:rPr lang="ko-KR" altLang="en-US" sz="2000" dirty="0" smtClean="0">
                <a:solidFill>
                  <a:srgbClr val="978771"/>
                </a:solidFill>
              </a:rPr>
              <a:t>제안의 특징과 장점</a:t>
            </a:r>
            <a:endParaRPr lang="ko-KR" altLang="en-US" sz="2000" dirty="0">
              <a:solidFill>
                <a:srgbClr val="978771"/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3748075" y="745101"/>
            <a:ext cx="5040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V="1">
            <a:off x="357158" y="745101"/>
            <a:ext cx="324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rot="5400000" flipV="1">
            <a:off x="249019" y="855129"/>
            <a:ext cx="216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rot="5400000" flipV="1">
            <a:off x="8678703" y="857187"/>
            <a:ext cx="216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3714182" y="714078"/>
            <a:ext cx="72000" cy="72000"/>
          </a:xfrm>
          <a:prstGeom prst="ellipse">
            <a:avLst/>
          </a:prstGeom>
          <a:solidFill>
            <a:srgbClr val="978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77414" y="714078"/>
            <a:ext cx="72000" cy="72000"/>
          </a:xfrm>
          <a:prstGeom prst="ellipse">
            <a:avLst/>
          </a:prstGeom>
          <a:solidFill>
            <a:srgbClr val="978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 flipV="1">
            <a:off x="357157" y="6500556"/>
            <a:ext cx="8424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474156" y="991204"/>
            <a:ext cx="8212644" cy="600164"/>
          </a:xfrm>
          <a:prstGeom prst="rect">
            <a:avLst/>
          </a:prstGeom>
          <a:solidFill>
            <a:srgbClr val="978771"/>
          </a:solidFill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</a:rPr>
              <a:t>Pplus </a:t>
            </a:r>
            <a:r>
              <a:rPr lang="ko-KR" altLang="en-US" sz="1100" dirty="0" smtClean="0">
                <a:solidFill>
                  <a:schemeClr val="bg1"/>
                </a:solidFill>
              </a:rPr>
              <a:t>네트웍은 다양한 산업군의 인사관리시스템 운영경험과 최고의 전문인력 투입 및 차별화된 업무 프로세스 적용을 토대로 하여 </a:t>
            </a:r>
            <a:r>
              <a:rPr lang="en-US" altLang="ko-KR" sz="1100" dirty="0" smtClean="0">
                <a:solidFill>
                  <a:schemeClr val="bg1"/>
                </a:solidFill>
              </a:rPr>
              <a:t>00</a:t>
            </a:r>
            <a:r>
              <a:rPr lang="ko-KR" altLang="en-US" sz="1100" dirty="0" smtClean="0">
                <a:solidFill>
                  <a:schemeClr val="bg1"/>
                </a:solidFill>
              </a:rPr>
              <a:t>고객사 인사관리센터의 성공적인 운영을 약속드립니다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-1"/>
            <a:ext cx="9144000" cy="500043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</a:schemeClr>
              </a:gs>
              <a:gs pos="190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 flipH="1">
            <a:off x="0" y="6572272"/>
            <a:ext cx="9144032" cy="285752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</a:schemeClr>
              </a:gs>
              <a:gs pos="190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426694" y="657227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99A5AC"/>
                </a:solidFill>
                <a:latin typeface="Constantia" pitchFamily="18" charset="0"/>
              </a:rPr>
              <a:t>08</a:t>
            </a:r>
            <a:endParaRPr lang="ko-KR" altLang="en-US" sz="1200" dirty="0">
              <a:solidFill>
                <a:srgbClr val="99A5AC"/>
              </a:solidFill>
              <a:latin typeface="Constantia" pitchFamily="18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32" y="33203"/>
            <a:ext cx="140931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|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제안개요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|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1" name="그림 20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29520" y="6667484"/>
            <a:ext cx="1340444" cy="1104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599090" y="2081203"/>
            <a:ext cx="7945820" cy="3933854"/>
            <a:chOff x="599090" y="2424104"/>
            <a:chExt cx="7945820" cy="3933854"/>
          </a:xfrm>
        </p:grpSpPr>
        <p:grpSp>
          <p:nvGrpSpPr>
            <p:cNvPr id="108" name="그룹 107"/>
            <p:cNvGrpSpPr/>
            <p:nvPr/>
          </p:nvGrpSpPr>
          <p:grpSpPr>
            <a:xfrm>
              <a:off x="638135" y="3076576"/>
              <a:ext cx="790593" cy="1132516"/>
              <a:chOff x="638135" y="3074699"/>
              <a:chExt cx="790593" cy="1174369"/>
            </a:xfrm>
          </p:grpSpPr>
          <p:sp>
            <p:nvSpPr>
              <p:cNvPr id="106" name="모서리가 둥근 직사각형 105"/>
              <p:cNvSpPr/>
              <p:nvPr/>
            </p:nvSpPr>
            <p:spPr>
              <a:xfrm>
                <a:off x="638135" y="3074699"/>
                <a:ext cx="790593" cy="1174369"/>
              </a:xfrm>
              <a:prstGeom prst="roundRect">
                <a:avLst>
                  <a:gd name="adj" fmla="val 869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706728" y="3500438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smtClean="0"/>
                  <a:t>특</a:t>
                </a:r>
                <a:r>
                  <a:rPr lang="ko-KR" altLang="en-US" sz="1200" b="1"/>
                  <a:t>징</a:t>
                </a:r>
                <a:endParaRPr lang="ko-KR" altLang="en-US" sz="1200" dirty="0"/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642910" y="4337735"/>
              <a:ext cx="790593" cy="1132516"/>
              <a:chOff x="638135" y="3074699"/>
              <a:chExt cx="790593" cy="1174369"/>
            </a:xfrm>
          </p:grpSpPr>
          <p:sp>
            <p:nvSpPr>
              <p:cNvPr id="110" name="모서리가 둥근 직사각형 109"/>
              <p:cNvSpPr/>
              <p:nvPr/>
            </p:nvSpPr>
            <p:spPr>
              <a:xfrm>
                <a:off x="638135" y="3074699"/>
                <a:ext cx="790593" cy="1174369"/>
              </a:xfrm>
              <a:prstGeom prst="roundRect">
                <a:avLst>
                  <a:gd name="adj" fmla="val 869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638135" y="3500438"/>
                <a:ext cx="646331" cy="287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 smtClean="0"/>
                  <a:t>적용社</a:t>
                </a:r>
                <a:endParaRPr lang="ko-KR" altLang="en-US" sz="1200" b="1" dirty="0"/>
              </a:p>
            </p:txBody>
          </p:sp>
        </p:grpSp>
        <p:cxnSp>
          <p:nvCxnSpPr>
            <p:cNvPr id="77" name="직선 연결선 76"/>
            <p:cNvCxnSpPr/>
            <p:nvPr/>
          </p:nvCxnSpPr>
          <p:spPr>
            <a:xfrm>
              <a:off x="599090" y="2681279"/>
              <a:ext cx="794582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6"/>
            <p:cNvCxnSpPr/>
            <p:nvPr/>
          </p:nvCxnSpPr>
          <p:spPr>
            <a:xfrm rot="5400000">
              <a:off x="1002926" y="2673221"/>
              <a:ext cx="500066" cy="1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7"/>
            <p:cNvSpPr/>
            <p:nvPr/>
          </p:nvSpPr>
          <p:spPr>
            <a:xfrm>
              <a:off x="1176574" y="260509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rot="5400000">
              <a:off x="3276118" y="2673221"/>
              <a:ext cx="500066" cy="1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3459279" y="260509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13"/>
            <p:cNvCxnSpPr/>
            <p:nvPr/>
          </p:nvCxnSpPr>
          <p:spPr>
            <a:xfrm rot="5400000">
              <a:off x="5549166" y="2673221"/>
              <a:ext cx="500066" cy="1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14"/>
            <p:cNvSpPr/>
            <p:nvPr/>
          </p:nvSpPr>
          <p:spPr>
            <a:xfrm>
              <a:off x="5732339" y="260509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/>
            <p:nvPr/>
          </p:nvCxnSpPr>
          <p:spPr>
            <a:xfrm rot="5400000">
              <a:off x="7822287" y="2673221"/>
              <a:ext cx="500066" cy="1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8005460" y="260509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264009" y="3076564"/>
              <a:ext cx="6819318" cy="2388815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771782" y="2430170"/>
              <a:ext cx="1827206" cy="5022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400" b="1" dirty="0" smtClean="0">
                  <a:solidFill>
                    <a:prstClr val="black"/>
                  </a:solidFill>
                </a:rPr>
                <a:t>전문인력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024022" y="2430170"/>
              <a:ext cx="1827206" cy="5022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400" b="1" dirty="0" smtClean="0">
                  <a:solidFill>
                    <a:prstClr val="black"/>
                  </a:solidFill>
                </a:rPr>
                <a:t>업무 프로세스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725820" y="5824550"/>
              <a:ext cx="3895698" cy="533408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인사관리센터의 성공적 운영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그룹 32"/>
            <p:cNvGrpSpPr/>
            <p:nvPr/>
          </p:nvGrpSpPr>
          <p:grpSpPr>
            <a:xfrm>
              <a:off x="4447685" y="5681686"/>
              <a:ext cx="451965" cy="237462"/>
              <a:chOff x="3384948" y="3000376"/>
              <a:chExt cx="391716" cy="237462"/>
            </a:xfrm>
          </p:grpSpPr>
          <p:sp>
            <p:nvSpPr>
              <p:cNvPr id="94" name="자유형 93"/>
              <p:cNvSpPr/>
              <p:nvPr/>
            </p:nvSpPr>
            <p:spPr>
              <a:xfrm>
                <a:off x="3407569" y="3026569"/>
                <a:ext cx="347662" cy="200025"/>
              </a:xfrm>
              <a:custGeom>
                <a:avLst/>
                <a:gdLst>
                  <a:gd name="connsiteX0" fmla="*/ 0 w 347662"/>
                  <a:gd name="connsiteY0" fmla="*/ 0 h 200025"/>
                  <a:gd name="connsiteX1" fmla="*/ 347662 w 347662"/>
                  <a:gd name="connsiteY1" fmla="*/ 2381 h 200025"/>
                  <a:gd name="connsiteX2" fmla="*/ 176212 w 347662"/>
                  <a:gd name="connsiteY2" fmla="*/ 200025 h 200025"/>
                  <a:gd name="connsiteX3" fmla="*/ 0 w 347662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662" h="200025">
                    <a:moveTo>
                      <a:pt x="0" y="0"/>
                    </a:moveTo>
                    <a:lnTo>
                      <a:pt x="347662" y="2381"/>
                    </a:lnTo>
                    <a:lnTo>
                      <a:pt x="176212" y="200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갈매기형 수장 94"/>
              <p:cNvSpPr/>
              <p:nvPr/>
            </p:nvSpPr>
            <p:spPr>
              <a:xfrm rot="5400000">
                <a:off x="3462075" y="2923249"/>
                <a:ext cx="237462" cy="391716"/>
              </a:xfrm>
              <a:prstGeom prst="chevron">
                <a:avLst>
                  <a:gd name="adj" fmla="val 9191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8" name="직선 연결선 87"/>
            <p:cNvCxnSpPr/>
            <p:nvPr/>
          </p:nvCxnSpPr>
          <p:spPr>
            <a:xfrm flipV="1">
              <a:off x="6600497" y="5475890"/>
              <a:ext cx="1481958" cy="34684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0800000">
              <a:off x="1240221" y="5475891"/>
              <a:ext cx="1481958" cy="3468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1397935" y="2430170"/>
              <a:ext cx="1827206" cy="5022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운영경험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 rot="5400000">
              <a:off x="2375067" y="4260919"/>
              <a:ext cx="230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5400000">
              <a:off x="4650003" y="4260919"/>
              <a:ext cx="230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 Box 5"/>
            <p:cNvSpPr txBox="1">
              <a:spLocks noChangeArrowheads="1"/>
            </p:cNvSpPr>
            <p:nvPr/>
          </p:nvSpPr>
          <p:spPr bwMode="auto">
            <a:xfrm>
              <a:off x="1285852" y="3101208"/>
              <a:ext cx="2214577" cy="11136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90488" tIns="46038" rIns="90488" bIns="46038"/>
            <a:lstStyle/>
            <a:p>
              <a:pPr lvl="0" latinLnBrk="0">
                <a:lnSpc>
                  <a:spcPct val="160000"/>
                </a:lnSpc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ko-KR" altLang="en-US" sz="1050" kern="0" dirty="0">
                  <a:solidFill>
                    <a:sysClr val="windowText" lastClr="000000"/>
                  </a:solidFill>
                  <a:latin typeface="+mn-ea"/>
                </a:rPr>
                <a:t> 산업군별 다양한 </a:t>
              </a:r>
              <a:r>
                <a:rPr lang="ko-KR" altLang="en-US" sz="1050" kern="0" dirty="0" smtClean="0">
                  <a:solidFill>
                    <a:sysClr val="windowText" lastClr="000000"/>
                  </a:solidFill>
                  <a:latin typeface="+mn-ea"/>
                </a:rPr>
                <a:t>운영 경험</a:t>
              </a:r>
              <a:endParaRPr lang="ko-KR" altLang="en-US" sz="1050" kern="0" dirty="0">
                <a:solidFill>
                  <a:sysClr val="windowText" lastClr="000000"/>
                </a:solidFill>
                <a:latin typeface="+mn-ea"/>
              </a:endParaRPr>
            </a:p>
            <a:p>
              <a:pPr lvl="0" latinLnBrk="0">
                <a:lnSpc>
                  <a:spcPct val="160000"/>
                </a:lnSpc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ko-KR" altLang="en-US" sz="1050" kern="0" dirty="0">
                  <a:solidFill>
                    <a:sysClr val="windowText" lastClr="000000"/>
                  </a:solidFill>
                  <a:latin typeface="+mn-ea"/>
                </a:rPr>
                <a:t> 대규모 고객센터 위탁 운영 경험</a:t>
              </a:r>
            </a:p>
            <a:p>
              <a:pPr lvl="0" latinLnBrk="0">
                <a:lnSpc>
                  <a:spcPct val="160000"/>
                </a:lnSpc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ko-KR" altLang="en-US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contents</a:t>
              </a:r>
            </a:p>
            <a:p>
              <a:pPr latinLnBrk="0">
                <a:lnSpc>
                  <a:spcPct val="160000"/>
                </a:lnSpc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contents</a:t>
              </a:r>
              <a:endParaRPr lang="en-US" altLang="ko-KR" sz="1050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03" name="Text Box 5"/>
            <p:cNvSpPr txBox="1">
              <a:spLocks noChangeArrowheads="1"/>
            </p:cNvSpPr>
            <p:nvPr/>
          </p:nvSpPr>
          <p:spPr bwMode="auto">
            <a:xfrm>
              <a:off x="3535066" y="3101207"/>
              <a:ext cx="2251379" cy="109932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90488" tIns="46038" rIns="90488" bIns="46038"/>
            <a:lstStyle/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105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 </a:t>
              </a: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인력 </a:t>
              </a: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Pool</a:t>
              </a: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을 </a:t>
              </a: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통한</a:t>
              </a:r>
              <a:r>
                <a:rPr lang="en-US" altLang="ko-KR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경력자 중심</a:t>
              </a: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 풍부한 복리후생 </a:t>
              </a: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정책</a:t>
              </a:r>
              <a:endPara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contents</a:t>
              </a:r>
            </a:p>
            <a:p>
              <a:pPr latinLnBrk="0">
                <a:lnSpc>
                  <a:spcPct val="160000"/>
                </a:lnSpc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  <a:latin typeface="+mn-ea"/>
                </a:rPr>
                <a:t> contents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04" name="Text Box 5"/>
            <p:cNvSpPr txBox="1">
              <a:spLocks noChangeArrowheads="1"/>
            </p:cNvSpPr>
            <p:nvPr/>
          </p:nvSpPr>
          <p:spPr bwMode="auto">
            <a:xfrm>
              <a:off x="5805302" y="3101208"/>
              <a:ext cx="2267160" cy="11136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90488" tIns="46038" rIns="90488" bIns="46038"/>
            <a:lstStyle/>
            <a:p>
              <a:pPr lvl="0" latinLnBrk="0">
                <a:lnSpc>
                  <a:spcPct val="160000"/>
                </a:lnSpc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ko-KR" altLang="en-US" sz="1050" kern="0" dirty="0">
                  <a:solidFill>
                    <a:sysClr val="windowText" lastClr="000000"/>
                  </a:solidFill>
                  <a:latin typeface="+mn-ea"/>
                </a:rPr>
                <a:t> 최적의 인력선발 시스템</a:t>
              </a:r>
            </a:p>
            <a:p>
              <a:pPr lvl="0" latinLnBrk="0">
                <a:lnSpc>
                  <a:spcPct val="160000"/>
                </a:lnSpc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ko-KR" altLang="en-US" sz="1050" kern="0" dirty="0">
                  <a:solidFill>
                    <a:sysClr val="windowText" lastClr="000000"/>
                  </a:solidFill>
                  <a:latin typeface="+mn-ea"/>
                </a:rPr>
                <a:t> 탄력적인 인력운영으로 생산성 </a:t>
              </a:r>
              <a:endParaRPr lang="en-US" altLang="ko-KR" sz="1050" kern="0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lvl="0" latinLnBrk="0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ko-KR" altLang="en-US" sz="1050" kern="0" dirty="0" smtClean="0">
                  <a:solidFill>
                    <a:sysClr val="windowText" lastClr="000000"/>
                  </a:solidFill>
                  <a:latin typeface="+mn-ea"/>
                </a:rPr>
                <a:t>극대화</a:t>
              </a:r>
              <a:endParaRPr lang="ko-KR" altLang="en-US" sz="1050" kern="0" dirty="0">
                <a:solidFill>
                  <a:sysClr val="windowText" lastClr="000000"/>
                </a:solidFill>
                <a:latin typeface="+mn-ea"/>
              </a:endParaRPr>
            </a:p>
            <a:p>
              <a:pPr lvl="0" latinLnBrk="0">
                <a:lnSpc>
                  <a:spcPct val="160000"/>
                </a:lnSpc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ko-KR" altLang="en-US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contents</a:t>
              </a: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1341024" y="4257831"/>
              <a:ext cx="66600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 Box 5"/>
            <p:cNvSpPr txBox="1">
              <a:spLocks noChangeArrowheads="1"/>
            </p:cNvSpPr>
            <p:nvPr/>
          </p:nvSpPr>
          <p:spPr bwMode="auto">
            <a:xfrm>
              <a:off x="1681131" y="4314831"/>
              <a:ext cx="1443070" cy="11136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90488" tIns="46038" rIns="90488" bIns="46038"/>
            <a:lstStyle/>
            <a:p>
              <a:pPr lvl="0" algn="ctr" latinLnBrk="0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ko-KR" altLang="en-US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A Telecom</a:t>
              </a:r>
            </a:p>
            <a:p>
              <a:pPr lvl="0" algn="ctr" latinLnBrk="0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B communication</a:t>
              </a:r>
            </a:p>
            <a:p>
              <a:pPr lvl="0" algn="ctr" latinLnBrk="0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C agency</a:t>
              </a:r>
            </a:p>
            <a:p>
              <a:pPr lvl="0" algn="ctr" latinLnBrk="0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D airline</a:t>
              </a:r>
              <a:endParaRPr lang="ko-KR" altLang="en-US" sz="1050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13" name="Text Box 5"/>
            <p:cNvSpPr txBox="1">
              <a:spLocks noChangeArrowheads="1"/>
            </p:cNvSpPr>
            <p:nvPr/>
          </p:nvSpPr>
          <p:spPr bwMode="auto">
            <a:xfrm>
              <a:off x="3909981" y="4314831"/>
              <a:ext cx="1443070" cy="11136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90488" tIns="46038" rIns="90488" bIns="46038"/>
            <a:lstStyle/>
            <a:p>
              <a:pPr lvl="0" algn="ctr" latinLnBrk="0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ko-KR" altLang="en-US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A Telecom</a:t>
              </a:r>
            </a:p>
            <a:p>
              <a:pPr lvl="0" algn="ctr" latinLnBrk="0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B communication</a:t>
              </a:r>
            </a:p>
            <a:p>
              <a:pPr lvl="0" algn="ctr" latinLnBrk="0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C agency</a:t>
              </a:r>
            </a:p>
            <a:p>
              <a:pPr lvl="0" algn="ctr" latinLnBrk="0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D airline</a:t>
              </a:r>
              <a:endParaRPr lang="ko-KR" altLang="en-US" sz="1050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14" name="Text Box 5"/>
            <p:cNvSpPr txBox="1">
              <a:spLocks noChangeArrowheads="1"/>
            </p:cNvSpPr>
            <p:nvPr/>
          </p:nvSpPr>
          <p:spPr bwMode="auto">
            <a:xfrm>
              <a:off x="6186456" y="4314831"/>
              <a:ext cx="1443070" cy="11136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90488" tIns="46038" rIns="90488" bIns="46038"/>
            <a:lstStyle/>
            <a:p>
              <a:pPr lvl="0" algn="ctr" latinLnBrk="0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ko-KR" altLang="en-US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A Telecom</a:t>
              </a:r>
            </a:p>
            <a:p>
              <a:pPr lvl="0" algn="ctr" latinLnBrk="0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B communication</a:t>
              </a:r>
            </a:p>
            <a:p>
              <a:pPr lvl="0" algn="ctr" latinLnBrk="0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C agency</a:t>
              </a:r>
            </a:p>
            <a:p>
              <a:pPr lvl="0" algn="ctr" latinLnBrk="0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050" kern="0" dirty="0" smtClean="0">
                  <a:solidFill>
                    <a:sysClr val="windowText" lastClr="000000"/>
                  </a:solidFill>
                  <a:latin typeface="+mn-ea"/>
                </a:rPr>
                <a:t>D airline</a:t>
              </a:r>
              <a:endParaRPr lang="ko-KR" altLang="en-US" sz="1050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87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28</cp:revision>
  <dcterms:created xsi:type="dcterms:W3CDTF">2008-09-26T09:02:42Z</dcterms:created>
  <dcterms:modified xsi:type="dcterms:W3CDTF">2008-09-26T09:48:21Z</dcterms:modified>
</cp:coreProperties>
</file>