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9039" autoAdjust="0"/>
    <p:restoredTop sz="94660"/>
  </p:normalViewPr>
  <p:slideViewPr>
    <p:cSldViewPr>
      <p:cViewPr varScale="1">
        <p:scale>
          <a:sx n="100" d="100"/>
          <a:sy n="100" d="100"/>
        </p:scale>
        <p:origin x="-108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9AF5F0F-739E-4AD8-A573-E7960FD0399A}" type="datetimeFigureOut">
              <a:rPr lang="ko-KR" altLang="en-US" smtClean="0"/>
              <a:t>2008-09-26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C42B4E-1AEF-4098-AB82-D309394A0E1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9AF5F0F-739E-4AD8-A573-E7960FD0399A}" type="datetimeFigureOut">
              <a:rPr lang="ko-KR" altLang="en-US" smtClean="0"/>
              <a:t>2008-09-26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C42B4E-1AEF-4098-AB82-D309394A0E1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9AF5F0F-739E-4AD8-A573-E7960FD0399A}" type="datetimeFigureOut">
              <a:rPr lang="ko-KR" altLang="en-US" smtClean="0"/>
              <a:t>2008-09-26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C42B4E-1AEF-4098-AB82-D309394A0E1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9AF5F0F-739E-4AD8-A573-E7960FD0399A}" type="datetimeFigureOut">
              <a:rPr lang="ko-KR" altLang="en-US" smtClean="0"/>
              <a:t>2008-09-26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C42B4E-1AEF-4098-AB82-D309394A0E1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9AF5F0F-739E-4AD8-A573-E7960FD0399A}" type="datetimeFigureOut">
              <a:rPr lang="ko-KR" altLang="en-US" smtClean="0"/>
              <a:t>2008-09-26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C42B4E-1AEF-4098-AB82-D309394A0E1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9AF5F0F-739E-4AD8-A573-E7960FD0399A}" type="datetimeFigureOut">
              <a:rPr lang="ko-KR" altLang="en-US" smtClean="0"/>
              <a:t>2008-09-26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C42B4E-1AEF-4098-AB82-D309394A0E1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9AF5F0F-739E-4AD8-A573-E7960FD0399A}" type="datetimeFigureOut">
              <a:rPr lang="ko-KR" altLang="en-US" smtClean="0"/>
              <a:t>2008-09-26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C42B4E-1AEF-4098-AB82-D309394A0E1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9AF5F0F-739E-4AD8-A573-E7960FD0399A}" type="datetimeFigureOut">
              <a:rPr lang="ko-KR" altLang="en-US" smtClean="0"/>
              <a:t>2008-09-26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C42B4E-1AEF-4098-AB82-D309394A0E1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9AF5F0F-739E-4AD8-A573-E7960FD0399A}" type="datetimeFigureOut">
              <a:rPr lang="ko-KR" altLang="en-US" smtClean="0"/>
              <a:t>2008-09-26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C42B4E-1AEF-4098-AB82-D309394A0E1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9AF5F0F-739E-4AD8-A573-E7960FD0399A}" type="datetimeFigureOut">
              <a:rPr lang="ko-KR" altLang="en-US" smtClean="0"/>
              <a:t>2008-09-26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C42B4E-1AEF-4098-AB82-D309394A0E1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9AF5F0F-739E-4AD8-A573-E7960FD0399A}" type="datetimeFigureOut">
              <a:rPr lang="ko-KR" altLang="en-US" smtClean="0"/>
              <a:t>2008-09-26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C42B4E-1AEF-4098-AB82-D309394A0E1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357158" y="749796"/>
            <a:ext cx="8429684" cy="5750760"/>
          </a:xfrm>
          <a:prstGeom prst="rect">
            <a:avLst/>
          </a:prstGeom>
          <a:solidFill>
            <a:srgbClr val="F8F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02232" y="545324"/>
            <a:ext cx="2900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978771"/>
                </a:solidFill>
              </a:rPr>
              <a:t>2.8. </a:t>
            </a:r>
            <a:r>
              <a:rPr lang="ko-KR" altLang="en-US" sz="2000" dirty="0" smtClean="0">
                <a:solidFill>
                  <a:srgbClr val="978771"/>
                </a:solidFill>
              </a:rPr>
              <a:t>제안의 특징과 장점</a:t>
            </a:r>
            <a:endParaRPr lang="ko-KR" altLang="en-US" sz="2000" dirty="0">
              <a:solidFill>
                <a:srgbClr val="978771"/>
              </a:solidFill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 flipV="1">
            <a:off x="3748075" y="745101"/>
            <a:ext cx="5040000" cy="278"/>
          </a:xfrm>
          <a:prstGeom prst="line">
            <a:avLst/>
          </a:prstGeom>
          <a:ln>
            <a:solidFill>
              <a:srgbClr val="9787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 flipV="1">
            <a:off x="357158" y="745101"/>
            <a:ext cx="324000" cy="278"/>
          </a:xfrm>
          <a:prstGeom prst="line">
            <a:avLst/>
          </a:prstGeom>
          <a:ln>
            <a:solidFill>
              <a:srgbClr val="9787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 rot="5400000" flipV="1">
            <a:off x="249019" y="855129"/>
            <a:ext cx="216000" cy="278"/>
          </a:xfrm>
          <a:prstGeom prst="line">
            <a:avLst/>
          </a:prstGeom>
          <a:ln>
            <a:solidFill>
              <a:srgbClr val="9787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 rot="5400000" flipV="1">
            <a:off x="8678703" y="857187"/>
            <a:ext cx="216000" cy="278"/>
          </a:xfrm>
          <a:prstGeom prst="line">
            <a:avLst/>
          </a:prstGeom>
          <a:ln>
            <a:solidFill>
              <a:srgbClr val="9787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 userDrawn="1"/>
        </p:nvSpPr>
        <p:spPr>
          <a:xfrm>
            <a:off x="3714182" y="714078"/>
            <a:ext cx="72000" cy="72000"/>
          </a:xfrm>
          <a:prstGeom prst="ellipse">
            <a:avLst/>
          </a:prstGeom>
          <a:solidFill>
            <a:srgbClr val="9787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 userDrawn="1"/>
        </p:nvSpPr>
        <p:spPr>
          <a:xfrm>
            <a:off x="677414" y="714078"/>
            <a:ext cx="72000" cy="72000"/>
          </a:xfrm>
          <a:prstGeom prst="ellipse">
            <a:avLst/>
          </a:prstGeom>
          <a:solidFill>
            <a:srgbClr val="9787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 userDrawn="1"/>
        </p:nvCxnSpPr>
        <p:spPr>
          <a:xfrm flipV="1">
            <a:off x="357157" y="6500556"/>
            <a:ext cx="8424000" cy="278"/>
          </a:xfrm>
          <a:prstGeom prst="line">
            <a:avLst/>
          </a:prstGeom>
          <a:ln>
            <a:solidFill>
              <a:srgbClr val="9787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 userDrawn="1"/>
        </p:nvSpPr>
        <p:spPr>
          <a:xfrm>
            <a:off x="474156" y="991204"/>
            <a:ext cx="8212644" cy="600164"/>
          </a:xfrm>
          <a:prstGeom prst="rect">
            <a:avLst/>
          </a:prstGeom>
          <a:solidFill>
            <a:srgbClr val="978771"/>
          </a:solidFill>
        </p:spPr>
        <p:txBody>
          <a:bodyPr wrap="square" anchor="ctr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bg1"/>
                </a:solidFill>
              </a:rPr>
              <a:t>Pplus </a:t>
            </a:r>
            <a:r>
              <a:rPr lang="ko-KR" altLang="en-US" sz="1100" dirty="0" smtClean="0">
                <a:solidFill>
                  <a:schemeClr val="bg1"/>
                </a:solidFill>
              </a:rPr>
              <a:t>네트웍은 다양한 산업군의 인사관리시스템 운영경험과 최고의 전문인력 투입 및 차별화된 업무 프로세스 적용을 토대로 하여 </a:t>
            </a:r>
            <a:r>
              <a:rPr lang="en-US" altLang="ko-KR" sz="1100" dirty="0" smtClean="0">
                <a:solidFill>
                  <a:schemeClr val="bg1"/>
                </a:solidFill>
              </a:rPr>
              <a:t>00</a:t>
            </a:r>
            <a:r>
              <a:rPr lang="ko-KR" altLang="en-US" sz="1100" dirty="0" smtClean="0">
                <a:solidFill>
                  <a:schemeClr val="bg1"/>
                </a:solidFill>
              </a:rPr>
              <a:t>고객사 인사관리센터의 성공적인 운영을 약속드립니다</a:t>
            </a:r>
            <a:r>
              <a:rPr lang="en-US" altLang="ko-KR" sz="1100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0" y="-1"/>
            <a:ext cx="9144000" cy="500043"/>
          </a:xfrm>
          <a:prstGeom prst="rect">
            <a:avLst/>
          </a:prstGeom>
          <a:gradFill flip="none" rotWithShape="1">
            <a:gsLst>
              <a:gs pos="2000">
                <a:schemeClr val="bg1">
                  <a:lumMod val="85000"/>
                </a:schemeClr>
              </a:gs>
              <a:gs pos="19000">
                <a:schemeClr val="bg1">
                  <a:lumMod val="95000"/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 userDrawn="1"/>
        </p:nvSpPr>
        <p:spPr>
          <a:xfrm flipH="1">
            <a:off x="0" y="6572272"/>
            <a:ext cx="9144032" cy="285752"/>
          </a:xfrm>
          <a:prstGeom prst="rect">
            <a:avLst/>
          </a:prstGeom>
          <a:gradFill flip="none" rotWithShape="1">
            <a:gsLst>
              <a:gs pos="2000">
                <a:schemeClr val="bg1">
                  <a:lumMod val="85000"/>
                </a:schemeClr>
              </a:gs>
              <a:gs pos="19000">
                <a:schemeClr val="bg1">
                  <a:lumMod val="95000"/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4426694" y="6572272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99A5AC"/>
                </a:solidFill>
                <a:latin typeface="Constantia" pitchFamily="18" charset="0"/>
              </a:rPr>
              <a:t>08</a:t>
            </a:r>
            <a:endParaRPr lang="ko-KR" altLang="en-US" sz="1200" dirty="0">
              <a:solidFill>
                <a:srgbClr val="99A5AC"/>
              </a:solidFill>
              <a:latin typeface="Constantia" pitchFamily="18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-32" y="33203"/>
            <a:ext cx="1409316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|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2.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제안개요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|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21" name="그림 20" descr="logo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429520" y="6667484"/>
            <a:ext cx="1340444" cy="11047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직선 연결선 50"/>
          <p:cNvCxnSpPr/>
          <p:nvPr/>
        </p:nvCxnSpPr>
        <p:spPr>
          <a:xfrm>
            <a:off x="924650" y="2299112"/>
            <a:ext cx="7740000" cy="13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24650" y="3461105"/>
            <a:ext cx="7740000" cy="13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924650" y="4623098"/>
            <a:ext cx="7740000" cy="13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924650" y="5785092"/>
            <a:ext cx="7740000" cy="13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 rot="5400000">
            <a:off x="3184306" y="2881375"/>
            <a:ext cx="919363" cy="13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 rot="5400000">
            <a:off x="4591090" y="2881375"/>
            <a:ext cx="919363" cy="13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 rot="5400000">
            <a:off x="3184306" y="4040207"/>
            <a:ext cx="919363" cy="13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 rot="5400000">
            <a:off x="4591090" y="4040207"/>
            <a:ext cx="919363" cy="13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/>
          <p:cNvSpPr/>
          <p:nvPr/>
        </p:nvSpPr>
        <p:spPr>
          <a:xfrm flipH="1">
            <a:off x="1485008" y="2055651"/>
            <a:ext cx="145355" cy="14535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/>
          <p:cNvSpPr/>
          <p:nvPr/>
        </p:nvSpPr>
        <p:spPr>
          <a:xfrm flipH="1">
            <a:off x="3674043" y="2055651"/>
            <a:ext cx="145355" cy="1453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 flipH="1">
            <a:off x="5071154" y="2055651"/>
            <a:ext cx="145355" cy="145355"/>
          </a:xfrm>
          <a:prstGeom prst="ellipse">
            <a:avLst/>
          </a:prstGeom>
          <a:solidFill>
            <a:srgbClr val="BAC7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연결선 60"/>
          <p:cNvCxnSpPr/>
          <p:nvPr/>
        </p:nvCxnSpPr>
        <p:spPr>
          <a:xfrm>
            <a:off x="924650" y="1957677"/>
            <a:ext cx="7740000" cy="1362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575737" y="199467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>
                    <a:lumMod val="65000"/>
                  </a:schemeClr>
                </a:solidFill>
              </a:rPr>
              <a:t>특징</a:t>
            </a:r>
            <a:endParaRPr lang="ko-KR" altLang="en-US" sz="11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790822" y="1994678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>
                    <a:lumMod val="65000"/>
                  </a:schemeClr>
                </a:solidFill>
              </a:rPr>
              <a:t>적용 社</a:t>
            </a:r>
            <a:endParaRPr lang="ko-KR" altLang="en-US" sz="11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178307" y="1994678"/>
            <a:ext cx="9653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>
                    <a:lumMod val="65000"/>
                  </a:schemeClr>
                </a:solidFill>
              </a:rPr>
              <a:t>Sub title 03</a:t>
            </a:r>
            <a:endParaRPr lang="ko-KR" altLang="en-US" sz="11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17" name="직선 연결선 116"/>
          <p:cNvCxnSpPr/>
          <p:nvPr/>
        </p:nvCxnSpPr>
        <p:spPr>
          <a:xfrm rot="5400000">
            <a:off x="3184306" y="5243366"/>
            <a:ext cx="919363" cy="13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 Box 5"/>
          <p:cNvSpPr txBox="1">
            <a:spLocks noChangeArrowheads="1"/>
          </p:cNvSpPr>
          <p:nvPr/>
        </p:nvSpPr>
        <p:spPr bwMode="auto">
          <a:xfrm>
            <a:off x="1428729" y="2328555"/>
            <a:ext cx="2214577" cy="111361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90488" tIns="46038" rIns="90488" bIns="46038"/>
          <a:lstStyle/>
          <a:p>
            <a:pPr lvl="0" latinLnBrk="0">
              <a:lnSpc>
                <a:spcPct val="160000"/>
              </a:lnSpc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ko-KR" altLang="en-US" sz="1050" kern="0" dirty="0">
                <a:solidFill>
                  <a:sysClr val="windowText" lastClr="000000"/>
                </a:solidFill>
                <a:latin typeface="+mn-ea"/>
              </a:rPr>
              <a:t> 산업군별 다양한 </a:t>
            </a:r>
            <a:r>
              <a:rPr lang="ko-KR" altLang="en-US" sz="1050" kern="0" dirty="0" smtClean="0">
                <a:solidFill>
                  <a:sysClr val="windowText" lastClr="000000"/>
                </a:solidFill>
                <a:latin typeface="+mn-ea"/>
              </a:rPr>
              <a:t>운영 경험</a:t>
            </a:r>
            <a:endParaRPr lang="ko-KR" altLang="en-US" sz="1050" kern="0" dirty="0">
              <a:solidFill>
                <a:sysClr val="windowText" lastClr="000000"/>
              </a:solidFill>
              <a:latin typeface="+mn-ea"/>
            </a:endParaRPr>
          </a:p>
          <a:p>
            <a:pPr lvl="0" latinLnBrk="0">
              <a:lnSpc>
                <a:spcPct val="160000"/>
              </a:lnSpc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ko-KR" altLang="en-US" sz="1050" kern="0" dirty="0">
                <a:solidFill>
                  <a:sysClr val="windowText" lastClr="000000"/>
                </a:solidFill>
                <a:latin typeface="+mn-ea"/>
              </a:rPr>
              <a:t> 대규모 고객센터 위탁 운영 경험</a:t>
            </a:r>
          </a:p>
          <a:p>
            <a:pPr lvl="0" latinLnBrk="0">
              <a:lnSpc>
                <a:spcPct val="160000"/>
              </a:lnSpc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ko-KR" altLang="en-US" sz="1050" kern="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en-US" altLang="ko-KR" sz="1050" kern="0" dirty="0" smtClean="0">
                <a:solidFill>
                  <a:sysClr val="windowText" lastClr="000000"/>
                </a:solidFill>
                <a:latin typeface="+mn-ea"/>
              </a:rPr>
              <a:t>contents</a:t>
            </a:r>
          </a:p>
          <a:p>
            <a:pPr latinLnBrk="0">
              <a:lnSpc>
                <a:spcPct val="160000"/>
              </a:lnSpc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altLang="ko-KR" sz="1050" kern="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en-US" altLang="ko-KR" sz="1050" kern="0" dirty="0" smtClean="0">
                <a:solidFill>
                  <a:sysClr val="windowText" lastClr="000000"/>
                </a:solidFill>
                <a:latin typeface="+mn-ea"/>
              </a:rPr>
              <a:t>contents</a:t>
            </a:r>
            <a:endParaRPr lang="en-US" altLang="ko-KR" sz="105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19" name="Text Box 5"/>
          <p:cNvSpPr txBox="1">
            <a:spLocks noChangeArrowheads="1"/>
          </p:cNvSpPr>
          <p:nvPr/>
        </p:nvSpPr>
        <p:spPr bwMode="auto">
          <a:xfrm>
            <a:off x="1428728" y="3472687"/>
            <a:ext cx="2180746" cy="109932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90488" tIns="46038" rIns="90488" bIns="46038"/>
          <a:lstStyle/>
          <a:p>
            <a:pPr marL="0" marR="0" lvl="0" indent="0" defTabSz="91440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05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 </a:t>
            </a:r>
            <a:r>
              <a:rPr kumimoji="0" lang="ko-KR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인력 </a:t>
            </a:r>
            <a:r>
              <a:rPr kumimoji="0" lang="en-US" altLang="ko-KR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Pool</a:t>
            </a:r>
            <a:r>
              <a:rPr kumimoji="0" lang="ko-KR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을 </a:t>
            </a:r>
            <a:r>
              <a:rPr kumimoji="0" lang="ko-KR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통한</a:t>
            </a:r>
            <a:r>
              <a:rPr lang="en-US" altLang="ko-KR" sz="1050" kern="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kumimoji="0" lang="ko-KR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경력자 중심</a:t>
            </a:r>
            <a:endParaRPr kumimoji="0" lang="ko-KR" altLang="en-US" sz="105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  <a:p>
            <a:pPr marL="0" marR="0" lvl="0" indent="0" defTabSz="91440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 풍부한 복리후생 </a:t>
            </a:r>
            <a:r>
              <a:rPr kumimoji="0" lang="ko-KR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정책</a:t>
            </a:r>
            <a:endParaRPr kumimoji="0" lang="en-US" altLang="ko-KR" sz="105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  <a:p>
            <a:pPr marL="0" marR="0" lvl="0" indent="0" defTabSz="91440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1050" kern="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en-US" altLang="ko-KR" sz="1050" kern="0" dirty="0" smtClean="0">
                <a:solidFill>
                  <a:sysClr val="windowText" lastClr="000000"/>
                </a:solidFill>
                <a:latin typeface="+mn-ea"/>
              </a:rPr>
              <a:t>contents</a:t>
            </a:r>
          </a:p>
          <a:p>
            <a:pPr latinLnBrk="0">
              <a:lnSpc>
                <a:spcPct val="160000"/>
              </a:lnSpc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altLang="ko-KR" sz="1050" kern="0" dirty="0">
                <a:solidFill>
                  <a:sysClr val="windowText" lastClr="000000"/>
                </a:solidFill>
                <a:latin typeface="+mn-ea"/>
              </a:rPr>
              <a:t> contents</a:t>
            </a:r>
          </a:p>
          <a:p>
            <a:pPr marL="0" marR="0" lvl="0" indent="0" defTabSz="91440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05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20" name="Text Box 5"/>
          <p:cNvSpPr txBox="1">
            <a:spLocks noChangeArrowheads="1"/>
          </p:cNvSpPr>
          <p:nvPr/>
        </p:nvSpPr>
        <p:spPr bwMode="auto">
          <a:xfrm>
            <a:off x="1428728" y="4633821"/>
            <a:ext cx="2151870" cy="111361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90488" tIns="46038" rIns="90488" bIns="46038"/>
          <a:lstStyle/>
          <a:p>
            <a:pPr lvl="0" latinLnBrk="0">
              <a:lnSpc>
                <a:spcPct val="160000"/>
              </a:lnSpc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ko-KR" altLang="en-US" sz="1050" kern="0" dirty="0">
                <a:solidFill>
                  <a:sysClr val="windowText" lastClr="000000"/>
                </a:solidFill>
                <a:latin typeface="+mn-ea"/>
              </a:rPr>
              <a:t> 최적의 인력선발 시스템</a:t>
            </a:r>
          </a:p>
          <a:p>
            <a:pPr lvl="0" latinLnBrk="0">
              <a:lnSpc>
                <a:spcPct val="160000"/>
              </a:lnSpc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ko-KR" altLang="en-US" sz="1050" kern="0" dirty="0">
                <a:solidFill>
                  <a:sysClr val="windowText" lastClr="000000"/>
                </a:solidFill>
                <a:latin typeface="+mn-ea"/>
              </a:rPr>
              <a:t> 탄력적인 인력운영으로 생산성 </a:t>
            </a:r>
            <a:endParaRPr lang="en-US" altLang="ko-KR" sz="1050" kern="0" dirty="0" smtClean="0">
              <a:solidFill>
                <a:sysClr val="windowText" lastClr="000000"/>
              </a:solidFill>
              <a:latin typeface="+mn-ea"/>
            </a:endParaRPr>
          </a:p>
          <a:p>
            <a:pPr lvl="0" latinLnBrk="0">
              <a:lnSpc>
                <a:spcPct val="160000"/>
              </a:lnSpc>
              <a:spcBef>
                <a:spcPct val="0"/>
              </a:spcBef>
              <a:defRPr/>
            </a:pPr>
            <a:r>
              <a:rPr lang="en-US" altLang="ko-KR" sz="1050" kern="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en-US" altLang="ko-KR" sz="1050" kern="0" dirty="0" smtClean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ko-KR" altLang="en-US" sz="1050" kern="0" dirty="0" smtClean="0">
                <a:solidFill>
                  <a:sysClr val="windowText" lastClr="000000"/>
                </a:solidFill>
                <a:latin typeface="+mn-ea"/>
              </a:rPr>
              <a:t>극대화</a:t>
            </a:r>
            <a:endParaRPr lang="ko-KR" altLang="en-US" sz="1050" kern="0" dirty="0">
              <a:solidFill>
                <a:sysClr val="windowText" lastClr="000000"/>
              </a:solidFill>
              <a:latin typeface="+mn-ea"/>
            </a:endParaRPr>
          </a:p>
          <a:p>
            <a:pPr lvl="0" latinLnBrk="0">
              <a:lnSpc>
                <a:spcPct val="160000"/>
              </a:lnSpc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ko-KR" altLang="en-US" sz="1050" kern="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en-US" altLang="ko-KR" sz="1050" kern="0" dirty="0" smtClean="0">
                <a:solidFill>
                  <a:sysClr val="windowText" lastClr="000000"/>
                </a:solidFill>
                <a:latin typeface="+mn-ea"/>
              </a:rPr>
              <a:t>contents</a:t>
            </a:r>
          </a:p>
        </p:txBody>
      </p:sp>
      <p:cxnSp>
        <p:nvCxnSpPr>
          <p:cNvPr id="124" name="직선 연결선 123"/>
          <p:cNvCxnSpPr/>
          <p:nvPr/>
        </p:nvCxnSpPr>
        <p:spPr>
          <a:xfrm rot="16200000" flipH="1">
            <a:off x="-1012330" y="4217644"/>
            <a:ext cx="38520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타원 7"/>
          <p:cNvSpPr/>
          <p:nvPr/>
        </p:nvSpPr>
        <p:spPr>
          <a:xfrm>
            <a:off x="837974" y="2233321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타원 7"/>
          <p:cNvSpPr/>
          <p:nvPr/>
        </p:nvSpPr>
        <p:spPr>
          <a:xfrm>
            <a:off x="837974" y="3388352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타원 7"/>
          <p:cNvSpPr/>
          <p:nvPr/>
        </p:nvSpPr>
        <p:spPr>
          <a:xfrm>
            <a:off x="837974" y="4533758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7"/>
          <p:cNvSpPr/>
          <p:nvPr/>
        </p:nvSpPr>
        <p:spPr>
          <a:xfrm>
            <a:off x="837974" y="5688790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/>
          <p:cNvSpPr/>
          <p:nvPr/>
        </p:nvSpPr>
        <p:spPr>
          <a:xfrm>
            <a:off x="438348" y="2490681"/>
            <a:ext cx="966940" cy="78581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운영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경험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438348" y="3645713"/>
            <a:ext cx="966940" cy="78581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전문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인</a:t>
            </a:r>
            <a:r>
              <a:rPr lang="ko-KR" altLang="en-US" sz="1400" b="1" dirty="0">
                <a:solidFill>
                  <a:schemeClr val="tx1"/>
                </a:solidFill>
              </a:rPr>
              <a:t>력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438348" y="4800745"/>
            <a:ext cx="966940" cy="78581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업무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프로세</a:t>
            </a:r>
            <a:r>
              <a:rPr lang="ko-KR" altLang="en-US" sz="1400" b="1" dirty="0">
                <a:solidFill>
                  <a:schemeClr val="tx1"/>
                </a:solidFill>
              </a:rPr>
              <a:t>스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132" name="Text Box 5"/>
          <p:cNvSpPr txBox="1">
            <a:spLocks noChangeArrowheads="1"/>
          </p:cNvSpPr>
          <p:nvPr/>
        </p:nvSpPr>
        <p:spPr bwMode="auto">
          <a:xfrm>
            <a:off x="3686301" y="2324492"/>
            <a:ext cx="1376587" cy="111361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90488" tIns="46038" rIns="90488" bIns="46038"/>
          <a:lstStyle/>
          <a:p>
            <a:pPr lvl="0" latinLnBrk="0">
              <a:lnSpc>
                <a:spcPct val="160000"/>
              </a:lnSpc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ko-KR" altLang="en-US" sz="1050" kern="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en-US" altLang="ko-KR" sz="1050" kern="0" dirty="0" smtClean="0">
                <a:solidFill>
                  <a:sysClr val="windowText" lastClr="000000"/>
                </a:solidFill>
                <a:latin typeface="+mn-ea"/>
              </a:rPr>
              <a:t>A Telecom</a:t>
            </a:r>
          </a:p>
          <a:p>
            <a:pPr lvl="0" latinLnBrk="0">
              <a:lnSpc>
                <a:spcPct val="160000"/>
              </a:lnSpc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altLang="ko-KR" sz="1050" kern="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en-US" altLang="ko-KR" sz="1050" kern="0" dirty="0" smtClean="0">
                <a:solidFill>
                  <a:sysClr val="windowText" lastClr="000000"/>
                </a:solidFill>
                <a:latin typeface="+mn-ea"/>
              </a:rPr>
              <a:t>B communication</a:t>
            </a:r>
          </a:p>
          <a:p>
            <a:pPr lvl="0" latinLnBrk="0">
              <a:lnSpc>
                <a:spcPct val="160000"/>
              </a:lnSpc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altLang="ko-KR" sz="1050" kern="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en-US" altLang="ko-KR" sz="1050" kern="0" dirty="0" smtClean="0">
                <a:solidFill>
                  <a:sysClr val="windowText" lastClr="000000"/>
                </a:solidFill>
                <a:latin typeface="+mn-ea"/>
              </a:rPr>
              <a:t>C agency</a:t>
            </a:r>
          </a:p>
          <a:p>
            <a:pPr lvl="0" latinLnBrk="0">
              <a:lnSpc>
                <a:spcPct val="160000"/>
              </a:lnSpc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altLang="ko-KR" sz="1050" kern="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en-US" altLang="ko-KR" sz="1050" kern="0" dirty="0" smtClean="0">
                <a:solidFill>
                  <a:sysClr val="windowText" lastClr="000000"/>
                </a:solidFill>
                <a:latin typeface="+mn-ea"/>
              </a:rPr>
              <a:t>D airline</a:t>
            </a:r>
            <a:endParaRPr lang="ko-KR" altLang="en-US" sz="105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34" name="Text Box 5"/>
          <p:cNvSpPr txBox="1">
            <a:spLocks noChangeArrowheads="1"/>
          </p:cNvSpPr>
          <p:nvPr/>
        </p:nvSpPr>
        <p:spPr bwMode="auto">
          <a:xfrm>
            <a:off x="3686301" y="3489149"/>
            <a:ext cx="1376587" cy="111361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90488" tIns="46038" rIns="90488" bIns="46038"/>
          <a:lstStyle/>
          <a:p>
            <a:pPr lvl="0" latinLnBrk="0">
              <a:lnSpc>
                <a:spcPct val="160000"/>
              </a:lnSpc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ko-KR" altLang="en-US" sz="1050" kern="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en-US" altLang="ko-KR" sz="1050" kern="0" dirty="0" smtClean="0">
                <a:solidFill>
                  <a:sysClr val="windowText" lastClr="000000"/>
                </a:solidFill>
                <a:latin typeface="+mn-ea"/>
              </a:rPr>
              <a:t>A Telecom</a:t>
            </a:r>
          </a:p>
          <a:p>
            <a:pPr lvl="0" latinLnBrk="0">
              <a:lnSpc>
                <a:spcPct val="160000"/>
              </a:lnSpc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altLang="ko-KR" sz="1050" kern="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en-US" altLang="ko-KR" sz="1050" kern="0" dirty="0" smtClean="0">
                <a:solidFill>
                  <a:sysClr val="windowText" lastClr="000000"/>
                </a:solidFill>
                <a:latin typeface="+mn-ea"/>
              </a:rPr>
              <a:t>B communication</a:t>
            </a:r>
          </a:p>
          <a:p>
            <a:pPr lvl="0" latinLnBrk="0">
              <a:lnSpc>
                <a:spcPct val="160000"/>
              </a:lnSpc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altLang="ko-KR" sz="1050" kern="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en-US" altLang="ko-KR" sz="1050" kern="0" dirty="0" smtClean="0">
                <a:solidFill>
                  <a:sysClr val="windowText" lastClr="000000"/>
                </a:solidFill>
                <a:latin typeface="+mn-ea"/>
              </a:rPr>
              <a:t>C agency</a:t>
            </a:r>
          </a:p>
          <a:p>
            <a:pPr lvl="0" latinLnBrk="0">
              <a:lnSpc>
                <a:spcPct val="160000"/>
              </a:lnSpc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altLang="ko-KR" sz="1050" kern="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en-US" altLang="ko-KR" sz="1050" kern="0" dirty="0" smtClean="0">
                <a:solidFill>
                  <a:sysClr val="windowText" lastClr="000000"/>
                </a:solidFill>
                <a:latin typeface="+mn-ea"/>
              </a:rPr>
              <a:t>D airline</a:t>
            </a:r>
            <a:endParaRPr lang="ko-KR" altLang="en-US" sz="105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35" name="Text Box 5"/>
          <p:cNvSpPr txBox="1">
            <a:spLocks noChangeArrowheads="1"/>
          </p:cNvSpPr>
          <p:nvPr/>
        </p:nvSpPr>
        <p:spPr bwMode="auto">
          <a:xfrm>
            <a:off x="3686301" y="4653805"/>
            <a:ext cx="1376587" cy="111361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90488" tIns="46038" rIns="90488" bIns="46038"/>
          <a:lstStyle/>
          <a:p>
            <a:pPr lvl="0" latinLnBrk="0">
              <a:lnSpc>
                <a:spcPct val="160000"/>
              </a:lnSpc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ko-KR" altLang="en-US" sz="1050" kern="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en-US" altLang="ko-KR" sz="1050" kern="0" dirty="0" smtClean="0">
                <a:solidFill>
                  <a:sysClr val="windowText" lastClr="000000"/>
                </a:solidFill>
                <a:latin typeface="+mn-ea"/>
              </a:rPr>
              <a:t>A Telecom</a:t>
            </a:r>
          </a:p>
          <a:p>
            <a:pPr lvl="0" latinLnBrk="0">
              <a:lnSpc>
                <a:spcPct val="160000"/>
              </a:lnSpc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altLang="ko-KR" sz="1050" kern="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en-US" altLang="ko-KR" sz="1050" kern="0" dirty="0" smtClean="0">
                <a:solidFill>
                  <a:sysClr val="windowText" lastClr="000000"/>
                </a:solidFill>
                <a:latin typeface="+mn-ea"/>
              </a:rPr>
              <a:t>B communication</a:t>
            </a:r>
          </a:p>
          <a:p>
            <a:pPr lvl="0" latinLnBrk="0">
              <a:lnSpc>
                <a:spcPct val="160000"/>
              </a:lnSpc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altLang="ko-KR" sz="1050" kern="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en-US" altLang="ko-KR" sz="1050" kern="0" dirty="0" smtClean="0">
                <a:solidFill>
                  <a:sysClr val="windowText" lastClr="000000"/>
                </a:solidFill>
                <a:latin typeface="+mn-ea"/>
              </a:rPr>
              <a:t>C agency</a:t>
            </a:r>
          </a:p>
          <a:p>
            <a:pPr lvl="0" latinLnBrk="0">
              <a:lnSpc>
                <a:spcPct val="160000"/>
              </a:lnSpc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altLang="ko-KR" sz="1050" kern="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en-US" altLang="ko-KR" sz="1050" kern="0" dirty="0" smtClean="0">
                <a:solidFill>
                  <a:sysClr val="windowText" lastClr="000000"/>
                </a:solidFill>
                <a:latin typeface="+mn-ea"/>
              </a:rPr>
              <a:t>D airline</a:t>
            </a:r>
            <a:endParaRPr lang="ko-KR" altLang="en-US" sz="1050" kern="0" dirty="0">
              <a:solidFill>
                <a:sysClr val="windowText" lastClr="000000"/>
              </a:solidFill>
              <a:latin typeface="+mn-ea"/>
            </a:endParaRPr>
          </a:p>
        </p:txBody>
      </p:sp>
      <p:grpSp>
        <p:nvGrpSpPr>
          <p:cNvPr id="174" name="그룹 173"/>
          <p:cNvGrpSpPr/>
          <p:nvPr/>
        </p:nvGrpSpPr>
        <p:grpSpPr>
          <a:xfrm>
            <a:off x="5061079" y="4776402"/>
            <a:ext cx="3669034" cy="919363"/>
            <a:chOff x="5051454" y="4786027"/>
            <a:chExt cx="3669034" cy="919363"/>
          </a:xfrm>
        </p:grpSpPr>
        <p:cxnSp>
          <p:nvCxnSpPr>
            <p:cNvPr id="121" name="직선 연결선 120"/>
            <p:cNvCxnSpPr/>
            <p:nvPr/>
          </p:nvCxnSpPr>
          <p:spPr>
            <a:xfrm rot="5400000">
              <a:off x="4592453" y="5245028"/>
              <a:ext cx="919363" cy="13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9" name="그룹 168"/>
            <p:cNvGrpSpPr/>
            <p:nvPr/>
          </p:nvGrpSpPr>
          <p:grpSpPr>
            <a:xfrm>
              <a:off x="5053544" y="4838510"/>
              <a:ext cx="3666944" cy="476159"/>
              <a:chOff x="5043919" y="5017451"/>
              <a:chExt cx="3666944" cy="476159"/>
            </a:xfrm>
            <a:solidFill>
              <a:srgbClr val="C00000"/>
            </a:solidFill>
          </p:grpSpPr>
          <p:grpSp>
            <p:nvGrpSpPr>
              <p:cNvPr id="168" name="그룹 167"/>
              <p:cNvGrpSpPr/>
              <p:nvPr/>
            </p:nvGrpSpPr>
            <p:grpSpPr>
              <a:xfrm>
                <a:off x="5043919" y="5072514"/>
                <a:ext cx="3666944" cy="381027"/>
                <a:chOff x="5043919" y="5072514"/>
                <a:chExt cx="3666944" cy="381027"/>
              </a:xfrm>
              <a:grpFill/>
            </p:grpSpPr>
            <p:cxnSp>
              <p:nvCxnSpPr>
                <p:cNvPr id="158" name="꺾인 연결선 157"/>
                <p:cNvCxnSpPr/>
                <p:nvPr/>
              </p:nvCxnSpPr>
              <p:spPr>
                <a:xfrm flipV="1">
                  <a:off x="5043919" y="5250761"/>
                  <a:ext cx="1092949" cy="202780"/>
                </a:xfrm>
                <a:prstGeom prst="bentConnector3">
                  <a:avLst>
                    <a:gd name="adj1" fmla="val 99680"/>
                  </a:avLst>
                </a:prstGeom>
                <a:grpFill/>
                <a:ln w="2857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꺾인 연결선 158"/>
                <p:cNvCxnSpPr/>
                <p:nvPr/>
              </p:nvCxnSpPr>
              <p:spPr>
                <a:xfrm flipV="1">
                  <a:off x="6168837" y="5076490"/>
                  <a:ext cx="829898" cy="197718"/>
                </a:xfrm>
                <a:prstGeom prst="bentConnector3">
                  <a:avLst>
                    <a:gd name="adj1" fmla="val 99070"/>
                  </a:avLst>
                </a:prstGeom>
                <a:grpFill/>
                <a:ln w="2857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직선 연결선 161"/>
                <p:cNvCxnSpPr/>
                <p:nvPr/>
              </p:nvCxnSpPr>
              <p:spPr>
                <a:xfrm flipV="1">
                  <a:off x="7047015" y="5072514"/>
                  <a:ext cx="1663848" cy="0"/>
                </a:xfrm>
                <a:prstGeom prst="line">
                  <a:avLst/>
                </a:prstGeom>
                <a:grpFill/>
                <a:ln w="2857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그룹 166"/>
              <p:cNvGrpSpPr/>
              <p:nvPr/>
            </p:nvGrpSpPr>
            <p:grpSpPr>
              <a:xfrm>
                <a:off x="5257538" y="5017451"/>
                <a:ext cx="2665429" cy="476159"/>
                <a:chOff x="5257538" y="5017451"/>
                <a:chExt cx="2665429" cy="476159"/>
              </a:xfrm>
              <a:grpFill/>
            </p:grpSpPr>
            <p:sp>
              <p:nvSpPr>
                <p:cNvPr id="163" name="타원 162"/>
                <p:cNvSpPr/>
                <p:nvPr/>
              </p:nvSpPr>
              <p:spPr>
                <a:xfrm flipH="1">
                  <a:off x="5257538" y="5385610"/>
                  <a:ext cx="108000" cy="108000"/>
                </a:xfrm>
                <a:prstGeom prst="ellipse">
                  <a:avLst/>
                </a:prstGeom>
                <a:grpFill/>
                <a:ln w="2857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타원 163"/>
                <p:cNvSpPr/>
                <p:nvPr/>
              </p:nvSpPr>
              <p:spPr>
                <a:xfrm flipH="1">
                  <a:off x="6082314" y="5209662"/>
                  <a:ext cx="108000" cy="108000"/>
                </a:xfrm>
                <a:prstGeom prst="ellipse">
                  <a:avLst/>
                </a:prstGeom>
                <a:grpFill/>
                <a:ln w="2857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5" name="타원 164"/>
                <p:cNvSpPr/>
                <p:nvPr/>
              </p:nvSpPr>
              <p:spPr>
                <a:xfrm flipH="1">
                  <a:off x="6939015" y="5027076"/>
                  <a:ext cx="108000" cy="108000"/>
                </a:xfrm>
                <a:prstGeom prst="ellipse">
                  <a:avLst/>
                </a:prstGeom>
                <a:grpFill/>
                <a:ln w="2857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타원 165"/>
                <p:cNvSpPr/>
                <p:nvPr/>
              </p:nvSpPr>
              <p:spPr>
                <a:xfrm flipH="1">
                  <a:off x="7814967" y="5017451"/>
                  <a:ext cx="108000" cy="108000"/>
                </a:xfrm>
                <a:prstGeom prst="ellipse">
                  <a:avLst/>
                </a:prstGeom>
                <a:grpFill/>
                <a:ln w="2857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70" name="TextBox 169"/>
            <p:cNvSpPr txBox="1"/>
            <p:nvPr/>
          </p:nvSpPr>
          <p:spPr>
            <a:xfrm>
              <a:off x="5053344" y="5443781"/>
              <a:ext cx="55015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STEP1</a:t>
              </a:r>
              <a:endParaRPr lang="ko-KR" altLang="en-US" sz="1000" dirty="0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5881117" y="5443781"/>
              <a:ext cx="55015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STEP2</a:t>
              </a:r>
              <a:endParaRPr lang="ko-KR" altLang="en-US" sz="1000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6737766" y="5443781"/>
              <a:ext cx="5325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STEP3</a:t>
              </a:r>
              <a:endParaRPr lang="ko-KR" altLang="en-US" sz="1000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7603374" y="5443781"/>
              <a:ext cx="55015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STEP4</a:t>
              </a:r>
              <a:endParaRPr lang="ko-KR" altLang="en-US" sz="1000" dirty="0"/>
            </a:p>
          </p:txBody>
        </p:sp>
      </p:grpSp>
      <p:cxnSp>
        <p:nvCxnSpPr>
          <p:cNvPr id="175" name="직선 연결선 174"/>
          <p:cNvCxnSpPr/>
          <p:nvPr/>
        </p:nvCxnSpPr>
        <p:spPr>
          <a:xfrm flipH="1">
            <a:off x="919037" y="6134019"/>
            <a:ext cx="7560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직사각형 175"/>
          <p:cNvSpPr/>
          <p:nvPr/>
        </p:nvSpPr>
        <p:spPr>
          <a:xfrm>
            <a:off x="1704855" y="5938955"/>
            <a:ext cx="3224335" cy="390294"/>
          </a:xfrm>
          <a:prstGeom prst="rect">
            <a:avLst/>
          </a:prstGeom>
          <a:noFill/>
          <a:ln w="38100" cap="flat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인사관리센터의 성공적 운영</a:t>
            </a:r>
            <a:endParaRPr lang="ko-KR" alt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pSp>
        <p:nvGrpSpPr>
          <p:cNvPr id="181" name="그룹 180"/>
          <p:cNvGrpSpPr/>
          <p:nvPr/>
        </p:nvGrpSpPr>
        <p:grpSpPr>
          <a:xfrm>
            <a:off x="5286380" y="3505843"/>
            <a:ext cx="751074" cy="1031421"/>
            <a:chOff x="5286380" y="3505843"/>
            <a:chExt cx="751074" cy="1031421"/>
          </a:xfrm>
        </p:grpSpPr>
        <p:sp>
          <p:nvSpPr>
            <p:cNvPr id="179" name="도넛 178"/>
            <p:cNvSpPr/>
            <p:nvPr/>
          </p:nvSpPr>
          <p:spPr>
            <a:xfrm>
              <a:off x="5286380" y="3786190"/>
              <a:ext cx="751074" cy="751074"/>
            </a:xfrm>
            <a:prstGeom prst="donu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7" name="막힌 원호 176"/>
            <p:cNvSpPr/>
            <p:nvPr/>
          </p:nvSpPr>
          <p:spPr>
            <a:xfrm>
              <a:off x="5286380" y="3786190"/>
              <a:ext cx="751074" cy="751074"/>
            </a:xfrm>
            <a:prstGeom prst="blockArc">
              <a:avLst>
                <a:gd name="adj1" fmla="val 6999332"/>
                <a:gd name="adj2" fmla="val 16274974"/>
                <a:gd name="adj3" fmla="val 24363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5367443" y="3505843"/>
              <a:ext cx="6303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title 01</a:t>
              </a:r>
              <a:endParaRPr lang="ko-KR" altLang="en-US" sz="1100" dirty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5396318" y="3962004"/>
              <a:ext cx="5390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latin typeface="Constantia" pitchFamily="18" charset="0"/>
                </a:rPr>
                <a:t>35%</a:t>
              </a:r>
              <a:endParaRPr lang="ko-KR" altLang="en-US" sz="1600" b="1" dirty="0">
                <a:latin typeface="Constantia" pitchFamily="18" charset="0"/>
              </a:endParaRPr>
            </a:p>
          </p:txBody>
        </p:sp>
      </p:grpSp>
      <p:grpSp>
        <p:nvGrpSpPr>
          <p:cNvPr id="182" name="그룹 181"/>
          <p:cNvGrpSpPr/>
          <p:nvPr/>
        </p:nvGrpSpPr>
        <p:grpSpPr>
          <a:xfrm>
            <a:off x="6535570" y="3510063"/>
            <a:ext cx="751074" cy="1031421"/>
            <a:chOff x="5286380" y="3505843"/>
            <a:chExt cx="751074" cy="1031421"/>
          </a:xfrm>
        </p:grpSpPr>
        <p:sp>
          <p:nvSpPr>
            <p:cNvPr id="183" name="도넛 182"/>
            <p:cNvSpPr/>
            <p:nvPr/>
          </p:nvSpPr>
          <p:spPr>
            <a:xfrm>
              <a:off x="5286380" y="3786190"/>
              <a:ext cx="751074" cy="751074"/>
            </a:xfrm>
            <a:prstGeom prst="donu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4" name="막힌 원호 183"/>
            <p:cNvSpPr/>
            <p:nvPr/>
          </p:nvSpPr>
          <p:spPr>
            <a:xfrm>
              <a:off x="5286380" y="3786190"/>
              <a:ext cx="751074" cy="751074"/>
            </a:xfrm>
            <a:prstGeom prst="blockArc">
              <a:avLst>
                <a:gd name="adj1" fmla="val 2986561"/>
                <a:gd name="adj2" fmla="val 16274974"/>
                <a:gd name="adj3" fmla="val 24363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367443" y="3505843"/>
              <a:ext cx="6303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title 02</a:t>
              </a:r>
              <a:endParaRPr lang="ko-KR" altLang="en-US" sz="1100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5396318" y="3962004"/>
              <a:ext cx="5405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latin typeface="Constantia" pitchFamily="18" charset="0"/>
                </a:rPr>
                <a:t>61%</a:t>
              </a:r>
              <a:endParaRPr lang="ko-KR" altLang="en-US" sz="1600" b="1" dirty="0">
                <a:latin typeface="Constantia" pitchFamily="18" charset="0"/>
              </a:endParaRPr>
            </a:p>
          </p:txBody>
        </p:sp>
      </p:grpSp>
      <p:grpSp>
        <p:nvGrpSpPr>
          <p:cNvPr id="187" name="그룹 186"/>
          <p:cNvGrpSpPr/>
          <p:nvPr/>
        </p:nvGrpSpPr>
        <p:grpSpPr>
          <a:xfrm>
            <a:off x="7784760" y="3514283"/>
            <a:ext cx="751074" cy="1031421"/>
            <a:chOff x="5286380" y="3505843"/>
            <a:chExt cx="751074" cy="1031421"/>
          </a:xfrm>
        </p:grpSpPr>
        <p:sp>
          <p:nvSpPr>
            <p:cNvPr id="188" name="도넛 187"/>
            <p:cNvSpPr/>
            <p:nvPr/>
          </p:nvSpPr>
          <p:spPr>
            <a:xfrm>
              <a:off x="5286380" y="3786190"/>
              <a:ext cx="751074" cy="751074"/>
            </a:xfrm>
            <a:prstGeom prst="donu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9" name="막힌 원호 188"/>
            <p:cNvSpPr/>
            <p:nvPr/>
          </p:nvSpPr>
          <p:spPr>
            <a:xfrm>
              <a:off x="5286380" y="3786190"/>
              <a:ext cx="751074" cy="751074"/>
            </a:xfrm>
            <a:prstGeom prst="blockArc">
              <a:avLst>
                <a:gd name="adj1" fmla="val 19739692"/>
                <a:gd name="adj2" fmla="val 16274974"/>
                <a:gd name="adj3" fmla="val 24363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5367443" y="3505843"/>
              <a:ext cx="6303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title 03</a:t>
              </a:r>
              <a:endParaRPr lang="ko-KR" altLang="en-US" sz="1100" dirty="0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396318" y="3962004"/>
              <a:ext cx="5561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latin typeface="Constantia" pitchFamily="18" charset="0"/>
                </a:rPr>
                <a:t>78%</a:t>
              </a:r>
              <a:endParaRPr lang="ko-KR" altLang="en-US" sz="1600" b="1" dirty="0">
                <a:latin typeface="Constantia" pitchFamily="18" charset="0"/>
              </a:endParaRPr>
            </a:p>
          </p:txBody>
        </p:sp>
      </p:grpSp>
      <p:sp>
        <p:nvSpPr>
          <p:cNvPr id="192" name="TextBox 191"/>
          <p:cNvSpPr txBox="1"/>
          <p:nvPr/>
        </p:nvSpPr>
        <p:spPr>
          <a:xfrm>
            <a:off x="5066504" y="2329384"/>
            <a:ext cx="1475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00 </a:t>
            </a:r>
            <a:r>
              <a:rPr lang="ko-KR" altLang="en-US" sz="1050" dirty="0" smtClean="0"/>
              <a:t>산업 점유율 성장</a:t>
            </a:r>
            <a:endParaRPr lang="ko-KR" altLang="en-US" sz="1050" dirty="0"/>
          </a:p>
        </p:txBody>
      </p:sp>
      <p:grpSp>
        <p:nvGrpSpPr>
          <p:cNvPr id="218" name="그룹 217"/>
          <p:cNvGrpSpPr/>
          <p:nvPr/>
        </p:nvGrpSpPr>
        <p:grpSpPr>
          <a:xfrm>
            <a:off x="5309197" y="2330373"/>
            <a:ext cx="3003322" cy="1044655"/>
            <a:chOff x="5309197" y="2330373"/>
            <a:chExt cx="3003322" cy="1044655"/>
          </a:xfrm>
        </p:grpSpPr>
        <p:sp>
          <p:nvSpPr>
            <p:cNvPr id="194" name="직사각형 193"/>
            <p:cNvSpPr/>
            <p:nvPr/>
          </p:nvSpPr>
          <p:spPr>
            <a:xfrm>
              <a:off x="5642559" y="3157173"/>
              <a:ext cx="293598" cy="18279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6236650" y="2881238"/>
              <a:ext cx="293598" cy="46835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6830740" y="2743271"/>
              <a:ext cx="293598" cy="6063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7424831" y="2651292"/>
              <a:ext cx="293598" cy="7237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8018921" y="2513326"/>
              <a:ext cx="293598" cy="84435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5309197" y="2957425"/>
              <a:ext cx="5020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b="1" dirty="0" smtClean="0">
                  <a:solidFill>
                    <a:sysClr val="windowText" lastClr="000000"/>
                  </a:solidFill>
                  <a:latin typeface="Times New Roman" pitchFamily="18" charset="0"/>
                  <a:ea typeface="+mj-ea"/>
                  <a:cs typeface="Times New Roman" pitchFamily="18" charset="0"/>
                </a:rPr>
                <a:t>4,348</a:t>
              </a:r>
              <a:endParaRPr lang="ko-KR" altLang="en-US" sz="1050" b="1" dirty="0">
                <a:solidFill>
                  <a:sysClr val="windowText" lastClr="000000"/>
                </a:solidFill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5842708" y="2691115"/>
              <a:ext cx="57259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b="1" dirty="0" smtClean="0">
                  <a:solidFill>
                    <a:sysClr val="windowText" lastClr="000000"/>
                  </a:solidFill>
                  <a:latin typeface="Times New Roman" pitchFamily="18" charset="0"/>
                  <a:ea typeface="+mj-ea"/>
                  <a:cs typeface="Times New Roman" pitchFamily="18" charset="0"/>
                </a:rPr>
                <a:t>12,430</a:t>
              </a:r>
              <a:endParaRPr lang="ko-KR" altLang="en-US" sz="1050" b="1" dirty="0">
                <a:solidFill>
                  <a:sysClr val="windowText" lastClr="000000"/>
                </a:solidFill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6442274" y="2567327"/>
              <a:ext cx="57259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b="1" dirty="0" smtClean="0">
                  <a:solidFill>
                    <a:sysClr val="windowText" lastClr="000000"/>
                  </a:solidFill>
                  <a:latin typeface="Times New Roman" pitchFamily="18" charset="0"/>
                  <a:ea typeface="+mj-ea"/>
                  <a:cs typeface="Times New Roman" pitchFamily="18" charset="0"/>
                </a:rPr>
                <a:t>18,801</a:t>
              </a:r>
              <a:endParaRPr lang="ko-KR" altLang="en-US" sz="1050" b="1" dirty="0">
                <a:solidFill>
                  <a:sysClr val="windowText" lastClr="000000"/>
                </a:solidFill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7032026" y="2475348"/>
              <a:ext cx="57259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b="1" dirty="0" smtClean="0">
                  <a:solidFill>
                    <a:sysClr val="windowText" lastClr="000000"/>
                  </a:solidFill>
                  <a:latin typeface="Times New Roman" pitchFamily="18" charset="0"/>
                  <a:ea typeface="+mj-ea"/>
                  <a:cs typeface="Times New Roman" pitchFamily="18" charset="0"/>
                </a:rPr>
                <a:t>20,821</a:t>
              </a:r>
              <a:endParaRPr lang="ko-KR" altLang="en-US" sz="1050" b="1" dirty="0">
                <a:solidFill>
                  <a:sysClr val="windowText" lastClr="000000"/>
                </a:solidFill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7631592" y="2330373"/>
              <a:ext cx="57259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b="1" dirty="0" smtClean="0">
                  <a:solidFill>
                    <a:sysClr val="windowText" lastClr="000000"/>
                  </a:solidFill>
                  <a:latin typeface="Times New Roman" pitchFamily="18" charset="0"/>
                  <a:ea typeface="+mj-ea"/>
                  <a:cs typeface="Times New Roman" pitchFamily="18" charset="0"/>
                </a:rPr>
                <a:t>25,315</a:t>
              </a:r>
              <a:endParaRPr lang="ko-KR" altLang="en-US" sz="1050" b="1" dirty="0">
                <a:solidFill>
                  <a:sysClr val="windowText" lastClr="000000"/>
                </a:solidFill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cxnSp>
          <p:nvCxnSpPr>
            <p:cNvPr id="204" name="직선 연결선 203"/>
            <p:cNvCxnSpPr>
              <a:endCxn id="195" idx="0"/>
            </p:cNvCxnSpPr>
            <p:nvPr/>
          </p:nvCxnSpPr>
          <p:spPr>
            <a:xfrm flipV="1">
              <a:off x="5765533" y="2881238"/>
              <a:ext cx="617916" cy="27241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/>
            <p:cNvCxnSpPr/>
            <p:nvPr/>
          </p:nvCxnSpPr>
          <p:spPr>
            <a:xfrm flipV="1">
              <a:off x="6386312" y="2772076"/>
              <a:ext cx="582379" cy="108619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/>
            <p:cNvCxnSpPr/>
            <p:nvPr/>
          </p:nvCxnSpPr>
          <p:spPr>
            <a:xfrm flipV="1">
              <a:off x="6968691" y="2695074"/>
              <a:ext cx="596766" cy="67377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/>
            <p:nvPr/>
          </p:nvCxnSpPr>
          <p:spPr>
            <a:xfrm flipV="1">
              <a:off x="7565457" y="2579571"/>
              <a:ext cx="606391" cy="115504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118</Words>
  <Application>Microsoft Office PowerPoint</Application>
  <PresentationFormat>화면 슬라이드 쇼(4:3)</PresentationFormat>
  <Paragraphs>50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76</cp:revision>
  <dcterms:created xsi:type="dcterms:W3CDTF">2008-09-26T09:02:42Z</dcterms:created>
  <dcterms:modified xsi:type="dcterms:W3CDTF">2008-09-26T12:08:17Z</dcterms:modified>
</cp:coreProperties>
</file>