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039" autoAdjust="0"/>
    <p:restoredTop sz="94660"/>
  </p:normalViewPr>
  <p:slideViewPr>
    <p:cSldViewPr>
      <p:cViewPr varScale="1">
        <p:scale>
          <a:sx n="101" d="100"/>
          <a:sy n="101" d="100"/>
        </p:scale>
        <p:origin x="-9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57158" y="749796"/>
            <a:ext cx="8429684" cy="5750760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02232" y="545324"/>
            <a:ext cx="2900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978771"/>
                </a:solidFill>
              </a:rPr>
              <a:t>2.8. </a:t>
            </a:r>
            <a:r>
              <a:rPr lang="ko-KR" altLang="en-US" sz="2000" dirty="0" smtClean="0">
                <a:solidFill>
                  <a:srgbClr val="978771"/>
                </a:solidFill>
              </a:rPr>
              <a:t>제안의 특징과 장점</a:t>
            </a:r>
            <a:endParaRPr lang="ko-KR" altLang="en-US" sz="2000" dirty="0">
              <a:solidFill>
                <a:srgbClr val="978771"/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3748075" y="745101"/>
            <a:ext cx="5040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 flipV="1">
            <a:off x="357158" y="745101"/>
            <a:ext cx="324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rot="5400000" flipV="1">
            <a:off x="249019" y="855129"/>
            <a:ext cx="216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rot="5400000" flipV="1">
            <a:off x="8678703" y="857187"/>
            <a:ext cx="216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3714182" y="714078"/>
            <a:ext cx="72000" cy="72000"/>
          </a:xfrm>
          <a:prstGeom prst="ellipse">
            <a:avLst/>
          </a:prstGeom>
          <a:solidFill>
            <a:srgbClr val="978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77414" y="714078"/>
            <a:ext cx="72000" cy="72000"/>
          </a:xfrm>
          <a:prstGeom prst="ellipse">
            <a:avLst/>
          </a:prstGeom>
          <a:solidFill>
            <a:srgbClr val="978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 flipV="1">
            <a:off x="357157" y="6500556"/>
            <a:ext cx="8424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474156" y="991204"/>
            <a:ext cx="8212644" cy="600164"/>
          </a:xfrm>
          <a:prstGeom prst="rect">
            <a:avLst/>
          </a:prstGeom>
          <a:solidFill>
            <a:srgbClr val="978771"/>
          </a:solidFill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</a:rPr>
              <a:t>Pplus </a:t>
            </a:r>
            <a:r>
              <a:rPr lang="ko-KR" altLang="en-US" sz="1100" dirty="0" smtClean="0">
                <a:solidFill>
                  <a:schemeClr val="bg1"/>
                </a:solidFill>
              </a:rPr>
              <a:t>네트웍은 다양한 산업군의 인사관리시스템 운영경험과 최고의 전문인력 투입 및 차별화된 업무 프로세스 적용을 토대로 하여 </a:t>
            </a:r>
            <a:r>
              <a:rPr lang="en-US" altLang="ko-KR" sz="1100" dirty="0" smtClean="0">
                <a:solidFill>
                  <a:schemeClr val="bg1"/>
                </a:solidFill>
              </a:rPr>
              <a:t>00</a:t>
            </a:r>
            <a:r>
              <a:rPr lang="ko-KR" altLang="en-US" sz="1100" dirty="0" smtClean="0">
                <a:solidFill>
                  <a:schemeClr val="bg1"/>
                </a:solidFill>
              </a:rPr>
              <a:t>고객사 인사관리센터의 성공적인 운영을 약속드립니다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-1"/>
            <a:ext cx="9144000" cy="500043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</a:schemeClr>
              </a:gs>
              <a:gs pos="190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 flipH="1">
            <a:off x="0" y="6572272"/>
            <a:ext cx="9144032" cy="285752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</a:schemeClr>
              </a:gs>
              <a:gs pos="190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426694" y="657227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99A5AC"/>
                </a:solidFill>
                <a:latin typeface="Constantia" pitchFamily="18" charset="0"/>
              </a:rPr>
              <a:t>08</a:t>
            </a:r>
            <a:endParaRPr lang="ko-KR" altLang="en-US" sz="1200" dirty="0">
              <a:solidFill>
                <a:srgbClr val="99A5AC"/>
              </a:solidFill>
              <a:latin typeface="Constantia" pitchFamily="18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32" y="33203"/>
            <a:ext cx="140931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| 2.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제안개요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|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1" name="그림 20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29520" y="6667484"/>
            <a:ext cx="1340444" cy="1104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자유형 227"/>
          <p:cNvSpPr/>
          <p:nvPr/>
        </p:nvSpPr>
        <p:spPr>
          <a:xfrm>
            <a:off x="789272" y="2908332"/>
            <a:ext cx="2435191" cy="1155032"/>
          </a:xfrm>
          <a:custGeom>
            <a:avLst/>
            <a:gdLst>
              <a:gd name="connsiteX0" fmla="*/ 2425566 w 2435191"/>
              <a:gd name="connsiteY0" fmla="*/ 567891 h 1155032"/>
              <a:gd name="connsiteX1" fmla="*/ 1799924 w 2435191"/>
              <a:gd name="connsiteY1" fmla="*/ 693019 h 1155032"/>
              <a:gd name="connsiteX2" fmla="*/ 1203157 w 2435191"/>
              <a:gd name="connsiteY2" fmla="*/ 760396 h 1155032"/>
              <a:gd name="connsiteX3" fmla="*/ 606391 w 2435191"/>
              <a:gd name="connsiteY3" fmla="*/ 875899 h 1155032"/>
              <a:gd name="connsiteX4" fmla="*/ 0 w 2435191"/>
              <a:gd name="connsiteY4" fmla="*/ 1155032 h 1155032"/>
              <a:gd name="connsiteX5" fmla="*/ 0 w 2435191"/>
              <a:gd name="connsiteY5" fmla="*/ 0 h 1155032"/>
              <a:gd name="connsiteX6" fmla="*/ 2435191 w 2435191"/>
              <a:gd name="connsiteY6" fmla="*/ 0 h 1155032"/>
              <a:gd name="connsiteX7" fmla="*/ 2425566 w 2435191"/>
              <a:gd name="connsiteY7" fmla="*/ 567891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5191" h="1155032">
                <a:moveTo>
                  <a:pt x="2425566" y="567891"/>
                </a:moveTo>
                <a:lnTo>
                  <a:pt x="1799924" y="693019"/>
                </a:lnTo>
                <a:lnTo>
                  <a:pt x="1203157" y="760396"/>
                </a:lnTo>
                <a:lnTo>
                  <a:pt x="606391" y="875899"/>
                </a:lnTo>
                <a:lnTo>
                  <a:pt x="0" y="1155032"/>
                </a:lnTo>
                <a:lnTo>
                  <a:pt x="0" y="0"/>
                </a:lnTo>
                <a:lnTo>
                  <a:pt x="2435191" y="0"/>
                </a:lnTo>
                <a:lnTo>
                  <a:pt x="2425566" y="56789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막힌 원호 82"/>
          <p:cNvSpPr/>
          <p:nvPr/>
        </p:nvSpPr>
        <p:spPr>
          <a:xfrm>
            <a:off x="452057" y="4761658"/>
            <a:ext cx="731850" cy="731850"/>
          </a:xfrm>
          <a:prstGeom prst="blockArc">
            <a:avLst>
              <a:gd name="adj1" fmla="val 19137117"/>
              <a:gd name="adj2" fmla="val 7737579"/>
              <a:gd name="adj3" fmla="val 265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3494308" y="2377172"/>
            <a:ext cx="2480588" cy="2480588"/>
          </a:xfrm>
          <a:prstGeom prst="ellipse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3675964" y="2558828"/>
            <a:ext cx="1913162" cy="19131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4015470" y="2888124"/>
            <a:ext cx="1479102" cy="1479102"/>
          </a:xfrm>
          <a:prstGeom prst="ellipse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5937200" y="2351462"/>
            <a:ext cx="115748" cy="1157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2298479" y="1928802"/>
            <a:ext cx="32736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Constantia" pitchFamily="18" charset="0"/>
              </a:rPr>
              <a:t>성공적 운영을 위한 제안의 특징과 장점</a:t>
            </a:r>
            <a:endParaRPr lang="ko-KR" altLang="en-US" sz="1400" b="1" dirty="0">
              <a:latin typeface="Constantia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07615" y="2276367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Constantia" pitchFamily="18" charset="0"/>
              </a:rPr>
              <a:t>업무 프로세스</a:t>
            </a:r>
            <a:endParaRPr lang="ko-KR" altLang="en-US" sz="1100" b="1" dirty="0">
              <a:latin typeface="Constantia" pitchFamily="18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5461914" y="2541142"/>
            <a:ext cx="338811" cy="3034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5811611" y="2541143"/>
            <a:ext cx="25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795411" y="2857496"/>
            <a:ext cx="30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1613787" y="4447768"/>
            <a:ext cx="252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4162625" y="4119052"/>
            <a:ext cx="342900" cy="3238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2972" y="5010261"/>
            <a:ext cx="828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nstantia" pitchFamily="18" charset="0"/>
              </a:rPr>
              <a:t>R&amp;D 49%</a:t>
            </a:r>
            <a:endParaRPr lang="ko-KR" altLang="en-US" sz="1000" b="1" dirty="0">
              <a:latin typeface="Constantia" pitchFamily="18" charset="0"/>
            </a:endParaRPr>
          </a:p>
        </p:txBody>
      </p:sp>
      <p:sp>
        <p:nvSpPr>
          <p:cNvPr id="110" name="Text Box 5"/>
          <p:cNvSpPr txBox="1">
            <a:spLocks noChangeArrowheads="1"/>
          </p:cNvSpPr>
          <p:nvPr/>
        </p:nvSpPr>
        <p:spPr bwMode="auto">
          <a:xfrm>
            <a:off x="6163781" y="2590994"/>
            <a:ext cx="2151870" cy="876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0488" tIns="46038" rIns="90488" bIns="46038"/>
          <a:lstStyle/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최적의 인력선발 시스템</a:t>
            </a:r>
          </a:p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탄력적인 인력운영으로 생산성 </a:t>
            </a:r>
            <a:endParaRPr lang="en-US" altLang="ko-KR" sz="1050" kern="0" dirty="0" smtClean="0">
              <a:solidFill>
                <a:sysClr val="windowText" lastClr="000000"/>
              </a:solidFill>
              <a:latin typeface="+mn-ea"/>
            </a:endParaRPr>
          </a:p>
          <a:p>
            <a:pPr lvl="0" latinLnBrk="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1050" kern="0" dirty="0" smtClean="0">
                <a:solidFill>
                  <a:sysClr val="windowText" lastClr="000000"/>
                </a:solidFill>
                <a:latin typeface="+mn-ea"/>
              </a:rPr>
              <a:t>극대화</a:t>
            </a:r>
          </a:p>
        </p:txBody>
      </p:sp>
      <p:grpSp>
        <p:nvGrpSpPr>
          <p:cNvPr id="111" name="그룹 110"/>
          <p:cNvGrpSpPr/>
          <p:nvPr/>
        </p:nvGrpSpPr>
        <p:grpSpPr>
          <a:xfrm>
            <a:off x="6500826" y="3643314"/>
            <a:ext cx="1498350" cy="1969662"/>
            <a:chOff x="2947631" y="1385911"/>
            <a:chExt cx="3022346" cy="3973044"/>
          </a:xfrm>
        </p:grpSpPr>
        <p:cxnSp>
          <p:nvCxnSpPr>
            <p:cNvPr id="112" name="꺾인 연결선 111"/>
            <p:cNvCxnSpPr/>
            <p:nvPr/>
          </p:nvCxnSpPr>
          <p:spPr>
            <a:xfrm rot="16200000" flipH="1">
              <a:off x="4458804" y="1069220"/>
              <a:ext cx="1280" cy="1900151"/>
            </a:xfrm>
            <a:prstGeom prst="bentConnector3">
              <a:avLst>
                <a:gd name="adj1" fmla="val 20639301"/>
              </a:avLst>
            </a:prstGeom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/>
            <p:nvPr/>
          </p:nvCxnSpPr>
          <p:spPr>
            <a:xfrm rot="5400000" flipH="1" flipV="1">
              <a:off x="4458804" y="2705405"/>
              <a:ext cx="1588" cy="1900151"/>
            </a:xfrm>
            <a:prstGeom prst="bentConnector3">
              <a:avLst>
                <a:gd name="adj1" fmla="val 17111592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/>
            <p:nvPr/>
          </p:nvCxnSpPr>
          <p:spPr>
            <a:xfrm rot="16200000" flipH="1">
              <a:off x="4459690" y="3315494"/>
              <a:ext cx="1280" cy="1900151"/>
            </a:xfrm>
            <a:prstGeom prst="bentConnector3">
              <a:avLst>
                <a:gd name="adj1" fmla="val 20639301"/>
              </a:avLst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rot="16200000" flipH="1">
              <a:off x="3886877" y="2844659"/>
              <a:ext cx="1112551" cy="1857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 rot="5400000">
              <a:off x="4348955" y="4627991"/>
              <a:ext cx="203117" cy="1179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꺾인 연결선 39"/>
            <p:cNvCxnSpPr/>
            <p:nvPr/>
          </p:nvCxnSpPr>
          <p:spPr>
            <a:xfrm rot="5400000" flipH="1" flipV="1">
              <a:off x="3077187" y="2897395"/>
              <a:ext cx="3973043" cy="950076"/>
            </a:xfrm>
            <a:prstGeom prst="bentConnector5">
              <a:avLst>
                <a:gd name="adj1" fmla="val -4638"/>
                <a:gd name="adj2" fmla="val 213969"/>
                <a:gd name="adj3" fmla="val 104638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꺾인 연결선 39"/>
            <p:cNvCxnSpPr/>
            <p:nvPr/>
          </p:nvCxnSpPr>
          <p:spPr>
            <a:xfrm rot="16200000" flipV="1">
              <a:off x="1868000" y="2897396"/>
              <a:ext cx="3973043" cy="950076"/>
            </a:xfrm>
            <a:prstGeom prst="bentConnector5">
              <a:avLst>
                <a:gd name="adj1" fmla="val -4638"/>
                <a:gd name="adj2" fmla="val 213969"/>
                <a:gd name="adj3" fmla="val 104638"/>
              </a:avLst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그룹 15"/>
            <p:cNvGrpSpPr/>
            <p:nvPr/>
          </p:nvGrpSpPr>
          <p:grpSpPr>
            <a:xfrm>
              <a:off x="2947631" y="1385912"/>
              <a:ext cx="3022346" cy="3973039"/>
              <a:chOff x="2947631" y="1385912"/>
              <a:chExt cx="3022346" cy="3973039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138" name="대각선 방향의 모서리가 둥근 사각형 66"/>
              <p:cNvSpPr/>
              <p:nvPr/>
            </p:nvSpPr>
            <p:spPr>
              <a:xfrm>
                <a:off x="2947631" y="1385912"/>
                <a:ext cx="1122195" cy="633383"/>
              </a:xfrm>
              <a:prstGeom prst="roundRect">
                <a:avLst/>
              </a:prstGeom>
              <a:solidFill>
                <a:schemeClr val="bg1"/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STEP1</a:t>
                </a:r>
                <a:endParaRPr lang="ko-KR" alt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9" name="대각선 방향의 모서리가 둥근 사각형 67"/>
              <p:cNvSpPr/>
              <p:nvPr/>
            </p:nvSpPr>
            <p:spPr>
              <a:xfrm>
                <a:off x="4847782" y="1385912"/>
                <a:ext cx="1122195" cy="633383"/>
              </a:xfrm>
              <a:prstGeom prst="roundRect">
                <a:avLst/>
              </a:prstGeom>
              <a:solidFill>
                <a:schemeClr val="bg1"/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STEP1</a:t>
                </a:r>
                <a:endParaRPr lang="ko-KR" alt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0" name="대각선 방향의 모서리가 둥근 사각형 61"/>
              <p:cNvSpPr/>
              <p:nvPr/>
            </p:nvSpPr>
            <p:spPr>
              <a:xfrm>
                <a:off x="3897707" y="2499131"/>
                <a:ext cx="1122195" cy="633383"/>
              </a:xfrm>
              <a:prstGeom prst="roundRect">
                <a:avLst/>
              </a:prstGeom>
              <a:solidFill>
                <a:schemeClr val="bg1"/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STEP2</a:t>
                </a:r>
                <a:endParaRPr lang="ko-KR" alt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1" name="대각선 방향의 모서리가 둥근 사각형 64"/>
              <p:cNvSpPr/>
              <p:nvPr/>
            </p:nvSpPr>
            <p:spPr>
              <a:xfrm>
                <a:off x="2947631" y="3655480"/>
                <a:ext cx="1122195" cy="633383"/>
              </a:xfrm>
              <a:prstGeom prst="roundRect">
                <a:avLst/>
              </a:prstGeom>
              <a:solidFill>
                <a:schemeClr val="bg1"/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STEP3</a:t>
                </a:r>
                <a:endParaRPr lang="ko-KR" alt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2" name="대각선 방향의 모서리가 둥근 사각형 65"/>
              <p:cNvSpPr/>
              <p:nvPr/>
            </p:nvSpPr>
            <p:spPr>
              <a:xfrm>
                <a:off x="4847782" y="3655480"/>
                <a:ext cx="1122195" cy="633383"/>
              </a:xfrm>
              <a:prstGeom prst="roundRect">
                <a:avLst/>
              </a:prstGeom>
              <a:solidFill>
                <a:schemeClr val="bg1"/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STEP3</a:t>
                </a:r>
                <a:endParaRPr lang="ko-KR" alt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3" name="대각선 방향의 모서리가 둥근 사각형 63"/>
              <p:cNvSpPr/>
              <p:nvPr/>
            </p:nvSpPr>
            <p:spPr>
              <a:xfrm>
                <a:off x="3897707" y="4725568"/>
                <a:ext cx="1122195" cy="633383"/>
              </a:xfrm>
              <a:prstGeom prst="roundRect">
                <a:avLst/>
              </a:prstGeom>
              <a:solidFill>
                <a:schemeClr val="bg1"/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STEP4</a:t>
                </a:r>
                <a:endParaRPr lang="ko-KR" alt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44" name="직선 연결선 143"/>
          <p:cNvCxnSpPr/>
          <p:nvPr/>
        </p:nvCxnSpPr>
        <p:spPr>
          <a:xfrm rot="5400000" flipV="1">
            <a:off x="7852401" y="3110074"/>
            <a:ext cx="1116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V="1">
            <a:off x="8324405" y="3687979"/>
            <a:ext cx="88075" cy="789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V="1">
            <a:off x="943276" y="4443224"/>
            <a:ext cx="665045" cy="5730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1633417" y="4252242"/>
            <a:ext cx="115748" cy="1157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1703832" y="4177147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Constantia" pitchFamily="18" charset="0"/>
              </a:rPr>
              <a:t>전문 인력</a:t>
            </a:r>
            <a:endParaRPr lang="ko-KR" altLang="en-US" sz="1100" b="1" dirty="0">
              <a:latin typeface="Constantia" pitchFamily="18" charset="0"/>
            </a:endParaRPr>
          </a:p>
        </p:txBody>
      </p:sp>
      <p:sp>
        <p:nvSpPr>
          <p:cNvPr id="151" name="Text Box 5"/>
          <p:cNvSpPr txBox="1">
            <a:spLocks noChangeArrowheads="1"/>
          </p:cNvSpPr>
          <p:nvPr/>
        </p:nvSpPr>
        <p:spPr bwMode="auto">
          <a:xfrm>
            <a:off x="1605436" y="4505757"/>
            <a:ext cx="2180746" cy="637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0488" tIns="46038" rIns="90488" bIns="46038"/>
          <a:lstStyle/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5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인력 </a:t>
            </a: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Pool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을 통한</a:t>
            </a: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경력자 중심</a:t>
            </a:r>
          </a:p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풍부한 복리후생 정책</a:t>
            </a:r>
            <a:endParaRPr kumimoji="0" lang="en-US" altLang="ko-KR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57224" y="2666089"/>
            <a:ext cx="115748" cy="1157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927639" y="2590994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Constantia" pitchFamily="18" charset="0"/>
              </a:rPr>
              <a:t>운영 경험</a:t>
            </a:r>
            <a:endParaRPr lang="ko-KR" altLang="en-US" sz="1100" b="1" dirty="0">
              <a:latin typeface="Constantia" pitchFamily="18" charset="0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1500166" y="5175221"/>
            <a:ext cx="751074" cy="1031421"/>
            <a:chOff x="5286380" y="3505843"/>
            <a:chExt cx="751074" cy="1031421"/>
          </a:xfrm>
        </p:grpSpPr>
        <p:sp>
          <p:nvSpPr>
            <p:cNvPr id="155" name="도넛 154"/>
            <p:cNvSpPr/>
            <p:nvPr/>
          </p:nvSpPr>
          <p:spPr>
            <a:xfrm>
              <a:off x="5286380" y="3786190"/>
              <a:ext cx="751074" cy="751074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막힌 원호 155"/>
            <p:cNvSpPr/>
            <p:nvPr/>
          </p:nvSpPr>
          <p:spPr>
            <a:xfrm>
              <a:off x="5286380" y="3786190"/>
              <a:ext cx="751074" cy="751074"/>
            </a:xfrm>
            <a:prstGeom prst="blockArc">
              <a:avLst>
                <a:gd name="adj1" fmla="val 6999332"/>
                <a:gd name="adj2" fmla="val 16274974"/>
                <a:gd name="adj3" fmla="val 2436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67443" y="3505843"/>
              <a:ext cx="6303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title 01</a:t>
              </a:r>
              <a:endParaRPr lang="ko-KR" altLang="en-US" sz="11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396318" y="3962004"/>
              <a:ext cx="539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Constantia" pitchFamily="18" charset="0"/>
                </a:rPr>
                <a:t>35%</a:t>
              </a:r>
              <a:endParaRPr lang="ko-KR" altLang="en-US" sz="1600" b="1" dirty="0">
                <a:latin typeface="Constantia" pitchFamily="18" charset="0"/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2291853" y="5179441"/>
            <a:ext cx="751074" cy="1031421"/>
            <a:chOff x="5286380" y="3505843"/>
            <a:chExt cx="751074" cy="1031421"/>
          </a:xfrm>
        </p:grpSpPr>
        <p:sp>
          <p:nvSpPr>
            <p:cNvPr id="167" name="도넛 166"/>
            <p:cNvSpPr/>
            <p:nvPr/>
          </p:nvSpPr>
          <p:spPr>
            <a:xfrm>
              <a:off x="5286380" y="3786190"/>
              <a:ext cx="751074" cy="751074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막힌 원호 167"/>
            <p:cNvSpPr/>
            <p:nvPr/>
          </p:nvSpPr>
          <p:spPr>
            <a:xfrm>
              <a:off x="5286380" y="3786190"/>
              <a:ext cx="751074" cy="751074"/>
            </a:xfrm>
            <a:prstGeom prst="blockArc">
              <a:avLst>
                <a:gd name="adj1" fmla="val 2986561"/>
                <a:gd name="adj2" fmla="val 16274974"/>
                <a:gd name="adj3" fmla="val 2436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67443" y="3505843"/>
              <a:ext cx="6303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title 02</a:t>
              </a:r>
              <a:endParaRPr lang="ko-KR" altLang="en-US" sz="11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396318" y="3962004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Constantia" pitchFamily="18" charset="0"/>
                </a:rPr>
                <a:t>61%</a:t>
              </a:r>
              <a:endParaRPr lang="ko-KR" altLang="en-US" sz="1600" b="1" dirty="0">
                <a:latin typeface="Constantia" pitchFamily="18" charset="0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3093165" y="5183661"/>
            <a:ext cx="751074" cy="1031421"/>
            <a:chOff x="5286380" y="3505843"/>
            <a:chExt cx="751074" cy="1031421"/>
          </a:xfrm>
        </p:grpSpPr>
        <p:sp>
          <p:nvSpPr>
            <p:cNvPr id="182" name="도넛 181"/>
            <p:cNvSpPr/>
            <p:nvPr/>
          </p:nvSpPr>
          <p:spPr>
            <a:xfrm>
              <a:off x="5286380" y="3786190"/>
              <a:ext cx="751074" cy="751074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막힌 원호 186"/>
            <p:cNvSpPr/>
            <p:nvPr/>
          </p:nvSpPr>
          <p:spPr>
            <a:xfrm>
              <a:off x="5286380" y="3786190"/>
              <a:ext cx="751074" cy="751074"/>
            </a:xfrm>
            <a:prstGeom prst="blockArc">
              <a:avLst>
                <a:gd name="adj1" fmla="val 19739692"/>
                <a:gd name="adj2" fmla="val 16274974"/>
                <a:gd name="adj3" fmla="val 2436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67443" y="3505843"/>
              <a:ext cx="6303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title 03</a:t>
              </a:r>
              <a:endParaRPr lang="ko-KR" altLang="en-US" sz="11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396318" y="3962004"/>
              <a:ext cx="5561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Constantia" pitchFamily="18" charset="0"/>
                </a:rPr>
                <a:t>78%</a:t>
              </a:r>
              <a:endParaRPr lang="ko-KR" altLang="en-US" sz="1600" b="1" dirty="0">
                <a:latin typeface="Constantia" pitchFamily="18" charset="0"/>
              </a:endParaRPr>
            </a:p>
          </p:txBody>
        </p:sp>
      </p:grpSp>
      <p:sp>
        <p:nvSpPr>
          <p:cNvPr id="212" name="Text Box 5"/>
          <p:cNvSpPr txBox="1">
            <a:spLocks noChangeArrowheads="1"/>
          </p:cNvSpPr>
          <p:nvPr/>
        </p:nvSpPr>
        <p:spPr bwMode="auto">
          <a:xfrm>
            <a:off x="837974" y="2919309"/>
            <a:ext cx="2214577" cy="5954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6038" rIns="90488" bIns="46038"/>
          <a:lstStyle/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산업군별 다양한 </a:t>
            </a:r>
            <a:r>
              <a:rPr lang="ko-KR" altLang="en-US" sz="1050" kern="0" dirty="0" smtClean="0">
                <a:solidFill>
                  <a:sysClr val="windowText" lastClr="000000"/>
                </a:solidFill>
                <a:latin typeface="+mn-ea"/>
              </a:rPr>
              <a:t>운영 경험</a:t>
            </a:r>
            <a:endParaRPr lang="ko-KR" altLang="en-US" sz="1050" kern="0" dirty="0">
              <a:solidFill>
                <a:sysClr val="windowText" lastClr="000000"/>
              </a:solidFill>
              <a:latin typeface="+mn-ea"/>
            </a:endParaRPr>
          </a:p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대규모 고객센터 위탁 운영 </a:t>
            </a:r>
            <a:r>
              <a:rPr lang="ko-KR" altLang="en-US" sz="1050" kern="0" dirty="0" smtClean="0">
                <a:solidFill>
                  <a:sysClr val="windowText" lastClr="000000"/>
                </a:solidFill>
                <a:latin typeface="+mn-ea"/>
              </a:rPr>
              <a:t>경험</a:t>
            </a:r>
          </a:p>
        </p:txBody>
      </p:sp>
      <p:grpSp>
        <p:nvGrpSpPr>
          <p:cNvPr id="213" name="그룹 212"/>
          <p:cNvGrpSpPr/>
          <p:nvPr/>
        </p:nvGrpSpPr>
        <p:grpSpPr>
          <a:xfrm>
            <a:off x="800943" y="3478615"/>
            <a:ext cx="2406315" cy="574077"/>
            <a:chOff x="5765533" y="2579571"/>
            <a:chExt cx="2406315" cy="574077"/>
          </a:xfrm>
        </p:grpSpPr>
        <p:cxnSp>
          <p:nvCxnSpPr>
            <p:cNvPr id="224" name="직선 연결선 223"/>
            <p:cNvCxnSpPr/>
            <p:nvPr/>
          </p:nvCxnSpPr>
          <p:spPr>
            <a:xfrm flipV="1">
              <a:off x="5765533" y="2881238"/>
              <a:ext cx="617916" cy="27241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flipV="1">
              <a:off x="6386312" y="2772076"/>
              <a:ext cx="582379" cy="108619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V="1">
              <a:off x="6968691" y="2695074"/>
              <a:ext cx="596766" cy="67377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7565457" y="2579571"/>
              <a:ext cx="606391" cy="115504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/>
          <p:cNvSpPr txBox="1"/>
          <p:nvPr/>
        </p:nvSpPr>
        <p:spPr>
          <a:xfrm>
            <a:off x="571472" y="4105709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4,348</a:t>
            </a:r>
            <a:endParaRPr lang="ko-KR" altLang="en-US" sz="1050" b="1" dirty="0">
              <a:solidFill>
                <a:sysClr val="windowText" lastClr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104983" y="3839399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12,430</a:t>
            </a:r>
            <a:endParaRPr lang="ko-KR" altLang="en-US" sz="1050" b="1" dirty="0">
              <a:solidFill>
                <a:sysClr val="windowText" lastClr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704549" y="3715611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18,801</a:t>
            </a:r>
            <a:endParaRPr lang="ko-KR" altLang="en-US" sz="1050" b="1" dirty="0">
              <a:solidFill>
                <a:sysClr val="windowText" lastClr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2294301" y="3623632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20,821</a:t>
            </a:r>
            <a:endParaRPr lang="ko-KR" altLang="en-US" sz="1050" b="1" dirty="0">
              <a:solidFill>
                <a:sysClr val="windowText" lastClr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2893867" y="3478657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25,315</a:t>
            </a:r>
            <a:endParaRPr lang="ko-KR" altLang="en-US" sz="1050" b="1" dirty="0">
              <a:solidFill>
                <a:sysClr val="windowText" lastClr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V="1">
            <a:off x="1846989" y="2714620"/>
            <a:ext cx="216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070928" y="2590994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00 </a:t>
            </a:r>
            <a:r>
              <a:rPr lang="ko-KR" altLang="en-US" sz="1000" dirty="0" smtClean="0"/>
              <a:t>산업 점유율 성장</a:t>
            </a:r>
            <a:endParaRPr lang="ko-KR" altLang="en-US" sz="1000" dirty="0"/>
          </a:p>
        </p:txBody>
      </p:sp>
      <p:cxnSp>
        <p:nvCxnSpPr>
          <p:cNvPr id="236" name="직선 연결선 235"/>
          <p:cNvCxnSpPr/>
          <p:nvPr/>
        </p:nvCxnSpPr>
        <p:spPr>
          <a:xfrm rot="16200000" flipV="1">
            <a:off x="3854974" y="2884326"/>
            <a:ext cx="248904" cy="184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74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104</cp:revision>
  <dcterms:created xsi:type="dcterms:W3CDTF">2008-09-26T09:02:42Z</dcterms:created>
  <dcterms:modified xsi:type="dcterms:W3CDTF">2008-10-01T06:21:03Z</dcterms:modified>
</cp:coreProperties>
</file>