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764" autoAdjust="0"/>
    <p:restoredTop sz="94660"/>
  </p:normalViewPr>
  <p:slideViewPr>
    <p:cSldViewPr>
      <p:cViewPr varScale="1">
        <p:scale>
          <a:sx n="100" d="100"/>
          <a:sy n="100" d="100"/>
        </p:scale>
        <p:origin x="-8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5FF30E-0B03-48F7-886B-FC926893369E}" type="datetimeFigureOut">
              <a:rPr lang="ko-KR" altLang="en-US" smtClean="0"/>
              <a:t>2008-09-27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F2658-C99E-49AB-AF7B-C647C31142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5FF30E-0B03-48F7-886B-FC926893369E}" type="datetimeFigureOut">
              <a:rPr lang="ko-KR" altLang="en-US" smtClean="0"/>
              <a:t>2008-09-27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F2658-C99E-49AB-AF7B-C647C31142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5FF30E-0B03-48F7-886B-FC926893369E}" type="datetimeFigureOut">
              <a:rPr lang="ko-KR" altLang="en-US" smtClean="0"/>
              <a:t>2008-09-27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F2658-C99E-49AB-AF7B-C647C31142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5FF30E-0B03-48F7-886B-FC926893369E}" type="datetimeFigureOut">
              <a:rPr lang="ko-KR" altLang="en-US" smtClean="0"/>
              <a:t>2008-09-27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F2658-C99E-49AB-AF7B-C647C31142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5FF30E-0B03-48F7-886B-FC926893369E}" type="datetimeFigureOut">
              <a:rPr lang="ko-KR" altLang="en-US" smtClean="0"/>
              <a:t>2008-09-27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F2658-C99E-49AB-AF7B-C647C31142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5FF30E-0B03-48F7-886B-FC926893369E}" type="datetimeFigureOut">
              <a:rPr lang="ko-KR" altLang="en-US" smtClean="0"/>
              <a:t>2008-09-27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F2658-C99E-49AB-AF7B-C647C31142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5FF30E-0B03-48F7-886B-FC926893369E}" type="datetimeFigureOut">
              <a:rPr lang="ko-KR" altLang="en-US" smtClean="0"/>
              <a:t>2008-09-27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F2658-C99E-49AB-AF7B-C647C31142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5FF30E-0B03-48F7-886B-FC926893369E}" type="datetimeFigureOut">
              <a:rPr lang="ko-KR" altLang="en-US" smtClean="0"/>
              <a:t>2008-09-27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F2658-C99E-49AB-AF7B-C647C31142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5FF30E-0B03-48F7-886B-FC926893369E}" type="datetimeFigureOut">
              <a:rPr lang="ko-KR" altLang="en-US" smtClean="0"/>
              <a:t>2008-09-27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F2658-C99E-49AB-AF7B-C647C31142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5FF30E-0B03-48F7-886B-FC926893369E}" type="datetimeFigureOut">
              <a:rPr lang="ko-KR" altLang="en-US" smtClean="0"/>
              <a:t>2008-09-27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F2658-C99E-49AB-AF7B-C647C31142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5FF30E-0B03-48F7-886B-FC926893369E}" type="datetimeFigureOut">
              <a:rPr lang="ko-KR" altLang="en-US" smtClean="0"/>
              <a:t>2008-09-27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F2658-C99E-49AB-AF7B-C647C31142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2" y="81688"/>
            <a:ext cx="8894031" cy="6725446"/>
            <a:chOff x="-32" y="81688"/>
            <a:chExt cx="8894031" cy="6725446"/>
          </a:xfrm>
        </p:grpSpPr>
        <p:sp>
          <p:nvSpPr>
            <p:cNvPr id="8" name="직사각형 7"/>
            <p:cNvSpPr/>
            <p:nvPr/>
          </p:nvSpPr>
          <p:spPr>
            <a:xfrm>
              <a:off x="428596" y="1097195"/>
              <a:ext cx="8286808" cy="545855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1050" dirty="0" smtClean="0">
                  <a:sym typeface="Wingdings" pitchFamily="2" charset="2"/>
                </a:rPr>
                <a:t>평가시스템의 </a:t>
              </a:r>
              <a:r>
                <a:rPr lang="en-US" altLang="ko-KR" sz="1050" dirty="0" smtClean="0">
                  <a:sym typeface="Wingdings" pitchFamily="2" charset="2"/>
                </a:rPr>
                <a:t>Framework</a:t>
              </a:r>
              <a:r>
                <a:rPr lang="ko-KR" altLang="en-US" sz="1050" dirty="0" smtClean="0">
                  <a:sym typeface="Wingdings" pitchFamily="2" charset="2"/>
                </a:rPr>
                <a:t>는 공공기관에 대한 정부의 정책적 요구와 각 자회사의 유형별 특성을 감안하여 지속가능하고 안정적인 </a:t>
              </a:r>
              <a:endParaRPr lang="en-US" altLang="ko-KR" sz="1050" dirty="0" smtClean="0">
                <a:sym typeface="Wingdings" pitchFamily="2" charset="2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1050" dirty="0" smtClean="0">
                  <a:sym typeface="Wingdings" pitchFamily="2" charset="2"/>
                </a:rPr>
                <a:t>체제로 구축될 것이며</a:t>
              </a:r>
              <a:r>
                <a:rPr lang="en-US" altLang="ko-KR" sz="1050" dirty="0" smtClean="0">
                  <a:sym typeface="Wingdings" pitchFamily="2" charset="2"/>
                </a:rPr>
                <a:t>. </a:t>
              </a:r>
              <a:r>
                <a:rPr lang="ko-KR" altLang="en-US" sz="1050" dirty="0" smtClean="0">
                  <a:sym typeface="Wingdings" pitchFamily="2" charset="2"/>
                </a:rPr>
                <a:t>각 자회사의 장기적인 발전 및 경영목표 달성을 위한 촉진장치로서의 역할을 할 수 있도록 구축될 것입니다</a:t>
              </a:r>
              <a:r>
                <a:rPr lang="en-US" altLang="ko-KR" sz="1050" dirty="0" smtClean="0">
                  <a:sym typeface="Wingdings" pitchFamily="2" charset="2"/>
                </a:rPr>
                <a:t>.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50001" y="857232"/>
              <a:ext cx="8643998" cy="5786478"/>
            </a:xfrm>
            <a:prstGeom prst="rect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6"/>
            <p:cNvGrpSpPr/>
            <p:nvPr/>
          </p:nvGrpSpPr>
          <p:grpSpPr>
            <a:xfrm>
              <a:off x="2878913" y="857232"/>
              <a:ext cx="3386174" cy="5788588"/>
              <a:chOff x="2986070" y="857232"/>
              <a:chExt cx="3386174" cy="5788588"/>
            </a:xfrm>
          </p:grpSpPr>
          <p:sp>
            <p:nvSpPr>
              <p:cNvPr id="22" name="사다리꼴 4"/>
              <p:cNvSpPr/>
              <p:nvPr/>
            </p:nvSpPr>
            <p:spPr>
              <a:xfrm flipV="1">
                <a:off x="2986070" y="857232"/>
                <a:ext cx="3371880" cy="285752"/>
              </a:xfrm>
              <a:prstGeom prst="trapezoid">
                <a:avLst/>
              </a:prstGeom>
              <a:solidFill>
                <a:schemeClr val="bg2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다리꼴 22"/>
              <p:cNvSpPr/>
              <p:nvPr/>
            </p:nvSpPr>
            <p:spPr>
              <a:xfrm>
                <a:off x="3000364" y="6433212"/>
                <a:ext cx="3371880" cy="212608"/>
              </a:xfrm>
              <a:prstGeom prst="trapezoid">
                <a:avLst/>
              </a:prstGeom>
              <a:solidFill>
                <a:schemeClr val="bg2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398764" y="6407371"/>
              <a:ext cx="316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2">
                      <a:lumMod val="25000"/>
                    </a:schemeClr>
                  </a:solidFill>
                  <a:latin typeface="Constantia" pitchFamily="18" charset="0"/>
                </a:rPr>
                <a:t>16</a:t>
              </a:r>
              <a:endParaRPr lang="ko-KR" altLang="en-US" sz="1200" dirty="0">
                <a:solidFill>
                  <a:schemeClr val="bg2">
                    <a:lumMod val="25000"/>
                  </a:schemeClr>
                </a:solidFill>
                <a:latin typeface="Constantia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132" y="81688"/>
              <a:ext cx="23677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6593BA"/>
                  </a:solidFill>
                  <a:latin typeface="+mn-ea"/>
                </a:rPr>
                <a:t>II. PROPOSAL CONTENTS</a:t>
              </a:r>
              <a:endParaRPr lang="ko-KR" altLang="en-US" sz="1400" dirty="0">
                <a:solidFill>
                  <a:srgbClr val="6593BA"/>
                </a:solidFill>
                <a:latin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59172" y="452746"/>
              <a:ext cx="21982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/>
                <a:t>2-10</a:t>
              </a:r>
              <a:r>
                <a:rPr lang="en-US" altLang="ko-KR" sz="1400" b="1" dirty="0"/>
                <a:t>. </a:t>
              </a:r>
              <a:r>
                <a:rPr lang="ko-KR" altLang="en-US" sz="1400" b="1" dirty="0"/>
                <a:t>프로젝트 </a:t>
              </a:r>
              <a:r>
                <a:rPr lang="ko-KR" altLang="en-US" sz="1400" b="1" dirty="0" smtClean="0"/>
                <a:t>추진방법</a:t>
              </a:r>
              <a:endParaRPr lang="ko-KR" altLang="en-US" sz="11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26920" y="857232"/>
              <a:ext cx="269016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b="1" dirty="0">
                  <a:solidFill>
                    <a:schemeClr val="bg2">
                      <a:lumMod val="25000"/>
                    </a:schemeClr>
                  </a:solidFill>
                </a:rPr>
                <a:t>현 평가시스템의 주요 이슈 및 개선방향</a:t>
              </a:r>
              <a:endParaRPr lang="ko-KR" alt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5" name="그림 14" descr="logo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57620" y="6696658"/>
              <a:ext cx="1340444" cy="110476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-32" y="530864"/>
              <a:ext cx="144000" cy="14287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9"/>
            <p:cNvGrpSpPr/>
            <p:nvPr/>
          </p:nvGrpSpPr>
          <p:grpSpPr>
            <a:xfrm>
              <a:off x="142844" y="397782"/>
              <a:ext cx="2071705" cy="71438"/>
              <a:chOff x="142844" y="428604"/>
              <a:chExt cx="2556000" cy="72000"/>
            </a:xfrm>
          </p:grpSpPr>
          <p:sp>
            <p:nvSpPr>
              <p:cNvPr id="18" name="직사각형 15"/>
              <p:cNvSpPr/>
              <p:nvPr/>
            </p:nvSpPr>
            <p:spPr>
              <a:xfrm flipV="1">
                <a:off x="142844" y="428604"/>
                <a:ext cx="644093" cy="71984"/>
              </a:xfrm>
              <a:prstGeom prst="rect">
                <a:avLst/>
              </a:prstGeom>
              <a:solidFill>
                <a:srgbClr val="F265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 flipV="1">
                <a:off x="780146" y="428604"/>
                <a:ext cx="644093" cy="71984"/>
              </a:xfrm>
              <a:prstGeom prst="rect">
                <a:avLst/>
              </a:prstGeom>
              <a:solidFill>
                <a:srgbClr val="FDB8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 flipV="1">
                <a:off x="1417449" y="428620"/>
                <a:ext cx="644093" cy="71984"/>
              </a:xfrm>
              <a:prstGeom prst="rect">
                <a:avLst/>
              </a:prstGeom>
              <a:solidFill>
                <a:srgbClr val="62B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flipV="1">
                <a:off x="2054751" y="428620"/>
                <a:ext cx="644093" cy="71984"/>
              </a:xfrm>
              <a:prstGeom prst="rect">
                <a:avLst/>
              </a:prstGeom>
              <a:solidFill>
                <a:srgbClr val="00A9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직선 연결선 69"/>
          <p:cNvCxnSpPr/>
          <p:nvPr/>
        </p:nvCxnSpPr>
        <p:spPr>
          <a:xfrm rot="16200000" flipH="1">
            <a:off x="5275804" y="3643302"/>
            <a:ext cx="12668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41" idx="2"/>
            <a:endCxn id="37" idx="0"/>
          </p:cNvCxnSpPr>
          <p:nvPr/>
        </p:nvCxnSpPr>
        <p:spPr>
          <a:xfrm rot="16200000" flipH="1">
            <a:off x="3589879" y="3643302"/>
            <a:ext cx="12668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endCxn id="32" idx="1"/>
          </p:cNvCxnSpPr>
          <p:nvPr/>
        </p:nvCxnSpPr>
        <p:spPr>
          <a:xfrm rot="10800000" flipV="1">
            <a:off x="866750" y="2809875"/>
            <a:ext cx="6958038" cy="2824170"/>
          </a:xfrm>
          <a:prstGeom prst="bentConnector3">
            <a:avLst>
              <a:gd name="adj1" fmla="val 103285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0830" y="3258885"/>
            <a:ext cx="2435693" cy="914400"/>
          </a:xfrm>
          <a:prstGeom prst="rect">
            <a:avLst/>
          </a:prstGeom>
          <a:solidFill>
            <a:srgbClr val="A2C3E6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공공기관에 대한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정부의 정책적 요구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531698" y="3257549"/>
            <a:ext cx="1396802" cy="913756"/>
          </a:xfrm>
          <a:prstGeom prst="rect">
            <a:avLst/>
          </a:prstGeom>
          <a:solidFill>
            <a:srgbClr val="E7E7E7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이등변 삼각형 26"/>
          <p:cNvSpPr/>
          <p:nvPr/>
        </p:nvSpPr>
        <p:spPr>
          <a:xfrm rot="16200000" flipV="1">
            <a:off x="4971181" y="3665373"/>
            <a:ext cx="216000" cy="14400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195241" y="3257549"/>
            <a:ext cx="1396802" cy="913756"/>
          </a:xfrm>
          <a:prstGeom prst="rect">
            <a:avLst/>
          </a:prstGeom>
          <a:solidFill>
            <a:srgbClr val="E7E7E7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이등변 삼각형 28"/>
          <p:cNvSpPr/>
          <p:nvPr/>
        </p:nvSpPr>
        <p:spPr>
          <a:xfrm rot="16200000" flipV="1">
            <a:off x="3317501" y="3665373"/>
            <a:ext cx="216000" cy="14400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67427" y="2600336"/>
            <a:ext cx="2442500" cy="409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지속가능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</a:rPr>
              <a:t>성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이등변 삼각형 30"/>
          <p:cNvSpPr/>
          <p:nvPr/>
        </p:nvSpPr>
        <p:spPr>
          <a:xfrm flipV="1">
            <a:off x="1966358" y="3071810"/>
            <a:ext cx="216000" cy="14400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66750" y="5429264"/>
            <a:ext cx="2442500" cy="409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안정성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이등변 삼각형 32"/>
          <p:cNvSpPr/>
          <p:nvPr/>
        </p:nvSpPr>
        <p:spPr>
          <a:xfrm>
            <a:off x="1957055" y="5224475"/>
            <a:ext cx="216000" cy="14400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70830" y="4278060"/>
            <a:ext cx="2435693" cy="914400"/>
          </a:xfrm>
          <a:prstGeom prst="rect">
            <a:avLst/>
          </a:prstGeom>
          <a:solidFill>
            <a:srgbClr val="A2C3E6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00 </a:t>
            </a:r>
            <a:r>
              <a:rPr lang="ko-KR" altLang="en-US" sz="1100" dirty="0" smtClean="0">
                <a:solidFill>
                  <a:schemeClr val="bg1"/>
                </a:solidFill>
              </a:rPr>
              <a:t>기업의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자회사의 유형별 특성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31698" y="4276724"/>
            <a:ext cx="1396802" cy="913756"/>
          </a:xfrm>
          <a:prstGeom prst="rect">
            <a:avLst/>
          </a:prstGeom>
          <a:solidFill>
            <a:srgbClr val="E7E7E7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8" name="이등변 삼각형 37"/>
          <p:cNvSpPr/>
          <p:nvPr/>
        </p:nvSpPr>
        <p:spPr>
          <a:xfrm rot="16200000" flipV="1">
            <a:off x="4971181" y="4684548"/>
            <a:ext cx="216000" cy="14400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195241" y="4276724"/>
            <a:ext cx="1396802" cy="913756"/>
          </a:xfrm>
          <a:prstGeom prst="rect">
            <a:avLst/>
          </a:prstGeom>
          <a:solidFill>
            <a:srgbClr val="E7E7E7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이등변 삼각형 39"/>
          <p:cNvSpPr/>
          <p:nvPr/>
        </p:nvSpPr>
        <p:spPr>
          <a:xfrm rot="16200000" flipV="1">
            <a:off x="3317501" y="4684548"/>
            <a:ext cx="216000" cy="14400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524901" y="2600319"/>
            <a:ext cx="1396800" cy="409561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2">
                    <a:lumMod val="25000"/>
                  </a:schemeClr>
                </a:solidFill>
              </a:rPr>
              <a:t>현 시스템 문제점</a:t>
            </a:r>
            <a:endParaRPr lang="ko-KR" altLang="en-US" sz="105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191776" y="2600319"/>
            <a:ext cx="1396800" cy="409561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2">
                    <a:lumMod val="25000"/>
                  </a:schemeClr>
                </a:solidFill>
              </a:rPr>
              <a:t>개선방안</a:t>
            </a:r>
            <a:endParaRPr lang="ko-KR" altLang="en-US" sz="105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787626" y="3300741"/>
            <a:ext cx="803425" cy="819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 smtClean="0"/>
              <a:t> </a:t>
            </a:r>
            <a:r>
              <a:rPr lang="en-US" altLang="ko-KR" sz="1050" dirty="0" smtClean="0"/>
              <a:t>contents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 smtClean="0"/>
              <a:t> </a:t>
            </a:r>
            <a:r>
              <a:rPr lang="en-US" altLang="ko-KR" sz="1050" dirty="0" smtClean="0"/>
              <a:t>contents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 smtClean="0"/>
              <a:t> </a:t>
            </a:r>
            <a:r>
              <a:rPr lang="en-US" altLang="ko-KR" sz="1050" dirty="0" smtClean="0"/>
              <a:t>contents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787626" y="4319916"/>
            <a:ext cx="803425" cy="819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 smtClean="0"/>
              <a:t> </a:t>
            </a:r>
            <a:r>
              <a:rPr lang="en-US" altLang="ko-KR" sz="1050" dirty="0" smtClean="0"/>
              <a:t>contents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 smtClean="0"/>
              <a:t> </a:t>
            </a:r>
            <a:r>
              <a:rPr lang="en-US" altLang="ko-KR" sz="1050" dirty="0" smtClean="0"/>
              <a:t>contents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 smtClean="0"/>
              <a:t> </a:t>
            </a:r>
            <a:r>
              <a:rPr lang="en-US" altLang="ko-KR" sz="1050" dirty="0" smtClean="0"/>
              <a:t>contents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483076" y="3300741"/>
            <a:ext cx="803425" cy="819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 smtClean="0"/>
              <a:t> </a:t>
            </a:r>
            <a:r>
              <a:rPr lang="en-US" altLang="ko-KR" sz="1050" dirty="0" smtClean="0"/>
              <a:t>contents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 smtClean="0"/>
              <a:t> </a:t>
            </a:r>
            <a:r>
              <a:rPr lang="en-US" altLang="ko-KR" sz="1050" dirty="0" smtClean="0"/>
              <a:t>contents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 smtClean="0"/>
              <a:t> </a:t>
            </a:r>
            <a:r>
              <a:rPr lang="en-US" altLang="ko-KR" sz="1050" dirty="0" smtClean="0"/>
              <a:t>contents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5483076" y="4319916"/>
            <a:ext cx="803425" cy="819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 smtClean="0"/>
              <a:t> </a:t>
            </a:r>
            <a:r>
              <a:rPr lang="en-US" altLang="ko-KR" sz="1050" dirty="0" smtClean="0"/>
              <a:t>contents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 smtClean="0"/>
              <a:t> </a:t>
            </a:r>
            <a:r>
              <a:rPr lang="en-US" altLang="ko-KR" sz="1050" dirty="0" smtClean="0"/>
              <a:t>contents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 smtClean="0"/>
              <a:t> </a:t>
            </a:r>
            <a:r>
              <a:rPr lang="en-US" altLang="ko-KR" sz="1050" dirty="0" smtClean="0"/>
              <a:t>contents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67427" y="1928802"/>
            <a:ext cx="2442500" cy="409561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평가시스템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Framework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56" name="꺾인 연결선 55"/>
          <p:cNvCxnSpPr>
            <a:endCxn id="32" idx="3"/>
          </p:cNvCxnSpPr>
          <p:nvPr/>
        </p:nvCxnSpPr>
        <p:spPr>
          <a:xfrm rot="10800000" flipV="1">
            <a:off x="3309250" y="2809875"/>
            <a:ext cx="4515538" cy="2824170"/>
          </a:xfrm>
          <a:prstGeom prst="bentConnector3">
            <a:avLst>
              <a:gd name="adj1" fmla="val -1518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이등변 삼각형 60"/>
          <p:cNvSpPr/>
          <p:nvPr/>
        </p:nvSpPr>
        <p:spPr>
          <a:xfrm rot="16200000" flipV="1">
            <a:off x="6647581" y="3665373"/>
            <a:ext cx="216000" cy="14400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871640" y="3257549"/>
            <a:ext cx="1505597" cy="913756"/>
          </a:xfrm>
          <a:prstGeom prst="rect">
            <a:avLst/>
          </a:prstGeom>
          <a:solidFill>
            <a:srgbClr val="E7E7E7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장기발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</a:rPr>
              <a:t>전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3" name="이등변 삼각형 62"/>
          <p:cNvSpPr/>
          <p:nvPr/>
        </p:nvSpPr>
        <p:spPr>
          <a:xfrm rot="16200000" flipV="1">
            <a:off x="6647581" y="4684548"/>
            <a:ext cx="216000" cy="14400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871640" y="4276724"/>
            <a:ext cx="1505597" cy="913756"/>
          </a:xfrm>
          <a:prstGeom prst="rect">
            <a:avLst/>
          </a:prstGeom>
          <a:solidFill>
            <a:srgbClr val="E7E7E7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경영목표 달성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868175" y="2600319"/>
            <a:ext cx="1505595" cy="409561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2">
                    <a:lumMod val="25000"/>
                  </a:schemeClr>
                </a:solidFill>
              </a:rPr>
              <a:t>개발목</a:t>
            </a:r>
            <a:r>
              <a:rPr lang="ko-KR" altLang="en-US" sz="1050" b="1" dirty="0">
                <a:solidFill>
                  <a:schemeClr val="bg2">
                    <a:lumMod val="25000"/>
                  </a:schemeClr>
                </a:solidFill>
              </a:rPr>
              <a:t>표</a:t>
            </a:r>
            <a:endParaRPr lang="ko-KR" altLang="en-US" sz="105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46</Words>
  <Application>Microsoft Office PowerPoint</Application>
  <PresentationFormat>화면 슬라이드 쇼(4:3)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38</cp:revision>
  <dcterms:created xsi:type="dcterms:W3CDTF">2008-09-26T16:08:09Z</dcterms:created>
  <dcterms:modified xsi:type="dcterms:W3CDTF">2008-09-26T16:56:58Z</dcterms:modified>
</cp:coreProperties>
</file>