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22" autoAdjust="0"/>
    <p:restoredTop sz="94660"/>
  </p:normalViewPr>
  <p:slideViewPr>
    <p:cSldViewPr>
      <p:cViewPr varScale="1">
        <p:scale>
          <a:sx n="110" d="100"/>
          <a:sy n="110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758F5D-B0A7-4280-B843-5A8BDB07DB55}" type="datetimeFigureOut">
              <a:rPr lang="ko-KR" altLang="en-US" smtClean="0"/>
              <a:t>2008-09-29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DFA1E4-E912-416F-BAE2-9DA8720A29D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57158" y="356127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2.5  </a:t>
            </a:r>
            <a:r>
              <a:rPr lang="ko-KR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프로젝트 추진방안</a:t>
            </a:r>
            <a:endParaRPr lang="ko-KR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14595" y="785794"/>
            <a:ext cx="8472247" cy="554667"/>
          </a:xfrm>
          <a:prstGeom prst="roundRect">
            <a:avLst>
              <a:gd name="adj" fmla="val 9630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성공적인 프로젝트 수행을 위해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우선 교육 비즈니스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Process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에 대한 이해를 바탕으로 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00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사의 적합한 업무분석을 수행하여 패키지 기반의 </a:t>
            </a: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b="1" dirty="0" smtClean="0">
                <a:sym typeface="Wingdings" pitchFamily="2" charset="2"/>
              </a:rPr>
              <a:t>업무 프로세스를 표준화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하고 구축되는 다양한 시스템간의 연계 및 통합성을 고려하여 </a:t>
            </a:r>
            <a:r>
              <a:rPr lang="ko-KR" altLang="en-US" sz="1000" b="1" dirty="0" smtClean="0">
                <a:sym typeface="Wingdings" pitchFamily="2" charset="2"/>
              </a:rPr>
              <a:t>시스템 운영자의 업무 효율성을 최대화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할 것입니다</a:t>
            </a:r>
            <a:r>
              <a:rPr lang="en-US" altLang="ko-KR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grpSp>
        <p:nvGrpSpPr>
          <p:cNvPr id="9" name="그룹 67"/>
          <p:cNvGrpSpPr/>
          <p:nvPr userDrawn="1"/>
        </p:nvGrpSpPr>
        <p:grpSpPr>
          <a:xfrm>
            <a:off x="336909" y="340979"/>
            <a:ext cx="214314" cy="214315"/>
            <a:chOff x="3500430" y="2500306"/>
            <a:chExt cx="214314" cy="21431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3500430" y="2500306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16200000">
              <a:off x="3403692" y="2606670"/>
              <a:ext cx="21431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직선 연결선 11"/>
          <p:cNvCxnSpPr/>
          <p:nvPr userDrawn="1"/>
        </p:nvCxnSpPr>
        <p:spPr>
          <a:xfrm rot="16200000" flipV="1">
            <a:off x="-9629" y="-9621"/>
            <a:ext cx="357166" cy="35715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7450786" y="393365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제안개요 </a:t>
            </a: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02972" y="1485639"/>
            <a:ext cx="8472247" cy="5040000"/>
          </a:xfrm>
          <a:prstGeom prst="roundRect">
            <a:avLst>
              <a:gd name="adj" fmla="val 1338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000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</p:txBody>
      </p:sp>
      <p:grpSp>
        <p:nvGrpSpPr>
          <p:cNvPr id="15" name="그룹 82"/>
          <p:cNvGrpSpPr/>
          <p:nvPr userDrawn="1"/>
        </p:nvGrpSpPr>
        <p:grpSpPr>
          <a:xfrm>
            <a:off x="3781869" y="6602452"/>
            <a:ext cx="1580262" cy="203184"/>
            <a:chOff x="428596" y="6440526"/>
            <a:chExt cx="1580262" cy="20318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8596" y="6440526"/>
              <a:ext cx="203184" cy="20318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solidFill>
                    <a:srgbClr val="A4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sz="1050" b="1" dirty="0">
                <a:solidFill>
                  <a:srgbClr val="A4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7" name="그림 16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8414" y="6492208"/>
              <a:ext cx="1340444" cy="110476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850290" y="1561564"/>
            <a:ext cx="7369262" cy="521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|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성공적인 프로젝트 추진방안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|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42427" y="3298828"/>
            <a:ext cx="3432603" cy="2900972"/>
          </a:xfrm>
          <a:prstGeom prst="roundRect">
            <a:avLst>
              <a:gd name="adj" fmla="val 6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아래쪽 화살표 25"/>
          <p:cNvSpPr/>
          <p:nvPr/>
        </p:nvSpPr>
        <p:spPr>
          <a:xfrm flipV="1">
            <a:off x="1893215" y="2767438"/>
            <a:ext cx="1342244" cy="422272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8" name="직사각형 8"/>
          <p:cNvSpPr/>
          <p:nvPr/>
        </p:nvSpPr>
        <p:spPr>
          <a:xfrm>
            <a:off x="842426" y="2148284"/>
            <a:ext cx="3443822" cy="50808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업무프로세스 표준화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2736" y="3298828"/>
            <a:ext cx="3432602" cy="2900972"/>
          </a:xfrm>
          <a:prstGeom prst="roundRect">
            <a:avLst>
              <a:gd name="adj" fmla="val 63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아래쪽 화살표 26"/>
          <p:cNvSpPr/>
          <p:nvPr/>
        </p:nvSpPr>
        <p:spPr>
          <a:xfrm flipV="1">
            <a:off x="5822231" y="2767438"/>
            <a:ext cx="1342244" cy="422272"/>
          </a:xfrm>
          <a:prstGeom prst="downArrow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9" name="직사각형 8"/>
          <p:cNvSpPr/>
          <p:nvPr/>
        </p:nvSpPr>
        <p:spPr>
          <a:xfrm>
            <a:off x="4771442" y="2148284"/>
            <a:ext cx="3443821" cy="50808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 효율성 최대화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265850" y="3414072"/>
            <a:ext cx="2440449" cy="2440448"/>
            <a:chOff x="2038379" y="1124578"/>
            <a:chExt cx="4771994" cy="4771996"/>
          </a:xfrm>
        </p:grpSpPr>
        <p:sp>
          <p:nvSpPr>
            <p:cNvPr id="34" name="자유형 33"/>
            <p:cNvSpPr/>
            <p:nvPr/>
          </p:nvSpPr>
          <p:spPr>
            <a:xfrm>
              <a:off x="3845644" y="2792407"/>
              <a:ext cx="1178058" cy="1306517"/>
            </a:xfrm>
            <a:custGeom>
              <a:avLst/>
              <a:gdLst>
                <a:gd name="connsiteX0" fmla="*/ 0 w 777634"/>
                <a:gd name="connsiteY0" fmla="*/ 698505 h 698505"/>
                <a:gd name="connsiteX1" fmla="*/ 388817 w 777634"/>
                <a:gd name="connsiteY1" fmla="*/ 0 h 698505"/>
                <a:gd name="connsiteX2" fmla="*/ 777634 w 777634"/>
                <a:gd name="connsiteY2" fmla="*/ 698505 h 698505"/>
                <a:gd name="connsiteX3" fmla="*/ 0 w 777634"/>
                <a:gd name="connsiteY3" fmla="*/ 698505 h 698505"/>
                <a:gd name="connsiteX0" fmla="*/ 0 w 777634"/>
                <a:gd name="connsiteY0" fmla="*/ 698505 h 698505"/>
                <a:gd name="connsiteX1" fmla="*/ 388817 w 777634"/>
                <a:gd name="connsiteY1" fmla="*/ 0 h 698505"/>
                <a:gd name="connsiteX2" fmla="*/ 777634 w 777634"/>
                <a:gd name="connsiteY2" fmla="*/ 698505 h 698505"/>
                <a:gd name="connsiteX3" fmla="*/ 0 w 777634"/>
                <a:gd name="connsiteY3" fmla="*/ 698505 h 698505"/>
                <a:gd name="connsiteX0" fmla="*/ 0 w 777634"/>
                <a:gd name="connsiteY0" fmla="*/ 698505 h 698505"/>
                <a:gd name="connsiteX1" fmla="*/ 388817 w 777634"/>
                <a:gd name="connsiteY1" fmla="*/ 0 h 698505"/>
                <a:gd name="connsiteX2" fmla="*/ 777634 w 777634"/>
                <a:gd name="connsiteY2" fmla="*/ 698505 h 698505"/>
                <a:gd name="connsiteX3" fmla="*/ 0 w 777634"/>
                <a:gd name="connsiteY3" fmla="*/ 698505 h 698505"/>
                <a:gd name="connsiteX0" fmla="*/ 0 w 777634"/>
                <a:gd name="connsiteY0" fmla="*/ 698505 h 698505"/>
                <a:gd name="connsiteX1" fmla="*/ 388817 w 777634"/>
                <a:gd name="connsiteY1" fmla="*/ 0 h 698505"/>
                <a:gd name="connsiteX2" fmla="*/ 777634 w 777634"/>
                <a:gd name="connsiteY2" fmla="*/ 698505 h 698505"/>
                <a:gd name="connsiteX3" fmla="*/ 0 w 777634"/>
                <a:gd name="connsiteY3" fmla="*/ 698505 h 698505"/>
                <a:gd name="connsiteX0" fmla="*/ 0 w 777634"/>
                <a:gd name="connsiteY0" fmla="*/ 698505 h 866771"/>
                <a:gd name="connsiteX1" fmla="*/ 388817 w 777634"/>
                <a:gd name="connsiteY1" fmla="*/ 0 h 866771"/>
                <a:gd name="connsiteX2" fmla="*/ 777634 w 777634"/>
                <a:gd name="connsiteY2" fmla="*/ 698505 h 866771"/>
                <a:gd name="connsiteX3" fmla="*/ 0 w 777634"/>
                <a:gd name="connsiteY3" fmla="*/ 698505 h 866771"/>
                <a:gd name="connsiteX0" fmla="*/ 0 w 777634"/>
                <a:gd name="connsiteY0" fmla="*/ 698505 h 866771"/>
                <a:gd name="connsiteX1" fmla="*/ 388817 w 777634"/>
                <a:gd name="connsiteY1" fmla="*/ 0 h 866771"/>
                <a:gd name="connsiteX2" fmla="*/ 777634 w 777634"/>
                <a:gd name="connsiteY2" fmla="*/ 698505 h 866771"/>
                <a:gd name="connsiteX3" fmla="*/ 0 w 777634"/>
                <a:gd name="connsiteY3" fmla="*/ 698505 h 866771"/>
                <a:gd name="connsiteX0" fmla="*/ 0 w 777634"/>
                <a:gd name="connsiteY0" fmla="*/ 698505 h 866771"/>
                <a:gd name="connsiteX1" fmla="*/ 388817 w 777634"/>
                <a:gd name="connsiteY1" fmla="*/ 0 h 866771"/>
                <a:gd name="connsiteX2" fmla="*/ 777634 w 777634"/>
                <a:gd name="connsiteY2" fmla="*/ 698505 h 866771"/>
                <a:gd name="connsiteX3" fmla="*/ 0 w 777634"/>
                <a:gd name="connsiteY3" fmla="*/ 698505 h 86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634" h="866771">
                  <a:moveTo>
                    <a:pt x="0" y="698505"/>
                  </a:moveTo>
                  <a:cubicBezTo>
                    <a:pt x="29584" y="483125"/>
                    <a:pt x="73463" y="228067"/>
                    <a:pt x="388817" y="0"/>
                  </a:cubicBezTo>
                  <a:cubicBezTo>
                    <a:pt x="702561" y="215367"/>
                    <a:pt x="765490" y="511700"/>
                    <a:pt x="777634" y="698505"/>
                  </a:cubicBezTo>
                  <a:cubicBezTo>
                    <a:pt x="397761" y="866771"/>
                    <a:pt x="130613" y="765171"/>
                    <a:pt x="0" y="698505"/>
                  </a:cubicBezTo>
                  <a:close/>
                </a:path>
              </a:pathLst>
            </a:custGeom>
            <a:solidFill>
              <a:srgbClr val="C6D72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5" name="타원 34"/>
            <p:cNvSpPr/>
            <p:nvPr/>
          </p:nvSpPr>
          <p:spPr>
            <a:xfrm>
              <a:off x="3088850" y="1361364"/>
              <a:ext cx="2663572" cy="2663568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2356818" y="2603428"/>
              <a:ext cx="2663572" cy="2663568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3851527" y="2603428"/>
              <a:ext cx="2663572" cy="2663568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" name="원호 37"/>
            <p:cNvSpPr/>
            <p:nvPr/>
          </p:nvSpPr>
          <p:spPr>
            <a:xfrm>
              <a:off x="2038379" y="1124578"/>
              <a:ext cx="4771994" cy="4771996"/>
            </a:xfrm>
            <a:prstGeom prst="arc">
              <a:avLst>
                <a:gd name="adj1" fmla="val 17126755"/>
                <a:gd name="adj2" fmla="val 1538538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solid"/>
              <a:headEnd type="oval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21191" y="1857365"/>
              <a:ext cx="1476966" cy="49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System A</a:t>
              </a:r>
              <a:endParaRPr lang="ko-KR" altLang="en-US" sz="105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18997" y="3929066"/>
              <a:ext cx="1458157" cy="49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System B</a:t>
              </a:r>
              <a:endParaRPr lang="ko-KR" altLang="en-US" sz="105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82418" y="3929066"/>
              <a:ext cx="1470695" cy="49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System C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97911" y="2847373"/>
              <a:ext cx="872011" cy="49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A+B</a:t>
              </a:r>
              <a:endParaRPr lang="ko-KR" altLang="en-US" sz="105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25864" y="2867020"/>
              <a:ext cx="884549" cy="49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A+C</a:t>
              </a:r>
              <a:endParaRPr lang="ko-KR" altLang="en-US" sz="105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6543" y="4109627"/>
              <a:ext cx="865742" cy="49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B+C</a:t>
              </a:r>
              <a:endParaRPr lang="ko-KR" alt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92706" y="3243262"/>
              <a:ext cx="912758" cy="511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 smtClean="0"/>
                <a:t>연</a:t>
              </a:r>
              <a:r>
                <a:rPr lang="ko-KR" altLang="en-US" sz="1100" b="1" dirty="0"/>
                <a:t>계</a:t>
              </a:r>
              <a:endParaRPr lang="ko-KR" altLang="en-US" sz="1100" b="1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268442" y="32611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통합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90580" y="6187882"/>
            <a:ext cx="2967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| </a:t>
            </a:r>
            <a:r>
              <a:rPr lang="ko-KR" altLang="en-US" sz="1100" b="1" dirty="0" smtClean="0"/>
              <a:t>구축되는 다양한 시스템간의 연계 및 통합</a:t>
            </a:r>
            <a:r>
              <a:rPr lang="en-US" altLang="ko-KR" sz="1100" b="1" dirty="0" smtClean="0"/>
              <a:t>|</a:t>
            </a:r>
            <a:endParaRPr lang="ko-KR" altLang="en-US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67272" y="6184938"/>
            <a:ext cx="3334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| </a:t>
            </a:r>
            <a:r>
              <a:rPr lang="ko-KR" altLang="en-US" sz="1100" b="1" dirty="0" smtClean="0"/>
              <a:t>교육 비즈니스 </a:t>
            </a:r>
            <a:r>
              <a:rPr lang="en-US" altLang="ko-KR" sz="1100" b="1" dirty="0" smtClean="0"/>
              <a:t>Process</a:t>
            </a:r>
            <a:r>
              <a:rPr lang="ko-KR" altLang="en-US" sz="1100" b="1" dirty="0" smtClean="0"/>
              <a:t>를 바탕으로 한 업무분석</a:t>
            </a:r>
            <a:r>
              <a:rPr lang="en-US" altLang="ko-KR" sz="1100" b="1" dirty="0" smtClean="0"/>
              <a:t>|</a:t>
            </a:r>
            <a:endParaRPr lang="ko-KR" altLang="en-US" sz="1100" b="1" dirty="0"/>
          </a:p>
        </p:txBody>
      </p:sp>
      <p:grpSp>
        <p:nvGrpSpPr>
          <p:cNvPr id="50" name="그룹 24"/>
          <p:cNvGrpSpPr/>
          <p:nvPr/>
        </p:nvGrpSpPr>
        <p:grpSpPr>
          <a:xfrm>
            <a:off x="1038475" y="4581755"/>
            <a:ext cx="3037147" cy="806215"/>
            <a:chOff x="928670" y="2873829"/>
            <a:chExt cx="5251732" cy="1394080"/>
          </a:xfrm>
        </p:grpSpPr>
        <p:grpSp>
          <p:nvGrpSpPr>
            <p:cNvPr id="53" name="그룹 6"/>
            <p:cNvGrpSpPr/>
            <p:nvPr/>
          </p:nvGrpSpPr>
          <p:grpSpPr>
            <a:xfrm>
              <a:off x="2857496" y="2873829"/>
              <a:ext cx="1394080" cy="1394080"/>
              <a:chOff x="2873837" y="2873829"/>
              <a:chExt cx="1394080" cy="1394080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2961640" y="2961632"/>
                <a:ext cx="1218474" cy="1218474"/>
              </a:xfrm>
              <a:prstGeom prst="ellipse">
                <a:avLst/>
              </a:prstGeom>
              <a:solidFill>
                <a:srgbClr val="B2CB8E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Step 02</a:t>
                </a:r>
                <a:endParaRPr lang="ko-KR" altLang="en-US" sz="1200" dirty="0"/>
              </a:p>
            </p:txBody>
          </p:sp>
          <p:sp>
            <p:nvSpPr>
              <p:cNvPr id="71" name="타원 5"/>
              <p:cNvSpPr/>
              <p:nvPr/>
            </p:nvSpPr>
            <p:spPr>
              <a:xfrm>
                <a:off x="2873837" y="2873829"/>
                <a:ext cx="1394080" cy="1394080"/>
              </a:xfrm>
              <a:prstGeom prst="arc">
                <a:avLst>
                  <a:gd name="adj1" fmla="val 21564164"/>
                  <a:gd name="adj2" fmla="val 20753391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7"/>
            <p:cNvGrpSpPr/>
            <p:nvPr/>
          </p:nvGrpSpPr>
          <p:grpSpPr>
            <a:xfrm>
              <a:off x="928670" y="2873829"/>
              <a:ext cx="1394080" cy="1394080"/>
              <a:chOff x="2873837" y="2873829"/>
              <a:chExt cx="1394080" cy="1394080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2961640" y="2961632"/>
                <a:ext cx="1218474" cy="1218474"/>
              </a:xfrm>
              <a:prstGeom prst="ellipse">
                <a:avLst/>
              </a:prstGeom>
              <a:solidFill>
                <a:srgbClr val="91CBE3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Step 01</a:t>
                </a:r>
                <a:endParaRPr lang="ko-KR" altLang="en-US" sz="1200" dirty="0"/>
              </a:p>
            </p:txBody>
          </p:sp>
          <p:sp>
            <p:nvSpPr>
              <p:cNvPr id="65" name="원호 64"/>
              <p:cNvSpPr/>
              <p:nvPr/>
            </p:nvSpPr>
            <p:spPr>
              <a:xfrm>
                <a:off x="2873837" y="2873829"/>
                <a:ext cx="1394080" cy="1394080"/>
              </a:xfrm>
              <a:prstGeom prst="arc">
                <a:avLst>
                  <a:gd name="adj1" fmla="val 1111751"/>
                  <a:gd name="adj2" fmla="val 0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11"/>
            <p:cNvGrpSpPr/>
            <p:nvPr/>
          </p:nvGrpSpPr>
          <p:grpSpPr>
            <a:xfrm>
              <a:off x="4786322" y="2873829"/>
              <a:ext cx="1394080" cy="1394080"/>
              <a:chOff x="2873837" y="2873829"/>
              <a:chExt cx="1394080" cy="1394080"/>
            </a:xfrm>
          </p:grpSpPr>
          <p:sp>
            <p:nvSpPr>
              <p:cNvPr id="62" name="타원 61"/>
              <p:cNvSpPr/>
              <p:nvPr/>
            </p:nvSpPr>
            <p:spPr>
              <a:xfrm>
                <a:off x="2961640" y="2961632"/>
                <a:ext cx="1218474" cy="1218474"/>
              </a:xfrm>
              <a:prstGeom prst="ellipse">
                <a:avLst/>
              </a:prstGeom>
              <a:solidFill>
                <a:srgbClr val="00B0F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/>
                  <a:t>Step 03</a:t>
                </a:r>
                <a:endParaRPr lang="ko-KR" altLang="en-US" sz="1200" dirty="0"/>
              </a:p>
            </p:txBody>
          </p:sp>
          <p:sp>
            <p:nvSpPr>
              <p:cNvPr id="63" name="원호 62"/>
              <p:cNvSpPr/>
              <p:nvPr/>
            </p:nvSpPr>
            <p:spPr>
              <a:xfrm>
                <a:off x="2873837" y="2873829"/>
                <a:ext cx="1394080" cy="1394080"/>
              </a:xfrm>
              <a:prstGeom prst="arc">
                <a:avLst>
                  <a:gd name="adj1" fmla="val 966807"/>
                  <a:gd name="adj2" fmla="val 21470098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/>
            <p:cNvSpPr/>
            <p:nvPr/>
          </p:nvSpPr>
          <p:spPr>
            <a:xfrm>
              <a:off x="2259193" y="3484461"/>
              <a:ext cx="172816" cy="172816"/>
            </a:xfrm>
            <a:prstGeom prst="ellipse">
              <a:avLst/>
            </a:prstGeom>
            <a:solidFill>
              <a:srgbClr val="91CB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756118" y="3484461"/>
              <a:ext cx="172816" cy="172816"/>
            </a:xfrm>
            <a:prstGeom prst="ellipse">
              <a:avLst/>
            </a:prstGeom>
            <a:solidFill>
              <a:srgbClr val="B2CB8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167870" y="3484461"/>
              <a:ext cx="172816" cy="172816"/>
            </a:xfrm>
            <a:prstGeom prst="ellipse">
              <a:avLst/>
            </a:prstGeom>
            <a:solidFill>
              <a:srgbClr val="B2CB8E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4665218" y="3484461"/>
              <a:ext cx="172816" cy="172816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stCxn id="56" idx="6"/>
              <a:endCxn id="57" idx="2"/>
            </p:cNvCxnSpPr>
            <p:nvPr/>
          </p:nvCxnSpPr>
          <p:spPr>
            <a:xfrm>
              <a:off x="2432009" y="3570869"/>
              <a:ext cx="32410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338644" y="3571868"/>
              <a:ext cx="32410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오각형 50"/>
          <p:cNvSpPr/>
          <p:nvPr/>
        </p:nvSpPr>
        <p:spPr>
          <a:xfrm rot="16200000">
            <a:off x="2403656" y="2717840"/>
            <a:ext cx="289195" cy="3133388"/>
          </a:xfrm>
          <a:prstGeom prst="homePlate">
            <a:avLst>
              <a:gd name="adj" fmla="val 73945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44771" y="5487652"/>
            <a:ext cx="3015890" cy="2478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002060"/>
                </a:solidFill>
              </a:rPr>
              <a:t>교육 비즈니스 </a:t>
            </a:r>
            <a:r>
              <a:rPr lang="en-US" altLang="ko-KR" sz="1100" dirty="0" smtClean="0">
                <a:solidFill>
                  <a:srgbClr val="002060"/>
                </a:solidFill>
              </a:rPr>
              <a:t>process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044771" y="3608610"/>
            <a:ext cx="3015890" cy="2478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2060"/>
                </a:solidFill>
              </a:rPr>
              <a:t>| 00 </a:t>
            </a:r>
            <a:r>
              <a:rPr lang="ko-KR" altLang="en-US" sz="1200" b="1" dirty="0" smtClean="0">
                <a:solidFill>
                  <a:srgbClr val="002060"/>
                </a:solidFill>
              </a:rPr>
              <a:t>사의 적합한 업무분석 </a:t>
            </a:r>
            <a:r>
              <a:rPr lang="en-US" altLang="ko-KR" sz="1200" b="1" dirty="0" smtClean="0">
                <a:solidFill>
                  <a:srgbClr val="002060"/>
                </a:solidFill>
              </a:rPr>
              <a:t>|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44</cp:revision>
  <dcterms:created xsi:type="dcterms:W3CDTF">2008-09-29T06:14:06Z</dcterms:created>
  <dcterms:modified xsi:type="dcterms:W3CDTF">2008-09-29T07:34:50Z</dcterms:modified>
</cp:coreProperties>
</file>