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122" autoAdjust="0"/>
    <p:restoredTop sz="94660"/>
  </p:normalViewPr>
  <p:slideViewPr>
    <p:cSldViewPr>
      <p:cViewPr varScale="1">
        <p:scale>
          <a:sx n="110" d="100"/>
          <a:sy n="110" d="100"/>
        </p:scale>
        <p:origin x="-12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758F5D-B0A7-4280-B843-5A8BDB07DB55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FA1E4-E912-416F-BAE2-9DA8720A29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758F5D-B0A7-4280-B843-5A8BDB07DB55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FA1E4-E912-416F-BAE2-9DA8720A29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758F5D-B0A7-4280-B843-5A8BDB07DB55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FA1E4-E912-416F-BAE2-9DA8720A29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758F5D-B0A7-4280-B843-5A8BDB07DB55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FA1E4-E912-416F-BAE2-9DA8720A29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758F5D-B0A7-4280-B843-5A8BDB07DB55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FA1E4-E912-416F-BAE2-9DA8720A29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758F5D-B0A7-4280-B843-5A8BDB07DB55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FA1E4-E912-416F-BAE2-9DA8720A29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758F5D-B0A7-4280-B843-5A8BDB07DB55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FA1E4-E912-416F-BAE2-9DA8720A29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758F5D-B0A7-4280-B843-5A8BDB07DB55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FA1E4-E912-416F-BAE2-9DA8720A29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758F5D-B0A7-4280-B843-5A8BDB07DB55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FA1E4-E912-416F-BAE2-9DA8720A29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758F5D-B0A7-4280-B843-5A8BDB07DB55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FA1E4-E912-416F-BAE2-9DA8720A29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758F5D-B0A7-4280-B843-5A8BDB07DB55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FA1E4-E912-416F-BAE2-9DA8720A29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57158" y="356127"/>
            <a:ext cx="2871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>
                    <a:lumMod val="75000"/>
                  </a:schemeClr>
                </a:solidFill>
              </a:rPr>
              <a:t>2.5  </a:t>
            </a: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프로젝트 추진방안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14595" y="785794"/>
            <a:ext cx="8472247" cy="554667"/>
          </a:xfrm>
          <a:prstGeom prst="roundRect">
            <a:avLst>
              <a:gd name="adj" fmla="val 9630"/>
            </a:avLst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000" b="1" dirty="0" smtClean="0">
                <a:sym typeface="Wingdings" pitchFamily="2" charset="2"/>
              </a:rPr>
              <a:t>성공적인 프로젝트 수행을 위해 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우선 교육 비즈니스 </a:t>
            </a:r>
            <a:r>
              <a:rPr lang="en-US" altLang="ko-KR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Process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에 대한 이해를 바탕으로 </a:t>
            </a:r>
            <a:r>
              <a:rPr lang="en-US" altLang="ko-KR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00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사의 적합한 업무분석을 수행하여 패키지 기반의 </a:t>
            </a:r>
            <a:endParaRPr lang="en-US" altLang="ko-KR" sz="1000" dirty="0" smtClean="0">
              <a:solidFill>
                <a:srgbClr val="EEECE1">
                  <a:lumMod val="25000"/>
                </a:srgbClr>
              </a:solidFill>
              <a:sym typeface="Wingdings" pitchFamily="2" charset="2"/>
            </a:endParaRPr>
          </a:p>
          <a:p>
            <a:pPr lvl="0">
              <a:lnSpc>
                <a:spcPct val="150000"/>
              </a:lnSpc>
            </a:pPr>
            <a:r>
              <a:rPr lang="ko-KR" altLang="en-US" sz="1000" b="1" dirty="0" smtClean="0">
                <a:sym typeface="Wingdings" pitchFamily="2" charset="2"/>
              </a:rPr>
              <a:t>업무 프로세스를 표준화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하고 구축되는 다양한 시스템간의 연계 및 통합성을 고려하여 </a:t>
            </a:r>
            <a:r>
              <a:rPr lang="ko-KR" altLang="en-US" sz="1000" b="1" dirty="0" smtClean="0">
                <a:sym typeface="Wingdings" pitchFamily="2" charset="2"/>
              </a:rPr>
              <a:t>시스템 운영자의 업무 효율성을 최대화 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할 것입니다</a:t>
            </a:r>
            <a:r>
              <a:rPr lang="en-US" altLang="ko-KR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.</a:t>
            </a:r>
          </a:p>
        </p:txBody>
      </p:sp>
      <p:grpSp>
        <p:nvGrpSpPr>
          <p:cNvPr id="9" name="그룹 67"/>
          <p:cNvGrpSpPr/>
          <p:nvPr userDrawn="1"/>
        </p:nvGrpSpPr>
        <p:grpSpPr>
          <a:xfrm>
            <a:off x="336909" y="340979"/>
            <a:ext cx="214314" cy="214315"/>
            <a:chOff x="3500430" y="2500306"/>
            <a:chExt cx="214314" cy="214315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500430" y="2500306"/>
              <a:ext cx="214314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16200000">
              <a:off x="3403692" y="2606670"/>
              <a:ext cx="214314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연결선 11"/>
          <p:cNvCxnSpPr/>
          <p:nvPr userDrawn="1"/>
        </p:nvCxnSpPr>
        <p:spPr>
          <a:xfrm rot="16200000" flipV="1">
            <a:off x="-9629" y="-9621"/>
            <a:ext cx="357166" cy="35715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7450786" y="393365"/>
            <a:ext cx="1409316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</a:rPr>
              <a:t>| 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</a:rPr>
              <a:t>제안개요 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</a:rPr>
              <a:t>|</a:t>
            </a:r>
            <a:endParaRPr lang="ko-KR" alt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302972" y="1485639"/>
            <a:ext cx="8472247" cy="5040000"/>
          </a:xfrm>
          <a:prstGeom prst="roundRect">
            <a:avLst>
              <a:gd name="adj" fmla="val 1338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endParaRPr lang="en-US" altLang="ko-KR" sz="1000" dirty="0" smtClean="0">
              <a:solidFill>
                <a:srgbClr val="EEECE1">
                  <a:lumMod val="25000"/>
                </a:srgbClr>
              </a:solidFill>
              <a:sym typeface="Wingdings" pitchFamily="2" charset="2"/>
            </a:endParaRPr>
          </a:p>
        </p:txBody>
      </p:sp>
      <p:grpSp>
        <p:nvGrpSpPr>
          <p:cNvPr id="15" name="그룹 82"/>
          <p:cNvGrpSpPr/>
          <p:nvPr userDrawn="1"/>
        </p:nvGrpSpPr>
        <p:grpSpPr>
          <a:xfrm>
            <a:off x="3781869" y="6602452"/>
            <a:ext cx="1580262" cy="203184"/>
            <a:chOff x="428596" y="6440526"/>
            <a:chExt cx="1580262" cy="20318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428596" y="6440526"/>
              <a:ext cx="203184" cy="20318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solidFill>
                    <a:srgbClr val="A40000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ko-KR" altLang="en-US" sz="1050" b="1" dirty="0">
                <a:solidFill>
                  <a:srgbClr val="A4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7" name="그림 16" descr="logo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68414" y="6492208"/>
              <a:ext cx="1340444" cy="110476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그룹 111"/>
          <p:cNvGrpSpPr/>
          <p:nvPr/>
        </p:nvGrpSpPr>
        <p:grpSpPr>
          <a:xfrm>
            <a:off x="3514781" y="1857364"/>
            <a:ext cx="2114438" cy="3786214"/>
            <a:chOff x="3535865" y="1857364"/>
            <a:chExt cx="2114438" cy="3786214"/>
          </a:xfrm>
        </p:grpSpPr>
        <p:grpSp>
          <p:nvGrpSpPr>
            <p:cNvPr id="50" name="그룹 21"/>
            <p:cNvGrpSpPr/>
            <p:nvPr/>
          </p:nvGrpSpPr>
          <p:grpSpPr>
            <a:xfrm>
              <a:off x="3758698" y="2205570"/>
              <a:ext cx="1668773" cy="3005238"/>
              <a:chOff x="1530508" y="684808"/>
              <a:chExt cx="2827178" cy="5091372"/>
            </a:xfrm>
          </p:grpSpPr>
          <p:cxnSp>
            <p:nvCxnSpPr>
              <p:cNvPr id="74" name="직선 연결선 73"/>
              <p:cNvCxnSpPr/>
              <p:nvPr/>
            </p:nvCxnSpPr>
            <p:spPr>
              <a:xfrm flipH="1" flipV="1">
                <a:off x="2946657" y="1178446"/>
                <a:ext cx="1411029" cy="9932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 flipH="1">
                <a:off x="1535628" y="1178446"/>
                <a:ext cx="1411029" cy="9932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1535628" y="2171688"/>
                <a:ext cx="1405909" cy="9853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 flipH="1">
                <a:off x="2928926" y="3146754"/>
                <a:ext cx="12611" cy="2629426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 flipV="1">
                <a:off x="2941537" y="4150270"/>
                <a:ext cx="1411029" cy="993242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 flipH="1" flipV="1">
                <a:off x="1530508" y="4150270"/>
                <a:ext cx="1411029" cy="99324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rot="5400000" flipH="1" flipV="1">
                <a:off x="2698167" y="934047"/>
                <a:ext cx="50006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직사각형 52"/>
            <p:cNvSpPr/>
            <p:nvPr/>
          </p:nvSpPr>
          <p:spPr>
            <a:xfrm>
              <a:off x="3535865" y="1857364"/>
              <a:ext cx="211443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성공적인 프로젝트 수행</a:t>
              </a:r>
              <a:endParaRPr lang="ko-KR" altLang="en-US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7576" y="5366579"/>
              <a:ext cx="177101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프로젝트 추진방안</a:t>
              </a:r>
              <a:endParaRPr lang="ko-KR" altLang="en-US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525602" y="2928934"/>
            <a:ext cx="2760514" cy="1646816"/>
            <a:chOff x="1428736" y="857232"/>
            <a:chExt cx="4429156" cy="2071702"/>
          </a:xfrm>
        </p:grpSpPr>
        <p:sp>
          <p:nvSpPr>
            <p:cNvPr id="81" name="직사각형 80"/>
            <p:cNvSpPr/>
            <p:nvPr/>
          </p:nvSpPr>
          <p:spPr>
            <a:xfrm>
              <a:off x="1428736" y="857232"/>
              <a:ext cx="4429156" cy="3571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패키지 기반의 </a:t>
              </a:r>
              <a:r>
                <a:rPr lang="ko-KR" altLang="en-US" sz="1000" b="1" dirty="0" smtClean="0">
                  <a:solidFill>
                    <a:srgbClr val="FFC000"/>
                  </a:solidFill>
                  <a:latin typeface="맑은 고딕" pitchFamily="50" charset="-127"/>
                  <a:ea typeface="맑은 고딕" pitchFamily="50" charset="-127"/>
                </a:rPr>
                <a:t>업무 프로세스 표준화</a:t>
              </a:r>
              <a:endParaRPr lang="ko-KR" altLang="en-US" sz="1000" b="1" dirty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428736" y="1428736"/>
              <a:ext cx="4429156" cy="3571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00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사의 적합한 업무분석</a:t>
              </a:r>
              <a:endPara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428736" y="2000240"/>
              <a:ext cx="4429156" cy="3571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교육 비즈니스 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Process 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이해</a:t>
              </a:r>
              <a:endPara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1428736" y="2571744"/>
              <a:ext cx="4429156" cy="3571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교육 비즈니스 이해</a:t>
              </a:r>
              <a:endPara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4642652" y="1204365"/>
              <a:ext cx="3176" cy="1366585"/>
              <a:chOff x="5642776" y="1204365"/>
              <a:chExt cx="3176" cy="1366585"/>
            </a:xfrm>
          </p:grpSpPr>
          <p:cxnSp>
            <p:nvCxnSpPr>
              <p:cNvPr id="86" name="직선 연결선 85"/>
              <p:cNvCxnSpPr/>
              <p:nvPr/>
            </p:nvCxnSpPr>
            <p:spPr>
              <a:xfrm rot="5400000">
                <a:off x="5536414" y="1310727"/>
                <a:ext cx="214314" cy="1589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 rot="5400000">
                <a:off x="5537207" y="1892289"/>
                <a:ext cx="214314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 rot="5400000">
                <a:off x="5538001" y="2462999"/>
                <a:ext cx="214314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그룹 88"/>
            <p:cNvGrpSpPr/>
            <p:nvPr/>
          </p:nvGrpSpPr>
          <p:grpSpPr>
            <a:xfrm>
              <a:off x="2428868" y="1214422"/>
              <a:ext cx="3176" cy="1355734"/>
              <a:chOff x="5642776" y="1215216"/>
              <a:chExt cx="3176" cy="1355734"/>
            </a:xfrm>
          </p:grpSpPr>
          <p:cxnSp>
            <p:nvCxnSpPr>
              <p:cNvPr id="90" name="직선 연결선 89"/>
              <p:cNvCxnSpPr/>
              <p:nvPr/>
            </p:nvCxnSpPr>
            <p:spPr>
              <a:xfrm rot="5400000">
                <a:off x="5536413" y="1321579"/>
                <a:ext cx="214314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 rot="5400000">
                <a:off x="5537207" y="1892289"/>
                <a:ext cx="214314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rot="5400000">
                <a:off x="5538001" y="2462999"/>
                <a:ext cx="214314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그룹 112"/>
          <p:cNvGrpSpPr/>
          <p:nvPr/>
        </p:nvGrpSpPr>
        <p:grpSpPr>
          <a:xfrm>
            <a:off x="5643570" y="2786057"/>
            <a:ext cx="2922194" cy="2132085"/>
            <a:chOff x="5643570" y="2786057"/>
            <a:chExt cx="2922194" cy="2132085"/>
          </a:xfrm>
        </p:grpSpPr>
        <p:sp>
          <p:nvSpPr>
            <p:cNvPr id="111" name="모서리가 둥근 직사각형 110"/>
            <p:cNvSpPr/>
            <p:nvPr/>
          </p:nvSpPr>
          <p:spPr>
            <a:xfrm>
              <a:off x="5786446" y="2786057"/>
              <a:ext cx="2658814" cy="1768689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4" name="그룹 38"/>
            <p:cNvGrpSpPr/>
            <p:nvPr/>
          </p:nvGrpSpPr>
          <p:grpSpPr>
            <a:xfrm>
              <a:off x="5643570" y="2928934"/>
              <a:ext cx="2922194" cy="1509800"/>
              <a:chOff x="4714876" y="571480"/>
              <a:chExt cx="4286280" cy="2214578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4714876" y="571480"/>
                <a:ext cx="2000264" cy="4286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System A</a:t>
                </a:r>
                <a:endParaRPr lang="ko-KR" altLang="en-US" sz="10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7000892" y="571480"/>
                <a:ext cx="2000264" cy="4286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System B</a:t>
                </a:r>
                <a:endParaRPr lang="ko-KR" altLang="en-US" sz="10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4714876" y="2357430"/>
                <a:ext cx="2000264" cy="4286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System C</a:t>
                </a:r>
                <a:endParaRPr lang="ko-KR" altLang="en-US" sz="10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7000892" y="2357430"/>
                <a:ext cx="2000264" cy="4286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System D</a:t>
                </a:r>
                <a:endParaRPr lang="ko-KR" altLang="en-US" sz="10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00" name="직선 연결선 99"/>
              <p:cNvCxnSpPr/>
              <p:nvPr/>
            </p:nvCxnSpPr>
            <p:spPr>
              <a:xfrm rot="5400000">
                <a:off x="5535619" y="1678769"/>
                <a:ext cx="135732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rot="5400000">
                <a:off x="6823091" y="1677975"/>
                <a:ext cx="135732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>
                <a:stCxn id="96" idx="3"/>
                <a:endCxn id="97" idx="1"/>
              </p:cNvCxnSpPr>
              <p:nvPr/>
            </p:nvCxnSpPr>
            <p:spPr>
              <a:xfrm>
                <a:off x="6715140" y="785794"/>
                <a:ext cx="28575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>
                <a:off x="6715140" y="2571744"/>
                <a:ext cx="28575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직사각형 103"/>
            <p:cNvSpPr/>
            <p:nvPr/>
          </p:nvSpPr>
          <p:spPr>
            <a:xfrm>
              <a:off x="6091878" y="3555072"/>
              <a:ext cx="2025580" cy="2922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운영자의</a:t>
              </a:r>
              <a:r>
                <a:rPr lang="ko-KR" altLang="en-US" sz="1000" b="1" dirty="0" smtClean="0">
                  <a:solidFill>
                    <a:srgbClr val="FFC000"/>
                  </a:solidFill>
                  <a:latin typeface="맑은 고딕" pitchFamily="50" charset="-127"/>
                  <a:ea typeface="맑은 고딕" pitchFamily="50" charset="-127"/>
                </a:rPr>
                <a:t> 업무 효율성 최대화</a:t>
              </a:r>
              <a:endParaRPr lang="ko-KR" altLang="en-US" sz="1000" b="1" dirty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5786446" y="4623764"/>
              <a:ext cx="2664000" cy="294378"/>
              <a:chOff x="5786446" y="4643446"/>
              <a:chExt cx="2664000" cy="294378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6103495" y="4643446"/>
                <a:ext cx="2151984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ko-KR" altLang="en-US" sz="1050" b="1" dirty="0" smtClean="0">
                    <a:latin typeface="맑은 고딕" pitchFamily="50" charset="-127"/>
                    <a:ea typeface="맑은 고딕" pitchFamily="50" charset="-127"/>
                  </a:rPr>
                  <a:t>시스템간 연계 및 통합성 고려</a:t>
                </a:r>
                <a:endParaRPr lang="ko-KR" altLang="en-US" sz="105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5786446" y="4937824"/>
                <a:ext cx="266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38</Words>
  <Application>Microsoft Office PowerPoint</Application>
  <PresentationFormat>화면 슬라이드 쇼(4:3)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59</cp:revision>
  <dcterms:created xsi:type="dcterms:W3CDTF">2008-09-29T06:14:06Z</dcterms:created>
  <dcterms:modified xsi:type="dcterms:W3CDTF">2008-09-29T08:12:19Z</dcterms:modified>
</cp:coreProperties>
</file>